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3"/>
  </p:notesMasterIdLst>
  <p:handoutMasterIdLst>
    <p:handoutMasterId r:id="rId24"/>
  </p:handoutMasterIdLst>
  <p:sldIdLst>
    <p:sldId id="289" r:id="rId2"/>
    <p:sldId id="278" r:id="rId3"/>
    <p:sldId id="274" r:id="rId4"/>
    <p:sldId id="287" r:id="rId5"/>
    <p:sldId id="297" r:id="rId6"/>
    <p:sldId id="288" r:id="rId7"/>
    <p:sldId id="285" r:id="rId8"/>
    <p:sldId id="283" r:id="rId9"/>
    <p:sldId id="286" r:id="rId10"/>
    <p:sldId id="279" r:id="rId11"/>
    <p:sldId id="282" r:id="rId12"/>
    <p:sldId id="275" r:id="rId13"/>
    <p:sldId id="295" r:id="rId14"/>
    <p:sldId id="294" r:id="rId15"/>
    <p:sldId id="299" r:id="rId16"/>
    <p:sldId id="300" r:id="rId17"/>
    <p:sldId id="291" r:id="rId18"/>
    <p:sldId id="292" r:id="rId19"/>
    <p:sldId id="296" r:id="rId20"/>
    <p:sldId id="280" r:id="rId21"/>
    <p:sldId id="298" r:id="rId22"/>
  </p:sldIdLst>
  <p:sldSz cx="9144000" cy="5715000" type="screen16x10"/>
  <p:notesSz cx="9939338" cy="68072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240" autoAdjust="0"/>
  </p:normalViewPr>
  <p:slideViewPr>
    <p:cSldViewPr>
      <p:cViewPr varScale="1">
        <p:scale>
          <a:sx n="91" d="100"/>
          <a:sy n="91" d="100"/>
        </p:scale>
        <p:origin x="2166" y="96"/>
      </p:cViewPr>
      <p:guideLst>
        <p:guide orient="horz" pos="2160"/>
        <p:guide pos="2880"/>
        <p:guide orient="horz" pos="1800"/>
      </p:guideLst>
    </p:cSldViewPr>
  </p:slideViewPr>
  <p:notesTextViewPr>
    <p:cViewPr>
      <p:scale>
        <a:sx n="133" d="100"/>
        <a:sy n="133"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307047" cy="340360"/>
          </a:xfrm>
          <a:prstGeom prst="rect">
            <a:avLst/>
          </a:prstGeom>
        </p:spPr>
        <p:txBody>
          <a:bodyPr vert="horz" lIns="91445" tIns="45722" rIns="91445" bIns="45722" rtlCol="0"/>
          <a:lstStyle>
            <a:lvl1pPr algn="l">
              <a:defRPr sz="1200"/>
            </a:lvl1pPr>
          </a:lstStyle>
          <a:p>
            <a:endParaRPr lang="en-AU"/>
          </a:p>
        </p:txBody>
      </p:sp>
      <p:sp>
        <p:nvSpPr>
          <p:cNvPr id="3" name="Date Placeholder 2"/>
          <p:cNvSpPr>
            <a:spLocks noGrp="1"/>
          </p:cNvSpPr>
          <p:nvPr>
            <p:ph type="dt" sz="quarter" idx="1"/>
          </p:nvPr>
        </p:nvSpPr>
        <p:spPr>
          <a:xfrm>
            <a:off x="5629992" y="2"/>
            <a:ext cx="4307047" cy="340360"/>
          </a:xfrm>
          <a:prstGeom prst="rect">
            <a:avLst/>
          </a:prstGeom>
        </p:spPr>
        <p:txBody>
          <a:bodyPr vert="horz" lIns="91445" tIns="45722" rIns="91445" bIns="45722" rtlCol="0"/>
          <a:lstStyle>
            <a:lvl1pPr algn="r">
              <a:defRPr sz="1200"/>
            </a:lvl1pPr>
          </a:lstStyle>
          <a:p>
            <a:fld id="{8E71F804-F782-4ECE-A1B2-C06956166AE3}" type="datetimeFigureOut">
              <a:rPr lang="en-AU" smtClean="0"/>
              <a:t>30/04/2024</a:t>
            </a:fld>
            <a:endParaRPr lang="en-AU"/>
          </a:p>
        </p:txBody>
      </p:sp>
      <p:sp>
        <p:nvSpPr>
          <p:cNvPr id="4" name="Footer Placeholder 3"/>
          <p:cNvSpPr>
            <a:spLocks noGrp="1"/>
          </p:cNvSpPr>
          <p:nvPr>
            <p:ph type="ftr" sz="quarter" idx="2"/>
          </p:nvPr>
        </p:nvSpPr>
        <p:spPr>
          <a:xfrm>
            <a:off x="1" y="6465660"/>
            <a:ext cx="4307047" cy="340360"/>
          </a:xfrm>
          <a:prstGeom prst="rect">
            <a:avLst/>
          </a:prstGeom>
        </p:spPr>
        <p:txBody>
          <a:bodyPr vert="horz" lIns="91445" tIns="45722" rIns="91445" bIns="45722" rtlCol="0" anchor="b"/>
          <a:lstStyle>
            <a:lvl1pPr algn="l">
              <a:defRPr sz="1200"/>
            </a:lvl1pPr>
          </a:lstStyle>
          <a:p>
            <a:endParaRPr lang="en-AU"/>
          </a:p>
        </p:txBody>
      </p:sp>
      <p:sp>
        <p:nvSpPr>
          <p:cNvPr id="5" name="Slide Number Placeholder 4"/>
          <p:cNvSpPr>
            <a:spLocks noGrp="1"/>
          </p:cNvSpPr>
          <p:nvPr>
            <p:ph type="sldNum" sz="quarter" idx="3"/>
          </p:nvPr>
        </p:nvSpPr>
        <p:spPr>
          <a:xfrm>
            <a:off x="5629992" y="6465660"/>
            <a:ext cx="4307047" cy="340360"/>
          </a:xfrm>
          <a:prstGeom prst="rect">
            <a:avLst/>
          </a:prstGeom>
        </p:spPr>
        <p:txBody>
          <a:bodyPr vert="horz" lIns="91445" tIns="45722" rIns="91445" bIns="45722" rtlCol="0" anchor="b"/>
          <a:lstStyle>
            <a:lvl1pPr algn="r">
              <a:defRPr sz="1200"/>
            </a:lvl1pPr>
          </a:lstStyle>
          <a:p>
            <a:fld id="{AE5E420D-7073-4B30-9338-9153ED3D23B6}" type="slidenum">
              <a:rPr lang="en-AU" smtClean="0"/>
              <a:t>‹#›</a:t>
            </a:fld>
            <a:endParaRPr lang="en-AU"/>
          </a:p>
        </p:txBody>
      </p:sp>
    </p:spTree>
    <p:extLst>
      <p:ext uri="{BB962C8B-B14F-4D97-AF65-F5344CB8AC3E}">
        <p14:creationId xmlns:p14="http://schemas.microsoft.com/office/powerpoint/2010/main" val="774034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307047" cy="340360"/>
          </a:xfrm>
          <a:prstGeom prst="rect">
            <a:avLst/>
          </a:prstGeom>
        </p:spPr>
        <p:txBody>
          <a:bodyPr vert="horz" lIns="91445" tIns="45722" rIns="91445" bIns="45722" rtlCol="0"/>
          <a:lstStyle>
            <a:lvl1pPr algn="l">
              <a:defRPr sz="1200"/>
            </a:lvl1pPr>
          </a:lstStyle>
          <a:p>
            <a:endParaRPr lang="en-AU"/>
          </a:p>
        </p:txBody>
      </p:sp>
      <p:sp>
        <p:nvSpPr>
          <p:cNvPr id="3" name="Date Placeholder 2"/>
          <p:cNvSpPr>
            <a:spLocks noGrp="1"/>
          </p:cNvSpPr>
          <p:nvPr>
            <p:ph type="dt" idx="1"/>
          </p:nvPr>
        </p:nvSpPr>
        <p:spPr>
          <a:xfrm>
            <a:off x="5629992" y="2"/>
            <a:ext cx="4307047" cy="340360"/>
          </a:xfrm>
          <a:prstGeom prst="rect">
            <a:avLst/>
          </a:prstGeom>
        </p:spPr>
        <p:txBody>
          <a:bodyPr vert="horz" lIns="91445" tIns="45722" rIns="91445" bIns="45722" rtlCol="0"/>
          <a:lstStyle>
            <a:lvl1pPr algn="r">
              <a:defRPr sz="1200"/>
            </a:lvl1pPr>
          </a:lstStyle>
          <a:p>
            <a:fld id="{0A6CC942-7526-4B87-823E-DDBC1EDF9A88}" type="datetimeFigureOut">
              <a:rPr lang="en-AU" smtClean="0"/>
              <a:t>30/04/2024</a:t>
            </a:fld>
            <a:endParaRPr lang="en-AU"/>
          </a:p>
        </p:txBody>
      </p:sp>
      <p:sp>
        <p:nvSpPr>
          <p:cNvPr id="4" name="Slide Image Placeholder 3"/>
          <p:cNvSpPr>
            <a:spLocks noGrp="1" noRot="1" noChangeAspect="1"/>
          </p:cNvSpPr>
          <p:nvPr>
            <p:ph type="sldImg" idx="2"/>
          </p:nvPr>
        </p:nvSpPr>
        <p:spPr>
          <a:xfrm>
            <a:off x="2928938" y="511175"/>
            <a:ext cx="4083050" cy="2551113"/>
          </a:xfrm>
          <a:prstGeom prst="rect">
            <a:avLst/>
          </a:prstGeom>
          <a:noFill/>
          <a:ln w="12700">
            <a:solidFill>
              <a:prstClr val="black"/>
            </a:solidFill>
          </a:ln>
        </p:spPr>
        <p:txBody>
          <a:bodyPr vert="horz" lIns="91445" tIns="45722" rIns="91445" bIns="45722" rtlCol="0" anchor="ctr"/>
          <a:lstStyle/>
          <a:p>
            <a:endParaRPr lang="en-AU"/>
          </a:p>
        </p:txBody>
      </p:sp>
      <p:sp>
        <p:nvSpPr>
          <p:cNvPr id="5" name="Notes Placeholder 4"/>
          <p:cNvSpPr>
            <a:spLocks noGrp="1"/>
          </p:cNvSpPr>
          <p:nvPr>
            <p:ph type="body" sz="quarter" idx="3"/>
          </p:nvPr>
        </p:nvSpPr>
        <p:spPr>
          <a:xfrm>
            <a:off x="993935" y="3233419"/>
            <a:ext cx="7951470" cy="3063240"/>
          </a:xfrm>
          <a:prstGeom prst="rect">
            <a:avLst/>
          </a:prstGeom>
        </p:spPr>
        <p:txBody>
          <a:bodyPr vert="horz" lIns="91445" tIns="45722" rIns="91445" bIns="457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6465660"/>
            <a:ext cx="4307047" cy="340360"/>
          </a:xfrm>
          <a:prstGeom prst="rect">
            <a:avLst/>
          </a:prstGeom>
        </p:spPr>
        <p:txBody>
          <a:bodyPr vert="horz" lIns="91445" tIns="45722" rIns="91445" bIns="45722" rtlCol="0" anchor="b"/>
          <a:lstStyle>
            <a:lvl1pPr algn="l">
              <a:defRPr sz="1200"/>
            </a:lvl1pPr>
          </a:lstStyle>
          <a:p>
            <a:endParaRPr lang="en-AU"/>
          </a:p>
        </p:txBody>
      </p:sp>
      <p:sp>
        <p:nvSpPr>
          <p:cNvPr id="7" name="Slide Number Placeholder 6"/>
          <p:cNvSpPr>
            <a:spLocks noGrp="1"/>
          </p:cNvSpPr>
          <p:nvPr>
            <p:ph type="sldNum" sz="quarter" idx="5"/>
          </p:nvPr>
        </p:nvSpPr>
        <p:spPr>
          <a:xfrm>
            <a:off x="5629992" y="6465660"/>
            <a:ext cx="4307047" cy="340360"/>
          </a:xfrm>
          <a:prstGeom prst="rect">
            <a:avLst/>
          </a:prstGeom>
        </p:spPr>
        <p:txBody>
          <a:bodyPr vert="horz" lIns="91445" tIns="45722" rIns="91445" bIns="45722" rtlCol="0" anchor="b"/>
          <a:lstStyle>
            <a:lvl1pPr algn="r">
              <a:defRPr sz="1200"/>
            </a:lvl1pPr>
          </a:lstStyle>
          <a:p>
            <a:fld id="{E2AAEB80-ACBD-41CE-BB57-48BF69715E75}" type="slidenum">
              <a:rPr lang="en-AU" smtClean="0"/>
              <a:t>‹#›</a:t>
            </a:fld>
            <a:endParaRPr lang="en-AU"/>
          </a:p>
        </p:txBody>
      </p:sp>
    </p:spTree>
    <p:extLst>
      <p:ext uri="{BB962C8B-B14F-4D97-AF65-F5344CB8AC3E}">
        <p14:creationId xmlns:p14="http://schemas.microsoft.com/office/powerpoint/2010/main" val="198832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23" indent="-227023">
              <a:buAutoNum type="arabicPeriod"/>
            </a:pPr>
            <a:r>
              <a:rPr lang="en-US" dirty="0"/>
              <a:t>Hair net, beard net, face mask, Balaclava. Your hairnet mist be applied before collecting your uniform. </a:t>
            </a:r>
          </a:p>
          <a:p>
            <a:pPr marL="227023" indent="-227023">
              <a:buAutoNum type="arabicPeriod"/>
            </a:pPr>
            <a:r>
              <a:rPr lang="en-US" dirty="0"/>
              <a:t>Uniform: pants, top, boots, hard hat, attach ear plugs to hard hat. Production staff wear white tops, maintenance high vis green, warehouse orange and cleaners were a red or striped coat. </a:t>
            </a:r>
          </a:p>
          <a:p>
            <a:pPr marL="227023" marR="0" lvl="0" indent="-227023" algn="l" defTabSz="914400" rtl="0" eaLnBrk="1" fontAlgn="auto" latinLnBrk="0" hangingPunct="1">
              <a:lnSpc>
                <a:spcPct val="100000"/>
              </a:lnSpc>
              <a:spcBef>
                <a:spcPts val="0"/>
              </a:spcBef>
              <a:spcAft>
                <a:spcPts val="0"/>
              </a:spcAft>
              <a:buClrTx/>
              <a:buSzTx/>
              <a:buFontTx/>
              <a:buAutoNum type="arabicPeriod"/>
              <a:tabLst/>
              <a:defRPr/>
            </a:pPr>
            <a:r>
              <a:rPr lang="en-US" dirty="0"/>
              <a:t>Boot washing: </a:t>
            </a:r>
            <a:r>
              <a:rPr lang="en-US" sz="1200" kern="1200" dirty="0">
                <a:solidFill>
                  <a:schemeClr val="tx1"/>
                </a:solidFill>
                <a:latin typeface="+mn-lt"/>
                <a:ea typeface="+mn-ea"/>
                <a:cs typeface="+mn-cs"/>
              </a:rPr>
              <a:t>Use the boot washing station to thoroughly clean the underside and topside of your boots.</a:t>
            </a:r>
          </a:p>
          <a:p>
            <a:pPr marL="227023" indent="-227023">
              <a:buAutoNum type="arabicPeriod"/>
            </a:pPr>
            <a:r>
              <a:rPr lang="en-US" dirty="0"/>
              <a:t>Hand wash &amp; sanitisation. You must wash and sanitise your hands with soap for at least 20 seconds. After washing your hands put on your Kevlar gloves. </a:t>
            </a:r>
          </a:p>
          <a:p>
            <a:pPr marL="227023" indent="-227023">
              <a:buAutoNum type="arabicPeriod"/>
            </a:pPr>
            <a:r>
              <a:rPr lang="en-US" dirty="0"/>
              <a:t>Apron – yellow or blue. </a:t>
            </a:r>
            <a:r>
              <a:rPr lang="en-US" sz="1200" kern="1200" dirty="0">
                <a:solidFill>
                  <a:schemeClr val="tx1"/>
                </a:solidFill>
                <a:latin typeface="+mn-lt"/>
                <a:ea typeface="+mn-ea"/>
                <a:cs typeface="+mn-cs"/>
              </a:rPr>
              <a:t>First apply your apron. Be sure to wear the correct apron for your assigned task. Blue aprons are used for pure meat product and a mesh apron is worn underneath and yellow aprons are used for moisture infused products (MIP). </a:t>
            </a:r>
            <a:endParaRPr lang="en-US" dirty="0"/>
          </a:p>
          <a:p>
            <a:pPr marL="227023" marR="0" lvl="0" indent="-227023" algn="l" defTabSz="914400" rtl="0" eaLnBrk="1" fontAlgn="auto" latinLnBrk="0" hangingPunct="1">
              <a:lnSpc>
                <a:spcPct val="100000"/>
              </a:lnSpc>
              <a:spcBef>
                <a:spcPts val="0"/>
              </a:spcBef>
              <a:spcAft>
                <a:spcPts val="0"/>
              </a:spcAft>
              <a:buClrTx/>
              <a:buSzTx/>
              <a:buFontTx/>
              <a:buAutoNum type="arabicPeriod"/>
              <a:tabLst/>
              <a:defRPr/>
            </a:pPr>
            <a:r>
              <a:rPr lang="en-US" dirty="0"/>
              <a:t>Sleeves - </a:t>
            </a:r>
            <a:r>
              <a:rPr lang="en-US" sz="1200" kern="1200" dirty="0">
                <a:solidFill>
                  <a:schemeClr val="tx1"/>
                </a:solidFill>
                <a:latin typeface="+mn-lt"/>
                <a:ea typeface="+mn-ea"/>
                <a:cs typeface="+mn-cs"/>
              </a:rPr>
              <a:t>If you work in the packing area or operate machinery, apply your sleeves. Ensure the sleeves are on correctly, by checking if it begins at your wrist and ends at your elbow</a:t>
            </a:r>
          </a:p>
          <a:p>
            <a:pPr marL="227023" marR="0" lvl="0" indent="-227023" algn="l" defTabSz="914400" rtl="0" eaLnBrk="1" fontAlgn="auto" latinLnBrk="0" hangingPunct="1">
              <a:lnSpc>
                <a:spcPct val="100000"/>
              </a:lnSpc>
              <a:spcBef>
                <a:spcPts val="0"/>
              </a:spcBef>
              <a:spcAft>
                <a:spcPts val="0"/>
              </a:spcAft>
              <a:buClrTx/>
              <a:buSzTx/>
              <a:buFontTx/>
              <a:buAutoNum type="arabicPeriod"/>
              <a:tabLst/>
              <a:defRPr/>
            </a:pPr>
            <a:r>
              <a:rPr lang="en-US" dirty="0"/>
              <a:t>PPE Gloves:  </a:t>
            </a:r>
            <a:r>
              <a:rPr lang="en-US" sz="1200" kern="1200" dirty="0">
                <a:solidFill>
                  <a:schemeClr val="tx1"/>
                </a:solidFill>
                <a:latin typeface="+mn-lt"/>
                <a:ea typeface="+mn-ea"/>
                <a:cs typeface="+mn-cs"/>
              </a:rPr>
              <a:t>Finally, apply your gloves and always check they’re free of any rips before commencing work. Your disposable glove should be placed over your Kevlar glove.  When dressing down, you repeat this process in the opposite order. </a:t>
            </a:r>
          </a:p>
          <a:p>
            <a:pPr marL="227023" indent="-227023">
              <a:buAutoNum type="arabicPeriod"/>
            </a:pPr>
            <a:endParaRPr lang="en-US" dirty="0"/>
          </a:p>
          <a:p>
            <a:pPr marL="227023" indent="-227023">
              <a:buAutoNum type="arabicPeriod"/>
            </a:pP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2</a:t>
            </a:fld>
            <a:endParaRPr lang="en-AU"/>
          </a:p>
        </p:txBody>
      </p:sp>
    </p:spTree>
    <p:extLst>
      <p:ext uri="{BB962C8B-B14F-4D97-AF65-F5344CB8AC3E}">
        <p14:creationId xmlns:p14="http://schemas.microsoft.com/office/powerpoint/2010/main" val="37821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AU" altLang="en-US" sz="1100" b="1" u="sng" dirty="0">
                <a:latin typeface="Arial" panose="020B0604020202020204" pitchFamily="34" charset="0"/>
              </a:rPr>
              <a:t>Chemical Usage:</a:t>
            </a:r>
            <a:r>
              <a:rPr lang="en-AU" altLang="en-US" sz="1100" dirty="0">
                <a:latin typeface="Arial" panose="020B0604020202020204" pitchFamily="34" charset="0"/>
              </a:rPr>
              <a:t> Only operators trained in safe chemical handling can use chemicals. Chemicals which have been approved should be used and all spray bottles must be labelled with a tag. Be sure to read the label carefully and check it is the right chemical for the task you are completing before use. </a:t>
            </a:r>
          </a:p>
          <a:p>
            <a:pPr defTabSz="908091">
              <a:defRPr/>
            </a:pPr>
            <a:endParaRPr lang="en-AU" sz="1100" dirty="0">
              <a:latin typeface="Arial" panose="020B0604020202020204" pitchFamily="34" charset="0"/>
            </a:endParaRPr>
          </a:p>
          <a:p>
            <a:pPr defTabSz="908091">
              <a:defRPr/>
            </a:pPr>
            <a:r>
              <a:rPr lang="en-AU" sz="1100" b="1" u="sng" dirty="0">
                <a:latin typeface="Arial" panose="020B0604020202020204" pitchFamily="34" charset="0"/>
              </a:rPr>
              <a:t>Blocked Drain: </a:t>
            </a:r>
            <a:r>
              <a:rPr lang="en-US" altLang="en-US" sz="1100" dirty="0">
                <a:latin typeface="Arial" panose="020B0604020202020204" pitchFamily="34" charset="0"/>
              </a:rPr>
              <a:t>In the event there is a blocked drain in the factory a cleaner should be called to unblock the drain. We ask that you refrain from unblocking the drain yourself as this contaminates your PPE and the hose, which will only contaminate our food products. One method we can use to prevent water from pooling is by using the dry cleaning method, to decrease the amount of meat from being hosed down the drains. </a:t>
            </a:r>
          </a:p>
          <a:p>
            <a:pPr defTabSz="908091">
              <a:defRPr/>
            </a:pPr>
            <a:endParaRPr lang="en-US" altLang="en-US" sz="1100" b="1" u="sng" dirty="0">
              <a:latin typeface="Arial" panose="020B0604020202020204" pitchFamily="34" charset="0"/>
            </a:endParaRPr>
          </a:p>
          <a:p>
            <a:pPr defTabSz="908091">
              <a:defRPr/>
            </a:pPr>
            <a:r>
              <a:rPr lang="en-US" altLang="en-US" sz="1100" b="1" u="sng" dirty="0">
                <a:latin typeface="Arial" panose="020B0604020202020204" pitchFamily="34" charset="0"/>
              </a:rPr>
              <a:t>Glass &amp; Brittle Plastic: </a:t>
            </a:r>
            <a:r>
              <a:rPr lang="en-US" altLang="en-US" sz="1100" dirty="0">
                <a:latin typeface="Arial" panose="020B0604020202020204" pitchFamily="34" charset="0"/>
              </a:rPr>
              <a:t>In the case that glass or plastic is found or a breakage has occurred, you must stop the line, isolate the area and notify your supervisor and quality assurance immediately. Our quality assurance team have a glass breakage kit that will be applied when glass or plastic is found in the plant. Blue, metal detectable band-aids should be used for any cuts. </a:t>
            </a:r>
          </a:p>
          <a:p>
            <a:pPr defTabSz="908091">
              <a:defRPr/>
            </a:pPr>
            <a:endParaRPr lang="en-US" sz="1100" b="1" u="sng" dirty="0">
              <a:latin typeface="Arial" panose="020B0604020202020204" pitchFamily="34" charset="0"/>
            </a:endParaRPr>
          </a:p>
          <a:p>
            <a:pPr defTabSz="908091">
              <a:defRPr/>
            </a:pPr>
            <a:r>
              <a:rPr lang="en-US" sz="1100" b="1" u="sng" dirty="0">
                <a:latin typeface="Arial" panose="020B0604020202020204" pitchFamily="34" charset="0"/>
              </a:rPr>
              <a:t>Cleaning &amp; Sanitising: </a:t>
            </a:r>
            <a:r>
              <a:rPr lang="en-US" sz="1100" b="0" u="none" dirty="0">
                <a:latin typeface="Arial" panose="020B0604020202020204" pitchFamily="34" charset="0"/>
              </a:rPr>
              <a:t>Ensure the are you work in is kept clean and your PPE is washed and stored as per the washing procedure.</a:t>
            </a:r>
          </a:p>
          <a:p>
            <a:pPr defTabSz="908091">
              <a:defRPr/>
            </a:pPr>
            <a:endParaRPr lang="en-US" sz="1100" b="1" u="sng" dirty="0">
              <a:latin typeface="Arial" panose="020B0604020202020204" pitchFamily="34" charset="0"/>
            </a:endParaRPr>
          </a:p>
          <a:p>
            <a:pPr defTabSz="908091">
              <a:defRPr/>
            </a:pPr>
            <a:r>
              <a:rPr lang="en-US" sz="1100" b="1" u="sng" dirty="0">
                <a:latin typeface="Arial" panose="020B0604020202020204" pitchFamily="34" charset="0"/>
              </a:rPr>
              <a:t>Dropped Meat: </a:t>
            </a:r>
            <a:r>
              <a:rPr lang="en-US" altLang="en-US" sz="1100" dirty="0">
                <a:latin typeface="Arial" panose="020B0604020202020204" pitchFamily="34" charset="0"/>
              </a:rPr>
              <a:t>In the case that raw meat drops on the floor inform your supervisor. They will pick it up and take it over to the dropped meat table to be trimmed and inspected</a:t>
            </a:r>
            <a:r>
              <a:rPr lang="en-AU" altLang="en-US" sz="1100" dirty="0">
                <a:latin typeface="Arial" panose="020B0604020202020204" pitchFamily="34" charset="0"/>
              </a:rPr>
              <a:t>. If the meat is bagged and dropped, the packet must be sanitised prior to being put back on the bench. </a:t>
            </a:r>
          </a:p>
          <a:p>
            <a:pPr defTabSz="908091">
              <a:defRPr/>
            </a:pPr>
            <a:endParaRPr lang="en-AU" sz="1100" b="1" u="sng" dirty="0">
              <a:latin typeface="Arial" panose="020B0604020202020204" pitchFamily="34" charset="0"/>
            </a:endParaRPr>
          </a:p>
          <a:p>
            <a:pPr defTabSz="908091">
              <a:defRPr/>
            </a:pPr>
            <a:r>
              <a:rPr lang="en-AU" sz="1100" b="1" u="sng" dirty="0">
                <a:latin typeface="Arial" panose="020B0604020202020204" pitchFamily="34" charset="0"/>
              </a:rPr>
              <a:t>Pest Awareness: </a:t>
            </a:r>
            <a:r>
              <a:rPr lang="en-AU" sz="1100" dirty="0">
                <a:latin typeface="Arial" panose="020B0604020202020204" pitchFamily="34" charset="0"/>
              </a:rPr>
              <a:t>If you spot a pest in or around the facility inform QA ASAP as this is a food safety risk. QA will take the necessary steps to control the situation.</a:t>
            </a:r>
            <a:endParaRPr lang="en-AU" sz="1100" b="1" u="sng" dirty="0"/>
          </a:p>
        </p:txBody>
      </p:sp>
      <p:sp>
        <p:nvSpPr>
          <p:cNvPr id="4" name="Slide Number Placeholder 3"/>
          <p:cNvSpPr>
            <a:spLocks noGrp="1"/>
          </p:cNvSpPr>
          <p:nvPr>
            <p:ph type="sldNum" sz="quarter" idx="5"/>
          </p:nvPr>
        </p:nvSpPr>
        <p:spPr/>
        <p:txBody>
          <a:bodyPr/>
          <a:lstStyle/>
          <a:p>
            <a:fld id="{E2AAEB80-ACBD-41CE-BB57-48BF69715E75}" type="slidenum">
              <a:rPr lang="en-AU" smtClean="0"/>
              <a:t>11</a:t>
            </a:fld>
            <a:endParaRPr lang="en-AU"/>
          </a:p>
        </p:txBody>
      </p:sp>
    </p:spTree>
    <p:extLst>
      <p:ext uri="{BB962C8B-B14F-4D97-AF65-F5344CB8AC3E}">
        <p14:creationId xmlns:p14="http://schemas.microsoft.com/office/powerpoint/2010/main" val="134565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CCP Definition: A CCP is a point in our process that if not monitored could result in harm to the consumer</a:t>
            </a: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12</a:t>
            </a:fld>
            <a:endParaRPr lang="en-AU"/>
          </a:p>
        </p:txBody>
      </p:sp>
    </p:spTree>
    <p:extLst>
      <p:ext uri="{BB962C8B-B14F-4D97-AF65-F5344CB8AC3E}">
        <p14:creationId xmlns:p14="http://schemas.microsoft.com/office/powerpoint/2010/main" val="17711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267" marR="0" lvl="0" indent="-17026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Do not step on pallet slips. The underside of your boots come into contact with different bacteria's and this is then transferred to the bottom of the tubs, which may be stacked on top of another tub, which increases the risk of contamination</a:t>
            </a:r>
            <a:r>
              <a:rPr lang="en-US" dirty="0"/>
              <a:t> </a:t>
            </a:r>
          </a:p>
          <a:p>
            <a:pPr marL="170267" marR="0" lvl="0" indent="-17026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Using your uniform for cleaning is not permitted.</a:t>
            </a:r>
          </a:p>
          <a:p>
            <a:pPr marL="170267" indent="-170267">
              <a:buFont typeface="Arial" panose="020B0604020202020204" pitchFamily="34" charset="0"/>
              <a:buChar char="•"/>
            </a:pPr>
            <a:r>
              <a:rPr lang="en-US" dirty="0"/>
              <a:t>Kevlar gloves must be given to supervisors at the end of your shift for reconciliation.</a:t>
            </a:r>
          </a:p>
          <a:p>
            <a:pPr marL="170267" indent="-170267">
              <a:buFont typeface="Arial" panose="020B0604020202020204" pitchFamily="34" charset="0"/>
              <a:buChar char="•"/>
            </a:pPr>
            <a:r>
              <a:rPr lang="en-US" dirty="0"/>
              <a:t>White tubs are used for edible products and cannot be stored on the floor. Red tubs are used for meat waste and can be stored on the floor. </a:t>
            </a:r>
          </a:p>
          <a:p>
            <a:pPr marL="170267" indent="-17026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AAEB80-ACBD-41CE-BB57-48BF69715E75}" type="slidenum">
              <a:rPr lang="en-AU" smtClean="0"/>
              <a:t>13</a:t>
            </a:fld>
            <a:endParaRPr lang="en-AU"/>
          </a:p>
        </p:txBody>
      </p:sp>
    </p:spTree>
    <p:extLst>
      <p:ext uri="{BB962C8B-B14F-4D97-AF65-F5344CB8AC3E}">
        <p14:creationId xmlns:p14="http://schemas.microsoft.com/office/powerpoint/2010/main" val="423682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S-Tubs</a:t>
            </a:r>
          </a:p>
          <a:p>
            <a:pPr marL="170267" indent="-170267">
              <a:buFont typeface="Arial" panose="020B0604020202020204" pitchFamily="34" charset="0"/>
              <a:buChar char="•"/>
            </a:pPr>
            <a:r>
              <a:rPr lang="en-US" dirty="0"/>
              <a:t>S-tubs must be covered with a liner and labelled with a product code, date and time</a:t>
            </a:r>
          </a:p>
          <a:p>
            <a:pPr marL="170267" indent="-170267">
              <a:buFont typeface="Arial" panose="020B0604020202020204" pitchFamily="34" charset="0"/>
              <a:buChar char="•"/>
            </a:pPr>
            <a:r>
              <a:rPr lang="en-US" dirty="0"/>
              <a:t>Liners should not be ripped and must cover the food completely</a:t>
            </a:r>
          </a:p>
          <a:p>
            <a:pPr marL="170267" indent="-170267">
              <a:buFont typeface="Arial" panose="020B0604020202020204" pitchFamily="34" charset="0"/>
              <a:buChar char="•"/>
            </a:pPr>
            <a:r>
              <a:rPr lang="en-US" dirty="0"/>
              <a:t>Don’t store S-tubs under pallet racks as things can easily fall into the tub </a:t>
            </a:r>
          </a:p>
          <a:p>
            <a:pPr marL="170267" indent="-170267">
              <a:buFont typeface="Arial" panose="020B0604020202020204" pitchFamily="34" charset="0"/>
              <a:buChar char="•"/>
            </a:pPr>
            <a:r>
              <a:rPr lang="en-US" dirty="0"/>
              <a:t>Don’t put rubbish in S-tubs </a:t>
            </a:r>
          </a:p>
          <a:p>
            <a:pPr marL="170267" indent="-170267">
              <a:buFont typeface="Arial" panose="020B0604020202020204" pitchFamily="34" charset="0"/>
              <a:buChar char="•"/>
            </a:pPr>
            <a:endParaRPr lang="en-US" dirty="0"/>
          </a:p>
          <a:p>
            <a:endParaRPr lang="en-US" dirty="0"/>
          </a:p>
          <a:p>
            <a:pPr marL="170267" indent="-170267">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14</a:t>
            </a:fld>
            <a:endParaRPr lang="en-AU"/>
          </a:p>
        </p:txBody>
      </p:sp>
    </p:spTree>
    <p:extLst>
      <p:ext uri="{BB962C8B-B14F-4D97-AF65-F5344CB8AC3E}">
        <p14:creationId xmlns:p14="http://schemas.microsoft.com/office/powerpoint/2010/main" val="1380641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No strung/netted product on belt</a:t>
            </a:r>
          </a:p>
          <a:p>
            <a:pPr marL="228600" indent="-228600">
              <a:buAutoNum type="arabicPeriod"/>
            </a:pPr>
            <a:r>
              <a:rPr lang="en-US" dirty="0"/>
              <a:t>Strung/netted rework should be segregated in blue tub</a:t>
            </a:r>
          </a:p>
          <a:p>
            <a:pPr marL="228600" indent="-228600">
              <a:buAutoNum type="arabicPeriod"/>
            </a:pPr>
            <a:r>
              <a:rPr lang="en-US" dirty="0"/>
              <a:t>Bin Color coding – </a:t>
            </a:r>
          </a:p>
          <a:p>
            <a:pPr marL="628650" lvl="1" indent="-171450">
              <a:buFont typeface="Arial" panose="020B0604020202020204" pitchFamily="34" charset="0"/>
              <a:buChar char="•"/>
            </a:pPr>
            <a:r>
              <a:rPr lang="en-US" dirty="0"/>
              <a:t>Blue bins:  Strung or netted products </a:t>
            </a:r>
          </a:p>
          <a:p>
            <a:pPr marL="628650" lvl="1" indent="-171450">
              <a:buFont typeface="Arial" panose="020B0604020202020204" pitchFamily="34" charset="0"/>
              <a:buChar char="•"/>
            </a:pPr>
            <a:r>
              <a:rPr lang="en-US" dirty="0"/>
              <a:t>Red bins: is for waste</a:t>
            </a:r>
          </a:p>
          <a:p>
            <a:pPr marL="628650" lvl="1" indent="-171450">
              <a:buFont typeface="Arial" panose="020B0604020202020204" pitchFamily="34" charset="0"/>
              <a:buChar char="•"/>
            </a:pPr>
            <a:r>
              <a:rPr lang="en-US" dirty="0"/>
              <a:t>White bins: for non-strung/netted product</a:t>
            </a:r>
          </a:p>
          <a:p>
            <a:pPr marL="628650" lvl="1" indent="-171450">
              <a:buFont typeface="Arial" panose="020B0604020202020204" pitchFamily="34" charset="0"/>
              <a:buChar char="•"/>
            </a:pPr>
            <a:r>
              <a:rPr lang="en-US" dirty="0"/>
              <a:t>Silver bins: for rework of unstrung/netted product</a:t>
            </a: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15</a:t>
            </a:fld>
            <a:endParaRPr lang="en-AU"/>
          </a:p>
        </p:txBody>
      </p:sp>
    </p:spTree>
    <p:extLst>
      <p:ext uri="{BB962C8B-B14F-4D97-AF65-F5344CB8AC3E}">
        <p14:creationId xmlns:p14="http://schemas.microsoft.com/office/powerpoint/2010/main" val="106788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Abscess and Zero Tolerance defects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What if abscess or ZT found during processing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Stop the belt and isolate the product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Clean the belt with spectrum and warm water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Trim affected product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Discard contaminated parts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Change gloves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Sterilise the knife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dirty="0"/>
              <a:t>Clean DMT with spectrum and </a:t>
            </a:r>
            <a:r>
              <a:rPr lang="en-US" sz="1000" b="0"/>
              <a:t>warm water</a:t>
            </a:r>
            <a:endParaRPr lang="en-AU" sz="1000" b="0" dirty="0"/>
          </a:p>
          <a:p>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16</a:t>
            </a:fld>
            <a:endParaRPr lang="en-AU"/>
          </a:p>
        </p:txBody>
      </p:sp>
    </p:spTree>
    <p:extLst>
      <p:ext uri="{BB962C8B-B14F-4D97-AF65-F5344CB8AC3E}">
        <p14:creationId xmlns:p14="http://schemas.microsoft.com/office/powerpoint/2010/main" val="958439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dirty="0"/>
              <a:t>In pictures:</a:t>
            </a:r>
            <a:endParaRPr lang="en-AU" dirty="0"/>
          </a:p>
          <a:p>
            <a:pPr marL="170267" indent="-170267" defTabSz="908091">
              <a:buFont typeface="Arial" panose="020B0604020202020204" pitchFamily="34" charset="0"/>
              <a:buChar char="•"/>
              <a:defRPr/>
            </a:pPr>
            <a:r>
              <a:rPr lang="en-AU" dirty="0"/>
              <a:t>Spades and squeegees should be stored in their correct spot and not on the ground </a:t>
            </a:r>
          </a:p>
          <a:p>
            <a:pPr marL="170267" indent="-170267" defTabSz="908091">
              <a:buFont typeface="Arial" panose="020B0604020202020204" pitchFamily="34" charset="0"/>
              <a:buChar char="•"/>
              <a:defRPr/>
            </a:pPr>
            <a:r>
              <a:rPr lang="en-US" dirty="0"/>
              <a:t>Crates must be stacked on pallets and not directly on the ground. </a:t>
            </a:r>
          </a:p>
          <a:p>
            <a:pPr marL="170267" indent="-170267" defTabSz="908091">
              <a:buFont typeface="Arial" panose="020B0604020202020204" pitchFamily="34" charset="0"/>
              <a:buChar char="•"/>
              <a:defRPr/>
            </a:pPr>
            <a:r>
              <a:rPr lang="en-US" dirty="0"/>
              <a:t>X-ray metal detector cage should be locked at all times. If you see it is unlocked inform QA. </a:t>
            </a:r>
          </a:p>
          <a:p>
            <a:pPr marL="170267" indent="-170267" defTabSz="908091">
              <a:buFont typeface="Arial" panose="020B0604020202020204" pitchFamily="34" charset="0"/>
              <a:buChar char="•"/>
              <a:defRPr/>
            </a:pPr>
            <a:endParaRPr lang="en-US" dirty="0"/>
          </a:p>
          <a:p>
            <a:pPr defTabSz="908091">
              <a:defRPr/>
            </a:pPr>
            <a:r>
              <a:rPr lang="en-US" dirty="0"/>
              <a:t>Other’s:</a:t>
            </a:r>
          </a:p>
          <a:p>
            <a:pPr marL="170267" indent="-170267" defTabSz="908091">
              <a:buFont typeface="Arial" panose="020B0604020202020204" pitchFamily="34" charset="0"/>
              <a:buChar char="•"/>
              <a:defRPr/>
            </a:pPr>
            <a:r>
              <a:rPr lang="en-US" dirty="0"/>
              <a:t>Don’t use scissors to trim meat</a:t>
            </a:r>
          </a:p>
          <a:p>
            <a:pPr marL="170267" indent="-170267" defTabSz="908091">
              <a:buFont typeface="Arial" panose="020B0604020202020204" pitchFamily="34" charset="0"/>
              <a:buChar char="•"/>
              <a:defRPr/>
            </a:pPr>
            <a:r>
              <a:rPr lang="en-AU" dirty="0"/>
              <a:t>Cover all tubs and food product when maintenance repairs are occurring</a:t>
            </a:r>
          </a:p>
          <a:p>
            <a:pPr defTabSz="908091">
              <a:defRPr/>
            </a:pP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17</a:t>
            </a:fld>
            <a:endParaRPr lang="en-AU"/>
          </a:p>
        </p:txBody>
      </p:sp>
    </p:spTree>
    <p:extLst>
      <p:ext uri="{BB962C8B-B14F-4D97-AF65-F5344CB8AC3E}">
        <p14:creationId xmlns:p14="http://schemas.microsoft.com/office/powerpoint/2010/main" val="3094363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pictures:</a:t>
            </a:r>
          </a:p>
          <a:p>
            <a:pPr marL="170267" indent="-170267">
              <a:buFont typeface="Arial" panose="020B0604020202020204" pitchFamily="34" charset="0"/>
              <a:buChar char="•"/>
            </a:pPr>
            <a:r>
              <a:rPr lang="en-US" dirty="0"/>
              <a:t>Scales and </a:t>
            </a:r>
            <a:r>
              <a:rPr lang="en-US" dirty="0" err="1"/>
              <a:t>Bizerba</a:t>
            </a:r>
            <a:r>
              <a:rPr lang="en-US" dirty="0"/>
              <a:t> must be cleaned after use</a:t>
            </a:r>
          </a:p>
          <a:p>
            <a:pPr marL="170267" indent="-170267" defTabSz="908091">
              <a:buFont typeface="Arial" panose="020B0604020202020204" pitchFamily="34" charset="0"/>
              <a:buChar char="•"/>
              <a:defRPr/>
            </a:pPr>
            <a:r>
              <a:rPr lang="en-AU" dirty="0"/>
              <a:t>Waste string from stringing machine moved to waste bin and not left hanging on machine</a:t>
            </a:r>
          </a:p>
          <a:p>
            <a:pPr marL="170267" indent="-170267">
              <a:buFont typeface="Arial" panose="020B0604020202020204" pitchFamily="34" charset="0"/>
              <a:buChar char="•"/>
            </a:pPr>
            <a:r>
              <a:rPr lang="en-US" dirty="0"/>
              <a:t>Keep strung and un-strung products separated throughout the process to ensure un-strung product doesn’t become contaminated</a:t>
            </a:r>
          </a:p>
          <a:p>
            <a:pPr marL="170267" indent="-170267">
              <a:buFont typeface="Arial" panose="020B0604020202020204" pitchFamily="34" charset="0"/>
              <a:buChar char="•"/>
            </a:pPr>
            <a:endParaRPr lang="en-US" dirty="0"/>
          </a:p>
          <a:p>
            <a:r>
              <a:rPr lang="en-US" dirty="0"/>
              <a:t>Others:</a:t>
            </a:r>
          </a:p>
          <a:p>
            <a:pPr marL="170267" indent="-170267">
              <a:buFont typeface="Arial" panose="020B0604020202020204" pitchFamily="34" charset="0"/>
              <a:buChar char="•"/>
            </a:pPr>
            <a:r>
              <a:rPr lang="en-US" dirty="0"/>
              <a:t>PPE must be changed after touching hoses, bins and strapping and if torn </a:t>
            </a:r>
          </a:p>
          <a:p>
            <a:pPr marL="170267" indent="-170267">
              <a:buFont typeface="Arial" panose="020B0604020202020204" pitchFamily="34" charset="0"/>
              <a:buChar char="•"/>
            </a:pPr>
            <a:r>
              <a:rPr lang="en-US" dirty="0"/>
              <a:t>Report condensation to cleaners, this is a food safety issue and very important </a:t>
            </a:r>
          </a:p>
          <a:p>
            <a:pPr marL="170267" indent="-170267">
              <a:buFont typeface="Arial" panose="020B0604020202020204" pitchFamily="34" charset="0"/>
              <a:buChar char="•"/>
            </a:pPr>
            <a:r>
              <a:rPr lang="en-US" dirty="0"/>
              <a:t>Only utilise site issued stationary. All staples, pins etc. must be removed before entering the floor </a:t>
            </a:r>
          </a:p>
        </p:txBody>
      </p:sp>
      <p:sp>
        <p:nvSpPr>
          <p:cNvPr id="4" name="Slide Number Placeholder 3"/>
          <p:cNvSpPr>
            <a:spLocks noGrp="1"/>
          </p:cNvSpPr>
          <p:nvPr>
            <p:ph type="sldNum" sz="quarter" idx="5"/>
          </p:nvPr>
        </p:nvSpPr>
        <p:spPr/>
        <p:txBody>
          <a:bodyPr/>
          <a:lstStyle/>
          <a:p>
            <a:fld id="{E2AAEB80-ACBD-41CE-BB57-48BF69715E75}" type="slidenum">
              <a:rPr lang="en-AU" smtClean="0"/>
              <a:t>18</a:t>
            </a:fld>
            <a:endParaRPr lang="en-AU"/>
          </a:p>
        </p:txBody>
      </p:sp>
    </p:spTree>
    <p:extLst>
      <p:ext uri="{BB962C8B-B14F-4D97-AF65-F5344CB8AC3E}">
        <p14:creationId xmlns:p14="http://schemas.microsoft.com/office/powerpoint/2010/main" val="1961254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pictures:</a:t>
            </a:r>
          </a:p>
          <a:p>
            <a:pPr marL="170267" indent="-170267">
              <a:buFont typeface="Arial" panose="020B0604020202020204" pitchFamily="34" charset="0"/>
              <a:buChar char="•"/>
            </a:pPr>
            <a:r>
              <a:rPr lang="en-US" dirty="0"/>
              <a:t>Make-shift repairs are not permitted, all repairs to be conducted by maintenance </a:t>
            </a:r>
          </a:p>
          <a:p>
            <a:pPr marL="170267" indent="-170267">
              <a:buFont typeface="Arial" panose="020B0604020202020204" pitchFamily="34" charset="0"/>
              <a:buChar char="•"/>
            </a:pPr>
            <a:r>
              <a:rPr lang="en-US" dirty="0"/>
              <a:t>All loose items must be returned to the loose items box. Report damaged and missing loose items to QA</a:t>
            </a:r>
          </a:p>
          <a:p>
            <a:pPr marL="170267" indent="-170267">
              <a:buFont typeface="Arial" panose="020B0604020202020204" pitchFamily="34" charset="0"/>
              <a:buChar char="•"/>
            </a:pPr>
            <a:r>
              <a:rPr lang="en-US" dirty="0"/>
              <a:t>Report any foreign objects or breakages to QA. If you are suspect a product has been contaminated inform QA. </a:t>
            </a:r>
          </a:p>
          <a:p>
            <a:endParaRPr lang="en-US" dirty="0"/>
          </a:p>
          <a:p>
            <a:r>
              <a:rPr lang="en-US" dirty="0"/>
              <a:t>O</a:t>
            </a:r>
            <a:r>
              <a:rPr lang="en-AU" dirty="0" err="1"/>
              <a:t>thers</a:t>
            </a:r>
            <a:r>
              <a:rPr lang="en-AU" dirty="0"/>
              <a:t>:</a:t>
            </a:r>
          </a:p>
          <a:p>
            <a:pPr marL="170267" indent="-170267">
              <a:buFont typeface="Arial" panose="020B0604020202020204" pitchFamily="34" charset="0"/>
              <a:buChar char="•"/>
            </a:pPr>
            <a:r>
              <a:rPr lang="en-US" dirty="0"/>
              <a:t>A</a:t>
            </a:r>
            <a:r>
              <a:rPr lang="en-AU" dirty="0" err="1"/>
              <a:t>ll</a:t>
            </a:r>
            <a:r>
              <a:rPr lang="en-AU" dirty="0"/>
              <a:t> rubbish goes in the bins </a:t>
            </a:r>
          </a:p>
          <a:p>
            <a:pPr marL="170267" indent="-170267" defTabSz="908091">
              <a:buFont typeface="Arial" panose="020B0604020202020204" pitchFamily="34" charset="0"/>
              <a:buChar char="•"/>
              <a:defRPr/>
            </a:pPr>
            <a:r>
              <a:rPr lang="en-AU" dirty="0"/>
              <a:t>Surfaces must be visually clean after an operational clean</a:t>
            </a:r>
          </a:p>
          <a:p>
            <a:pPr marL="170267" indent="-170267" defTabSz="908091">
              <a:buFont typeface="Arial" panose="020B0604020202020204" pitchFamily="34" charset="0"/>
              <a:buChar char="•"/>
              <a:defRPr/>
            </a:pPr>
            <a:r>
              <a:rPr lang="en-US" dirty="0"/>
              <a:t>E</a:t>
            </a:r>
            <a:r>
              <a:rPr lang="en-AU" dirty="0" err="1"/>
              <a:t>xcess</a:t>
            </a:r>
            <a:r>
              <a:rPr lang="en-AU" dirty="0"/>
              <a:t> packaging waste to be disposed of to avoid foreign object contamination </a:t>
            </a:r>
          </a:p>
          <a:p>
            <a:pPr marL="170267" indent="-170267" defTabSz="908091">
              <a:buFont typeface="Arial" panose="020B0604020202020204" pitchFamily="34" charset="0"/>
              <a:buChar char="•"/>
              <a:defRPr/>
            </a:pPr>
            <a:r>
              <a:rPr lang="en-US" dirty="0"/>
              <a:t>O</a:t>
            </a:r>
            <a:r>
              <a:rPr lang="en-AU" dirty="0" err="1"/>
              <a:t>nly</a:t>
            </a:r>
            <a:r>
              <a:rPr lang="en-AU" dirty="0"/>
              <a:t> tools provided by maintenance can be used on the floor and must be in a tool box</a:t>
            </a:r>
          </a:p>
          <a:p>
            <a:pPr defTabSz="908091">
              <a:defRPr/>
            </a:pP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19</a:t>
            </a:fld>
            <a:endParaRPr lang="en-AU"/>
          </a:p>
        </p:txBody>
      </p:sp>
    </p:spTree>
    <p:extLst>
      <p:ext uri="{BB962C8B-B14F-4D97-AF65-F5344CB8AC3E}">
        <p14:creationId xmlns:p14="http://schemas.microsoft.com/office/powerpoint/2010/main" val="3331804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What is an Allergen: </a:t>
            </a:r>
            <a:r>
              <a:rPr lang="en-AU" sz="1200" dirty="0"/>
              <a:t>Food allergens are typically naturally-occurring proteins in foods that cause an allergic reaction in individuals. </a:t>
            </a:r>
          </a:p>
          <a:p>
            <a:pPr marL="285750" indent="-285750">
              <a:buFont typeface="Courier New" panose="02070309020205020404" pitchFamily="49" charset="0"/>
              <a:buChar char="o"/>
            </a:pPr>
            <a:endParaRPr lang="en-AU" sz="1200" dirty="0"/>
          </a:p>
          <a:p>
            <a:r>
              <a:rPr lang="en-AU" sz="1200" b="1" dirty="0"/>
              <a:t>What is a Food Allergy: </a:t>
            </a:r>
            <a:r>
              <a:rPr lang="en-AU" sz="1200" dirty="0"/>
              <a:t>A food allergy is the abnormal response to a normal harmless substance (e.g. milk). This is caused by your body recognising food proteins as harmful. Food allergies can lead to serious illness. Symptoms of food allergies include; rashes, swelling, respiratory problems, anaphylaxis and even death. </a:t>
            </a:r>
          </a:p>
          <a:p>
            <a:endParaRPr lang="en-AU" sz="1200" dirty="0"/>
          </a:p>
          <a:p>
            <a:pPr marL="285750" indent="-285750">
              <a:buFont typeface="Arial" panose="020B0604020202020204" pitchFamily="34" charset="0"/>
              <a:buChar char="•"/>
            </a:pPr>
            <a:endParaRPr lang="en-AU" sz="1200" b="1" dirty="0">
              <a:solidFill>
                <a:srgbClr val="003C71"/>
              </a:solidFill>
            </a:endParaRPr>
          </a:p>
          <a:p>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20</a:t>
            </a:fld>
            <a:endParaRPr lang="en-AU"/>
          </a:p>
        </p:txBody>
      </p:sp>
    </p:spTree>
    <p:extLst>
      <p:ext uri="{BB962C8B-B14F-4D97-AF65-F5344CB8AC3E}">
        <p14:creationId xmlns:p14="http://schemas.microsoft.com/office/powerpoint/2010/main" val="160924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267" indent="-170267">
              <a:buFont typeface="Arial" panose="020B0604020202020204" pitchFamily="34" charset="0"/>
              <a:buChar char="•"/>
            </a:pPr>
            <a:r>
              <a:rPr lang="en-US" dirty="0"/>
              <a:t>Beanies must be covered by hair net </a:t>
            </a:r>
          </a:p>
          <a:p>
            <a:pPr marL="170267" indent="-170267">
              <a:buFont typeface="Arial" panose="020B0604020202020204" pitchFamily="34" charset="0"/>
              <a:buChar char="•"/>
            </a:pPr>
            <a:r>
              <a:rPr lang="en-US" dirty="0"/>
              <a:t>Anyone un-cleanly shaven must wear a beard net</a:t>
            </a:r>
          </a:p>
          <a:p>
            <a:pPr marL="170267" indent="-170267">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3</a:t>
            </a:fld>
            <a:endParaRPr lang="en-AU"/>
          </a:p>
        </p:txBody>
      </p:sp>
    </p:spTree>
    <p:extLst>
      <p:ext uri="{BB962C8B-B14F-4D97-AF65-F5344CB8AC3E}">
        <p14:creationId xmlns:p14="http://schemas.microsoft.com/office/powerpoint/2010/main" val="2362423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Although at WP we do not have allergens in our products, allergens can still be easily transferred in the following ways: </a:t>
            </a:r>
          </a:p>
          <a:p>
            <a:pPr marL="285750" indent="-285750">
              <a:buFont typeface="Courier New" panose="02070309020205020404" pitchFamily="49" charset="0"/>
              <a:buChar char="o"/>
            </a:pPr>
            <a:r>
              <a:rPr lang="en-AU" sz="1200" dirty="0"/>
              <a:t>Allergens in the </a:t>
            </a:r>
            <a:r>
              <a:rPr lang="en-AU" sz="1200" b="1" dirty="0"/>
              <a:t>Dry Goods Storage Area.</a:t>
            </a:r>
            <a:endParaRPr lang="en-AU" sz="1200" dirty="0"/>
          </a:p>
          <a:p>
            <a:pPr marL="285750" indent="-285750">
              <a:buFont typeface="Courier New" panose="02070309020205020404" pitchFamily="49" charset="0"/>
              <a:buChar char="o"/>
            </a:pPr>
            <a:r>
              <a:rPr lang="en-AU" sz="1200" dirty="0"/>
              <a:t>Allergens can be transferred onto your uniform when eating on your break. </a:t>
            </a:r>
          </a:p>
          <a:p>
            <a:pPr marL="285750" indent="-285750">
              <a:buFont typeface="Courier New" panose="02070309020205020404" pitchFamily="49" charset="0"/>
              <a:buChar char="o"/>
            </a:pPr>
            <a:r>
              <a:rPr lang="en-AU" sz="1200" dirty="0"/>
              <a:t>Wash your hands and follow the correct procedures to avoid this transfer. </a:t>
            </a:r>
          </a:p>
          <a:p>
            <a:endParaRPr lang="en-AU" sz="1200" b="1" dirty="0">
              <a:solidFill>
                <a:srgbClr val="003C71"/>
              </a:solidFill>
            </a:endParaRPr>
          </a:p>
          <a:p>
            <a:r>
              <a:rPr lang="en-AU" sz="1200" b="1" dirty="0">
                <a:solidFill>
                  <a:srgbClr val="003C71"/>
                </a:solidFill>
              </a:rPr>
              <a:t>How can you prevent cross-contamination of allergens to our products: </a:t>
            </a:r>
          </a:p>
          <a:p>
            <a:pPr marL="285750" indent="-285750">
              <a:buFont typeface="Arial" panose="020B0604020202020204" pitchFamily="34" charset="0"/>
              <a:buChar char="•"/>
            </a:pPr>
            <a:r>
              <a:rPr lang="en-AU" sz="1200" b="1" dirty="0">
                <a:solidFill>
                  <a:srgbClr val="003C71"/>
                </a:solidFill>
              </a:rPr>
              <a:t>Ensure ingredients in the dry goods store are stored correctly and any spills are cleaned up immediately. </a:t>
            </a:r>
          </a:p>
          <a:p>
            <a:pPr marL="285750" indent="-285750">
              <a:buFont typeface="Arial" panose="020B0604020202020204" pitchFamily="34" charset="0"/>
              <a:buChar char="•"/>
            </a:pPr>
            <a:r>
              <a:rPr lang="en-AU" sz="1200" b="1" dirty="0">
                <a:solidFill>
                  <a:srgbClr val="003C71"/>
                </a:solidFill>
              </a:rPr>
              <a:t>No PPE or uniform tops to be worn in the lunch room when eating</a:t>
            </a:r>
          </a:p>
          <a:p>
            <a:pPr marL="285750" indent="-285750">
              <a:buFont typeface="Arial" panose="020B0604020202020204" pitchFamily="34" charset="0"/>
              <a:buChar char="•"/>
            </a:pPr>
            <a:r>
              <a:rPr lang="en-AU" sz="1200" b="1" dirty="0">
                <a:solidFill>
                  <a:srgbClr val="003C71"/>
                </a:solidFill>
              </a:rPr>
              <a:t>After meal breaks, ensure you follow the correct hand washing procedures</a:t>
            </a:r>
          </a:p>
          <a:p>
            <a:pPr marL="285750" indent="-285750">
              <a:buFont typeface="Arial" panose="020B0604020202020204" pitchFamily="34" charset="0"/>
              <a:buChar char="•"/>
            </a:pPr>
            <a:r>
              <a:rPr lang="en-AU" sz="1400" b="1" dirty="0"/>
              <a:t>Allergen Management is EVERYONE’s responsibility!</a:t>
            </a:r>
          </a:p>
          <a:p>
            <a:pPr marL="285750" indent="-285750">
              <a:buFont typeface="Arial" panose="020B0604020202020204" pitchFamily="34" charset="0"/>
              <a:buChar char="•"/>
            </a:pPr>
            <a:endParaRPr lang="en-AU" sz="1200" b="1" dirty="0">
              <a:solidFill>
                <a:srgbClr val="003C71"/>
              </a:solidFill>
            </a:endParaRPr>
          </a:p>
          <a:p>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21</a:t>
            </a:fld>
            <a:endParaRPr lang="en-AU"/>
          </a:p>
        </p:txBody>
      </p:sp>
    </p:spTree>
    <p:extLst>
      <p:ext uri="{BB962C8B-B14F-4D97-AF65-F5344CB8AC3E}">
        <p14:creationId xmlns:p14="http://schemas.microsoft.com/office/powerpoint/2010/main" val="343737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Important!</a:t>
            </a:r>
          </a:p>
          <a:p>
            <a:pPr marL="170267" indent="-170267">
              <a:buFont typeface="Arial" panose="020B0604020202020204" pitchFamily="34" charset="0"/>
              <a:buChar char="•"/>
            </a:pPr>
            <a:r>
              <a:rPr lang="en-US" dirty="0"/>
              <a:t>Torn PPE must be changed and report to QA and your Supervisor. </a:t>
            </a:r>
          </a:p>
          <a:p>
            <a:pPr marL="170267" indent="-170267">
              <a:buFont typeface="Arial" panose="020B0604020202020204" pitchFamily="34" charset="0"/>
              <a:buChar char="•"/>
            </a:pPr>
            <a:r>
              <a:rPr lang="en-US" dirty="0"/>
              <a:t>PPE must be removed AWAY from open product</a:t>
            </a:r>
          </a:p>
          <a:p>
            <a:pPr marL="170267" indent="-170267">
              <a:buFont typeface="Arial" panose="020B0604020202020204" pitchFamily="34" charset="0"/>
              <a:buChar char="•"/>
            </a:pPr>
            <a:r>
              <a:rPr lang="en-US" dirty="0"/>
              <a:t>PPE stations cane be found near the washroom entrance and packing room entrance. </a:t>
            </a: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4</a:t>
            </a:fld>
            <a:endParaRPr lang="en-AU"/>
          </a:p>
        </p:txBody>
      </p:sp>
    </p:spTree>
    <p:extLst>
      <p:ext uri="{BB962C8B-B14F-4D97-AF65-F5344CB8AC3E}">
        <p14:creationId xmlns:p14="http://schemas.microsoft.com/office/powerpoint/2010/main" val="309172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Condition</a:t>
            </a:r>
          </a:p>
          <a:p>
            <a:pPr marL="171450" indent="-171450">
              <a:buFont typeface="Arial" panose="020B0604020202020204" pitchFamily="34" charset="0"/>
              <a:buChar char="•"/>
            </a:pPr>
            <a:r>
              <a:rPr lang="en-US" dirty="0"/>
              <a:t>Before commencing your shift, check the condition of your mesh PPE</a:t>
            </a:r>
          </a:p>
          <a:p>
            <a:pPr marL="171450" indent="-171450">
              <a:buFont typeface="Arial" panose="020B0604020202020204" pitchFamily="34" charset="0"/>
              <a:buChar char="•"/>
            </a:pPr>
            <a:r>
              <a:rPr lang="en-US" dirty="0"/>
              <a:t>You must check the condition of your PPE a the start and end of your shift</a:t>
            </a:r>
          </a:p>
          <a:p>
            <a:pPr marL="171450" indent="-171450">
              <a:buFont typeface="Arial" panose="020B0604020202020204" pitchFamily="34" charset="0"/>
              <a:buChar char="•"/>
            </a:pPr>
            <a:r>
              <a:rPr lang="en-US" dirty="0"/>
              <a:t>If there is any damage this must be reported to your supervisor and QA IMMEDITALEY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Hygiene</a:t>
            </a:r>
          </a:p>
          <a:p>
            <a:pPr marL="171450" indent="-171450">
              <a:buFont typeface="Arial" panose="020B0604020202020204" pitchFamily="34" charset="0"/>
              <a:buChar char="•"/>
            </a:pPr>
            <a:r>
              <a:rPr lang="en-US" b="0" dirty="0"/>
              <a:t>At the start of the shift employee gear (including knife, mesh glove and mesh apron) must be sanitized and sterilized to prevent cross-contamination</a:t>
            </a:r>
          </a:p>
          <a:p>
            <a:pPr marL="171450" indent="-171450">
              <a:buFont typeface="Arial" panose="020B0604020202020204" pitchFamily="34" charset="0"/>
              <a:buChar char="•"/>
            </a:pPr>
            <a:r>
              <a:rPr lang="en-US" b="0" dirty="0"/>
              <a:t>Employee gear must be washed in the designated wash station with detergent and meat particles must be completely removed. </a:t>
            </a:r>
          </a:p>
          <a:p>
            <a:pPr marL="171450" indent="-171450">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fld id="{E2AAEB80-ACBD-41CE-BB57-48BF69715E75}" type="slidenum">
              <a:rPr lang="en-AU" smtClean="0"/>
              <a:t>5</a:t>
            </a:fld>
            <a:endParaRPr lang="en-AU"/>
          </a:p>
        </p:txBody>
      </p:sp>
    </p:spTree>
    <p:extLst>
      <p:ext uri="{BB962C8B-B14F-4D97-AF65-F5344CB8AC3E}">
        <p14:creationId xmlns:p14="http://schemas.microsoft.com/office/powerpoint/2010/main" val="315392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PPE must be removed when exiting the floor and new PPE is required when re-entering the floor</a:t>
            </a:r>
          </a:p>
          <a:p>
            <a:r>
              <a:rPr lang="en-US" dirty="0"/>
              <a:t>PPE must be put in the bin, anywhere else is unacceptable!</a:t>
            </a:r>
          </a:p>
          <a:p>
            <a:r>
              <a:rPr lang="en-US" dirty="0"/>
              <a:t>PPE is not to be left on Drop meat tables, production lines or equipment </a:t>
            </a:r>
          </a:p>
        </p:txBody>
      </p:sp>
      <p:sp>
        <p:nvSpPr>
          <p:cNvPr id="4" name="Slide Number Placeholder 3"/>
          <p:cNvSpPr>
            <a:spLocks noGrp="1"/>
          </p:cNvSpPr>
          <p:nvPr>
            <p:ph type="sldNum" sz="quarter" idx="5"/>
          </p:nvPr>
        </p:nvSpPr>
        <p:spPr/>
        <p:txBody>
          <a:bodyPr/>
          <a:lstStyle/>
          <a:p>
            <a:fld id="{E2AAEB80-ACBD-41CE-BB57-48BF69715E75}" type="slidenum">
              <a:rPr lang="en-AU" smtClean="0"/>
              <a:t>6</a:t>
            </a:fld>
            <a:endParaRPr lang="en-AU"/>
          </a:p>
        </p:txBody>
      </p:sp>
    </p:spTree>
    <p:extLst>
      <p:ext uri="{BB962C8B-B14F-4D97-AF65-F5344CB8AC3E}">
        <p14:creationId xmlns:p14="http://schemas.microsoft.com/office/powerpoint/2010/main" val="1449584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sz="1000" b="1" u="sng" dirty="0"/>
              <a:t>D</a:t>
            </a:r>
            <a:r>
              <a:rPr lang="en-AU" sz="1000" b="1" u="sng" dirty="0" err="1"/>
              <a:t>irty</a:t>
            </a:r>
            <a:r>
              <a:rPr lang="en-AU" sz="1000" b="1" u="sng" dirty="0"/>
              <a:t> Uniforms: </a:t>
            </a:r>
            <a:r>
              <a:rPr lang="en-AU" sz="1000" dirty="0"/>
              <a:t>Must be placed in the laundry tubs on site, all other areas are unacceptable. </a:t>
            </a:r>
          </a:p>
          <a:p>
            <a:pPr defTabSz="908091">
              <a:defRPr/>
            </a:pPr>
            <a:endParaRPr lang="en-US" sz="1000" dirty="0"/>
          </a:p>
          <a:p>
            <a:pPr defTabSz="908091">
              <a:defRPr/>
            </a:pPr>
            <a:r>
              <a:rPr lang="en-US" sz="1000" b="1" u="sng" dirty="0"/>
              <a:t>W</a:t>
            </a:r>
            <a:r>
              <a:rPr lang="en-AU" sz="1000" b="1" u="sng" dirty="0" err="1"/>
              <a:t>hite</a:t>
            </a:r>
            <a:r>
              <a:rPr lang="en-AU" sz="1000" b="1" u="sng" dirty="0"/>
              <a:t> Uniform top: </a:t>
            </a:r>
            <a:r>
              <a:rPr lang="en-AU" sz="1000" dirty="0"/>
              <a:t>Cannot be worn while smoking, in the toilets or when outside the factory. </a:t>
            </a:r>
          </a:p>
          <a:p>
            <a:pPr defTabSz="908091">
              <a:defRPr/>
            </a:pPr>
            <a:endParaRPr lang="en-US" sz="1000" dirty="0"/>
          </a:p>
          <a:p>
            <a:pPr defTabSz="908091">
              <a:defRPr/>
            </a:pPr>
            <a:r>
              <a:rPr lang="en-US" sz="1000" b="1" u="sng" dirty="0"/>
              <a:t>U</a:t>
            </a:r>
            <a:r>
              <a:rPr lang="en-AU" sz="1000" b="1" u="sng" dirty="0" err="1"/>
              <a:t>niform</a:t>
            </a:r>
            <a:r>
              <a:rPr lang="en-AU" sz="1000" b="1" u="sng" dirty="0"/>
              <a:t> Hooks: </a:t>
            </a:r>
            <a:r>
              <a:rPr lang="en-AU" sz="1000" dirty="0"/>
              <a:t>You can find hooks are located outside the toilets and on your locker door to hang your uniform when its not in use. Tops are to be removed before using the toilet. </a:t>
            </a:r>
          </a:p>
          <a:p>
            <a:pPr defTabSz="908091">
              <a:defRPr/>
            </a:pPr>
            <a:endParaRPr lang="en-US" sz="1000" dirty="0"/>
          </a:p>
          <a:p>
            <a:pPr defTabSz="908091">
              <a:defRPr/>
            </a:pPr>
            <a:r>
              <a:rPr lang="en-US" sz="1000" b="1" u="sng" dirty="0"/>
              <a:t>Street clothes: </a:t>
            </a:r>
            <a:r>
              <a:rPr lang="en-US" sz="1000" dirty="0"/>
              <a:t>must be completely covered by your uniform, including jumper hoods. </a:t>
            </a:r>
          </a:p>
          <a:p>
            <a:pPr defTabSz="908091">
              <a:defRPr/>
            </a:pPr>
            <a:endParaRPr lang="en-US" sz="1000" dirty="0"/>
          </a:p>
          <a:p>
            <a:pPr defTabSz="908091">
              <a:defRPr/>
            </a:pPr>
            <a:r>
              <a:rPr lang="en-US" sz="1000" b="1" u="sng" dirty="0"/>
              <a:t>Zippers:</a:t>
            </a:r>
            <a:r>
              <a:rPr lang="en-US" sz="1000" dirty="0"/>
              <a:t> shouldn’t be hanging over exposed meat as this can lead to contamination</a:t>
            </a:r>
            <a:endParaRPr lang="en-AU" sz="1000" b="1" u="sng" dirty="0"/>
          </a:p>
          <a:p>
            <a:pPr defTabSz="908091">
              <a:defRPr/>
            </a:pPr>
            <a:endParaRPr lang="en-US" sz="1000" b="1" u="sng" dirty="0"/>
          </a:p>
          <a:p>
            <a:pPr defTabSz="908091">
              <a:defRPr/>
            </a:pPr>
            <a:r>
              <a:rPr lang="en-US" sz="1000" b="1" u="sng" dirty="0"/>
              <a:t>C</a:t>
            </a:r>
            <a:r>
              <a:rPr lang="en-AU" sz="1000" b="1" u="sng" dirty="0" err="1"/>
              <a:t>orrect</a:t>
            </a:r>
            <a:r>
              <a:rPr lang="en-AU" sz="1000" b="1" u="sng" dirty="0"/>
              <a:t> uniform: </a:t>
            </a:r>
            <a:r>
              <a:rPr lang="en-US" altLang="en-US" sz="1000" dirty="0">
                <a:latin typeface="Arial" panose="020B0604020202020204" pitchFamily="34" charset="0"/>
              </a:rPr>
              <a:t>Lab coats are only to be used by QA, Management and Visitors- all production workers must wear white pants and the white top</a:t>
            </a:r>
            <a:endParaRPr lang="en-AU" altLang="en-US" sz="1000" dirty="0">
              <a:latin typeface="Arial" panose="020B0604020202020204" pitchFamily="34" charset="0"/>
            </a:endParaRPr>
          </a:p>
          <a:p>
            <a:pPr defTabSz="908091">
              <a:defRPr/>
            </a:pPr>
            <a:endParaRPr lang="en-AU" b="1" u="sng" dirty="0"/>
          </a:p>
        </p:txBody>
      </p:sp>
      <p:sp>
        <p:nvSpPr>
          <p:cNvPr id="4" name="Slide Number Placeholder 3"/>
          <p:cNvSpPr>
            <a:spLocks noGrp="1"/>
          </p:cNvSpPr>
          <p:nvPr>
            <p:ph type="sldNum" sz="quarter" idx="5"/>
          </p:nvPr>
        </p:nvSpPr>
        <p:spPr/>
        <p:txBody>
          <a:bodyPr/>
          <a:lstStyle/>
          <a:p>
            <a:fld id="{E2AAEB80-ACBD-41CE-BB57-48BF69715E75}" type="slidenum">
              <a:rPr lang="en-AU" smtClean="0"/>
              <a:t>7</a:t>
            </a:fld>
            <a:endParaRPr lang="en-AU"/>
          </a:p>
        </p:txBody>
      </p:sp>
    </p:spTree>
    <p:extLst>
      <p:ext uri="{BB962C8B-B14F-4D97-AF65-F5344CB8AC3E}">
        <p14:creationId xmlns:p14="http://schemas.microsoft.com/office/powerpoint/2010/main" val="351064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Nail polish and acrylic nails: </a:t>
            </a:r>
            <a:r>
              <a:rPr lang="en-AU" dirty="0"/>
              <a:t>are not permitted in the factory. Nails must be kept clean and short.</a:t>
            </a:r>
          </a:p>
          <a:p>
            <a:endParaRPr lang="en-AU" dirty="0"/>
          </a:p>
          <a:p>
            <a:r>
              <a:rPr lang="en-AU" b="1" u="sng" dirty="0"/>
              <a:t>Strong scented perfume, aftershave and moisturiser: </a:t>
            </a:r>
            <a:r>
              <a:rPr lang="en-AU" dirty="0"/>
              <a:t>is not permitted in the factory. These products can taint our meat</a:t>
            </a:r>
          </a:p>
          <a:p>
            <a:endParaRPr lang="en-AU" dirty="0"/>
          </a:p>
          <a:p>
            <a:r>
              <a:rPr lang="en-AU" b="1" u="sng" dirty="0"/>
              <a:t>False-eyelashes:</a:t>
            </a:r>
            <a:r>
              <a:rPr lang="en-AU" dirty="0"/>
              <a:t> are not permitted in the factory.</a:t>
            </a:r>
          </a:p>
          <a:p>
            <a:endParaRPr lang="en-AU" dirty="0"/>
          </a:p>
          <a:p>
            <a:r>
              <a:rPr lang="en-AU" b="1" u="sng" dirty="0"/>
              <a:t>Chewing gum and spitting: </a:t>
            </a:r>
            <a:r>
              <a:rPr lang="en-AU" dirty="0"/>
              <a:t>is strictly forbidden anywhere on site. </a:t>
            </a:r>
          </a:p>
          <a:p>
            <a:endParaRPr lang="en-AU" dirty="0"/>
          </a:p>
          <a:p>
            <a:pPr defTabSz="908091">
              <a:defRPr/>
            </a:pPr>
            <a:r>
              <a:rPr lang="en-US" b="1" u="sng" dirty="0"/>
              <a:t>H</a:t>
            </a:r>
            <a:r>
              <a:rPr lang="en-AU" b="1" u="sng" dirty="0"/>
              <a:t>and washing: </a:t>
            </a:r>
            <a:r>
              <a:rPr lang="en-AU" b="0" u="none" dirty="0"/>
              <a:t>Boots must be washed each time you enter and exit the factory floor on the top and underside. !!!!Things can get stuck in the tread of your boots and transfer to the factory floor!!!! </a:t>
            </a:r>
            <a:r>
              <a:rPr lang="en-US" altLang="en-US" dirty="0">
                <a:latin typeface="Arial" panose="020B0604020202020204" pitchFamily="34" charset="0"/>
              </a:rPr>
              <a:t>Your hands must be washed when entering and exiting the factory floor. It is critical to wash your hands after eating, drinking and smoking as these products may contain allergens.</a:t>
            </a:r>
          </a:p>
          <a:p>
            <a:pPr defTabSz="908091">
              <a:defRPr/>
            </a:pPr>
            <a:endParaRPr lang="en-US" altLang="en-US" dirty="0">
              <a:latin typeface="Arial" panose="020B0604020202020204" pitchFamily="34" charset="0"/>
            </a:endParaRPr>
          </a:p>
          <a:p>
            <a:pPr defTabSz="908091">
              <a:defRPr/>
            </a:pPr>
            <a:r>
              <a:rPr lang="en-US" altLang="en-US" b="1" u="sng" dirty="0">
                <a:latin typeface="Arial" panose="020B0604020202020204" pitchFamily="34" charset="0"/>
              </a:rPr>
              <a:t>Ear Plugs: </a:t>
            </a:r>
            <a:r>
              <a:rPr lang="en-US" altLang="en-US" b="0" u="none" dirty="0">
                <a:latin typeface="Arial" panose="020B0604020202020204" pitchFamily="34" charset="0"/>
              </a:rPr>
              <a:t>Are metal detectable, </a:t>
            </a:r>
            <a:r>
              <a:rPr lang="en-US" altLang="en-US" dirty="0">
                <a:latin typeface="Arial" panose="020B0604020202020204" pitchFamily="34" charset="0"/>
              </a:rPr>
              <a:t>to ensure earplugs have not fallen out during production and ended up in the food product. It is your responsibility to ensure your earplugs are secured correctly and kept clean. </a:t>
            </a:r>
            <a:endParaRPr lang="en-US" altLang="en-US" b="1" u="sng" dirty="0">
              <a:latin typeface="Arial" panose="020B0604020202020204" pitchFamily="34" charset="0"/>
            </a:endParaRPr>
          </a:p>
          <a:p>
            <a:endParaRPr lang="en-AU" b="1" u="sng" dirty="0"/>
          </a:p>
          <a:p>
            <a:endParaRPr lang="en-AU" dirty="0"/>
          </a:p>
          <a:p>
            <a:pPr defTabSz="908091">
              <a:defRPr/>
            </a:pPr>
            <a:endParaRPr lang="en-AU" b="1" u="sng" dirty="0"/>
          </a:p>
        </p:txBody>
      </p:sp>
      <p:sp>
        <p:nvSpPr>
          <p:cNvPr id="4" name="Slide Number Placeholder 3"/>
          <p:cNvSpPr>
            <a:spLocks noGrp="1"/>
          </p:cNvSpPr>
          <p:nvPr>
            <p:ph type="sldNum" sz="quarter" idx="5"/>
          </p:nvPr>
        </p:nvSpPr>
        <p:spPr/>
        <p:txBody>
          <a:bodyPr/>
          <a:lstStyle/>
          <a:p>
            <a:fld id="{E2AAEB80-ACBD-41CE-BB57-48BF69715E75}" type="slidenum">
              <a:rPr lang="en-AU" smtClean="0"/>
              <a:t>8</a:t>
            </a:fld>
            <a:endParaRPr lang="en-AU"/>
          </a:p>
        </p:txBody>
      </p:sp>
    </p:spTree>
    <p:extLst>
      <p:ext uri="{BB962C8B-B14F-4D97-AF65-F5344CB8AC3E}">
        <p14:creationId xmlns:p14="http://schemas.microsoft.com/office/powerpoint/2010/main" val="973999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All of the following </a:t>
            </a:r>
            <a:r>
              <a:rPr lang="en-US" b="1" u="sng" dirty="0" err="1"/>
              <a:t>Jewelery</a:t>
            </a:r>
            <a:r>
              <a:rPr lang="en-US" b="1" u="sng" dirty="0"/>
              <a:t> is forbidden:</a:t>
            </a:r>
          </a:p>
          <a:p>
            <a:pPr marL="170267" indent="-170267">
              <a:buFont typeface="Arial" panose="020B0604020202020204" pitchFamily="34" charset="0"/>
              <a:buChar char="•"/>
            </a:pPr>
            <a:r>
              <a:rPr lang="en-US" b="0" u="none" dirty="0"/>
              <a:t>Watches</a:t>
            </a:r>
          </a:p>
          <a:p>
            <a:pPr marL="170267" indent="-170267">
              <a:buFont typeface="Arial" panose="020B0604020202020204" pitchFamily="34" charset="0"/>
              <a:buChar char="•"/>
            </a:pPr>
            <a:r>
              <a:rPr lang="en-US" b="0" u="none" dirty="0"/>
              <a:t>Chains &amp; necklaces</a:t>
            </a:r>
          </a:p>
          <a:p>
            <a:pPr marL="170267" indent="-170267">
              <a:buFont typeface="Arial" panose="020B0604020202020204" pitchFamily="34" charset="0"/>
              <a:buChar char="•"/>
            </a:pPr>
            <a:r>
              <a:rPr lang="en-US" b="0" u="none" dirty="0"/>
              <a:t>Bracelets</a:t>
            </a:r>
          </a:p>
          <a:p>
            <a:pPr marL="170267" indent="-170267">
              <a:buFont typeface="Arial" panose="020B0604020202020204" pitchFamily="34" charset="0"/>
              <a:buChar char="•"/>
            </a:pPr>
            <a:r>
              <a:rPr lang="en-US" b="0" u="none" dirty="0"/>
              <a:t>Earrings including facial piercings</a:t>
            </a:r>
          </a:p>
          <a:p>
            <a:pPr marL="170267" indent="-170267">
              <a:buFont typeface="Arial" panose="020B0604020202020204" pitchFamily="34" charset="0"/>
              <a:buChar char="•"/>
            </a:pPr>
            <a:r>
              <a:rPr lang="en-US" b="0" u="none" dirty="0"/>
              <a:t>Activity Monitoring watches and apple watches</a:t>
            </a:r>
          </a:p>
          <a:p>
            <a:pPr marL="170267" indent="-170267">
              <a:buFont typeface="Arial" panose="020B0604020202020204" pitchFamily="34" charset="0"/>
              <a:buChar char="•"/>
            </a:pPr>
            <a:r>
              <a:rPr lang="en-US" b="0" u="none" dirty="0"/>
              <a:t>Rings </a:t>
            </a:r>
          </a:p>
          <a:p>
            <a:pPr marL="170267" indent="-170267">
              <a:buFont typeface="Arial" panose="020B0604020202020204" pitchFamily="34" charset="0"/>
              <a:buChar char="•"/>
            </a:pPr>
            <a:endParaRPr lang="en-US" b="0" u="none" dirty="0"/>
          </a:p>
          <a:p>
            <a:r>
              <a:rPr lang="en-US" b="1" u="none" dirty="0"/>
              <a:t>Only a plain wedding band may be worn if it has NO stones. </a:t>
            </a:r>
          </a:p>
          <a:p>
            <a:endParaRPr lang="en-AU" b="1" u="sng" dirty="0"/>
          </a:p>
          <a:p>
            <a:endParaRPr lang="en-AU" dirty="0"/>
          </a:p>
          <a:p>
            <a:pPr defTabSz="908091">
              <a:defRPr/>
            </a:pPr>
            <a:endParaRPr lang="en-AU" b="1" u="sng" dirty="0"/>
          </a:p>
        </p:txBody>
      </p:sp>
      <p:sp>
        <p:nvSpPr>
          <p:cNvPr id="4" name="Slide Number Placeholder 3"/>
          <p:cNvSpPr>
            <a:spLocks noGrp="1"/>
          </p:cNvSpPr>
          <p:nvPr>
            <p:ph type="sldNum" sz="quarter" idx="5"/>
          </p:nvPr>
        </p:nvSpPr>
        <p:spPr/>
        <p:txBody>
          <a:bodyPr/>
          <a:lstStyle/>
          <a:p>
            <a:fld id="{E2AAEB80-ACBD-41CE-BB57-48BF69715E75}" type="slidenum">
              <a:rPr lang="en-AU" smtClean="0"/>
              <a:t>9</a:t>
            </a:fld>
            <a:endParaRPr lang="en-AU"/>
          </a:p>
        </p:txBody>
      </p:sp>
    </p:spTree>
    <p:extLst>
      <p:ext uri="{BB962C8B-B14F-4D97-AF65-F5344CB8AC3E}">
        <p14:creationId xmlns:p14="http://schemas.microsoft.com/office/powerpoint/2010/main" val="218852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AU" altLang="en-US" b="1" u="sng" dirty="0">
                <a:latin typeface="Arial" panose="020B0604020202020204" pitchFamily="34" charset="0"/>
              </a:rPr>
              <a:t>Locker rooms: </a:t>
            </a:r>
            <a:r>
              <a:rPr lang="en-AU" altLang="en-US" dirty="0">
                <a:latin typeface="Arial" panose="020B0604020202020204" pitchFamily="34" charset="0"/>
              </a:rPr>
              <a:t>are a communal space that all production staff share. No eating or drinking in the locker rooms or storing food and drink, as this attracts pests. All food and beverages should only be stored and consumed in the lunch room. </a:t>
            </a:r>
            <a:r>
              <a:rPr lang="en-US" altLang="en-US" dirty="0">
                <a:latin typeface="Arial" panose="020B0604020202020204" pitchFamily="34" charset="0"/>
              </a:rPr>
              <a:t>At BE Campbell we complete random locker inspections to ensure there is no forbidden items in your locker. Uniforms, PPE or equipment from the factory floor are not to be left in your locker or the locker room. </a:t>
            </a:r>
          </a:p>
          <a:p>
            <a:endParaRPr lang="en-US" altLang="en-US" b="1" i="0" u="sng" dirty="0">
              <a:latin typeface="Arial" panose="020B0604020202020204" pitchFamily="34" charset="0"/>
            </a:endParaRPr>
          </a:p>
          <a:p>
            <a:pPr defTabSz="908091">
              <a:defRPr/>
            </a:pPr>
            <a:r>
              <a:rPr lang="en-US" altLang="en-US" b="1" i="0" u="sng" dirty="0">
                <a:latin typeface="Arial" panose="020B0604020202020204" pitchFamily="34" charset="0"/>
              </a:rPr>
              <a:t>Personal Locker:  </a:t>
            </a:r>
            <a:r>
              <a:rPr lang="en-US" altLang="en-US" dirty="0">
                <a:latin typeface="Arial" panose="020B0604020202020204" pitchFamily="34" charset="0"/>
              </a:rPr>
              <a:t>is used for your own convenience and safety and it is your responsibility to keep the locker clean, tidy and locked. During your shift, your locker should have your clothes, shoes and personal belongings stored. After your shift your locker should have your hard hat on the top shelf and boots on the bottom shelf. </a:t>
            </a:r>
          </a:p>
          <a:p>
            <a:pPr defTabSz="908091">
              <a:defRPr/>
            </a:pPr>
            <a:endParaRPr lang="en-US" altLang="en-US" b="1" i="0" u="sng" dirty="0">
              <a:latin typeface="Arial" panose="020B0604020202020204" pitchFamily="34" charset="0"/>
            </a:endParaRPr>
          </a:p>
          <a:p>
            <a:r>
              <a:rPr lang="en-US" altLang="en-US" b="1" i="0" u="sng" dirty="0">
                <a:latin typeface="Arial" panose="020B0604020202020204" pitchFamily="34" charset="0"/>
              </a:rPr>
              <a:t>Smoking:</a:t>
            </a:r>
            <a:r>
              <a:rPr lang="en-US" altLang="en-US" dirty="0">
                <a:latin typeface="Arial" panose="020B0604020202020204" pitchFamily="34" charset="0"/>
              </a:rPr>
              <a:t> Smoking/ Vaping is restricted to the smoking shed ONLY and all butts should be put out in the designated ash trays. Smoking, including the use of e-cigarettes is strictly forbidden on any other part of the BE Campbell grounds, including having them on your person in production or storage areas. </a:t>
            </a:r>
            <a:endParaRPr lang="en-US" altLang="en-US" b="1" u="sng" dirty="0">
              <a:latin typeface="Arial" panose="020B0604020202020204" pitchFamily="34" charset="0"/>
            </a:endParaRPr>
          </a:p>
          <a:p>
            <a:endParaRPr lang="en-US" altLang="en-US" b="1" u="sng" dirty="0">
              <a:latin typeface="Arial" panose="020B0604020202020204" pitchFamily="34" charset="0"/>
            </a:endParaRPr>
          </a:p>
          <a:p>
            <a:r>
              <a:rPr lang="en-US" altLang="en-US" b="1" u="sng" dirty="0">
                <a:latin typeface="Arial" panose="020B0604020202020204" pitchFamily="34" charset="0"/>
              </a:rPr>
              <a:t>Mobile phones</a:t>
            </a:r>
            <a:r>
              <a:rPr lang="en-US" altLang="en-US" b="0" u="none" dirty="0">
                <a:latin typeface="Arial" panose="020B0604020202020204" pitchFamily="34" charset="0"/>
              </a:rPr>
              <a:t>:  P</a:t>
            </a:r>
            <a:r>
              <a:rPr lang="en-US" altLang="en-US" dirty="0">
                <a:latin typeface="Arial" panose="020B0604020202020204" pitchFamily="34" charset="0"/>
              </a:rPr>
              <a:t>hones are strictly forbidden on the factory floor and should be left in your locker as using your phone whilst working is very hazardous and can result in injury. Cracked phone screens can also result in glass ending up in our products, and this could cause serious injury to our consumers. Mobile phone use is strictly limited to maintenance and senior management. </a:t>
            </a:r>
            <a:endParaRPr lang="en-AU" dirty="0"/>
          </a:p>
        </p:txBody>
      </p:sp>
      <p:sp>
        <p:nvSpPr>
          <p:cNvPr id="4" name="Slide Number Placeholder 3"/>
          <p:cNvSpPr>
            <a:spLocks noGrp="1"/>
          </p:cNvSpPr>
          <p:nvPr>
            <p:ph type="sldNum" sz="quarter" idx="5"/>
          </p:nvPr>
        </p:nvSpPr>
        <p:spPr/>
        <p:txBody>
          <a:bodyPr/>
          <a:lstStyle/>
          <a:p>
            <a:fld id="{E2AAEB80-ACBD-41CE-BB57-48BF69715E75}" type="slidenum">
              <a:rPr lang="en-AU" smtClean="0"/>
              <a:t>10</a:t>
            </a:fld>
            <a:endParaRPr lang="en-AU"/>
          </a:p>
        </p:txBody>
      </p:sp>
    </p:spTree>
    <p:extLst>
      <p:ext uri="{BB962C8B-B14F-4D97-AF65-F5344CB8AC3E}">
        <p14:creationId xmlns:p14="http://schemas.microsoft.com/office/powerpoint/2010/main" val="193769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29167" b="27958"/>
          <a:stretch/>
        </p:blipFill>
        <p:spPr>
          <a:xfrm>
            <a:off x="0" y="1219200"/>
            <a:ext cx="6804249" cy="2333625"/>
          </a:xfrm>
          <a:prstGeom prst="rect">
            <a:avLst/>
          </a:prstGeom>
        </p:spPr>
      </p:pic>
      <p:sp>
        <p:nvSpPr>
          <p:cNvPr id="12" name="Rectangle 11"/>
          <p:cNvSpPr/>
          <p:nvPr userDrawn="1"/>
        </p:nvSpPr>
        <p:spPr>
          <a:xfrm>
            <a:off x="14089" y="1219199"/>
            <a:ext cx="6809196" cy="2333625"/>
          </a:xfrm>
          <a:prstGeom prst="rect">
            <a:avLst/>
          </a:prstGeom>
          <a:solidFill>
            <a:srgbClr val="11427B">
              <a:alpha val="74000"/>
            </a:srgbClr>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AU"/>
          </a:p>
        </p:txBody>
      </p:sp>
      <p:sp>
        <p:nvSpPr>
          <p:cNvPr id="3" name="Rectangle 2"/>
          <p:cNvSpPr/>
          <p:nvPr userDrawn="1"/>
        </p:nvSpPr>
        <p:spPr>
          <a:xfrm>
            <a:off x="0" y="4585692"/>
            <a:ext cx="9144000" cy="1129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BDE6620-0CDE-4C27-A74C-5D57CCD9D8E8}"/>
              </a:ext>
            </a:extLst>
          </p:cNvPr>
          <p:cNvSpPr>
            <a:spLocks noGrp="1"/>
          </p:cNvSpPr>
          <p:nvPr>
            <p:ph type="title" hasCustomPrompt="1"/>
          </p:nvPr>
        </p:nvSpPr>
        <p:spPr>
          <a:xfrm>
            <a:off x="797402" y="3581752"/>
            <a:ext cx="6006846" cy="633016"/>
          </a:xfrm>
        </p:spPr>
        <p:txBody>
          <a:bodyPr/>
          <a:lstStyle>
            <a:lvl1pPr algn="r"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ヒラギノ角ゴ Std W8"/>
              </a:defRPr>
            </a:lvl1pPr>
          </a:lstStyle>
          <a:p>
            <a:r>
              <a:rPr lang="en-US" dirty="0"/>
              <a:t>ADD PRESENTATION TITLE</a:t>
            </a:r>
            <a:endParaRPr lang="en-AU" dirty="0"/>
          </a:p>
        </p:txBody>
      </p:sp>
      <p:pic>
        <p:nvPicPr>
          <p:cNvPr id="10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861" t="24051" r="6262" b="21402"/>
          <a:stretch/>
        </p:blipFill>
        <p:spPr bwMode="auto">
          <a:xfrm>
            <a:off x="4107180" y="5021580"/>
            <a:ext cx="49072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4"/>
          <a:stretch>
            <a:fillRect/>
          </a:stretch>
        </p:blipFill>
        <p:spPr>
          <a:xfrm>
            <a:off x="2987824" y="2209428"/>
            <a:ext cx="3512992" cy="411278"/>
          </a:xfrm>
          <a:prstGeom prst="rect">
            <a:avLst/>
          </a:prstGeom>
        </p:spPr>
      </p:pic>
    </p:spTree>
    <p:extLst>
      <p:ext uri="{BB962C8B-B14F-4D97-AF65-F5344CB8AC3E}">
        <p14:creationId xmlns:p14="http://schemas.microsoft.com/office/powerpoint/2010/main" val="107657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0" y="0"/>
            <a:ext cx="9144000" cy="5715000"/>
          </a:xfrm>
          <a:prstGeom prst="rect">
            <a:avLst/>
          </a:prstGeom>
          <a:solidFill>
            <a:srgbClr val="114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7" name="Picture 6"/>
          <p:cNvPicPr>
            <a:picLocks noChangeAspect="1"/>
          </p:cNvPicPr>
          <p:nvPr userDrawn="1"/>
        </p:nvPicPr>
        <p:blipFill>
          <a:blip r:embed="rId2"/>
          <a:stretch>
            <a:fillRect/>
          </a:stretch>
        </p:blipFill>
        <p:spPr>
          <a:xfrm>
            <a:off x="2705100" y="2957098"/>
            <a:ext cx="4081272" cy="192024"/>
          </a:xfrm>
          <a:prstGeom prst="rect">
            <a:avLst/>
          </a:prstGeom>
        </p:spPr>
      </p:pic>
      <p:pic>
        <p:nvPicPr>
          <p:cNvPr id="8" name="Picture 7"/>
          <p:cNvPicPr>
            <a:picLocks noChangeAspect="1"/>
          </p:cNvPicPr>
          <p:nvPr userDrawn="1"/>
        </p:nvPicPr>
        <p:blipFill>
          <a:blip r:embed="rId3"/>
          <a:stretch>
            <a:fillRect/>
          </a:stretch>
        </p:blipFill>
        <p:spPr>
          <a:xfrm>
            <a:off x="2705100" y="2310418"/>
            <a:ext cx="4081272" cy="477808"/>
          </a:xfrm>
          <a:prstGeom prst="rect">
            <a:avLst/>
          </a:prstGeom>
        </p:spPr>
      </p:pic>
    </p:spTree>
    <p:extLst>
      <p:ext uri="{BB962C8B-B14F-4D97-AF65-F5344CB8AC3E}">
        <p14:creationId xmlns:p14="http://schemas.microsoft.com/office/powerpoint/2010/main" val="21538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219199"/>
            <a:ext cx="6823285" cy="2333625"/>
          </a:xfrm>
          <a:prstGeom prst="rect">
            <a:avLst/>
          </a:prstGeom>
          <a:solidFill>
            <a:srgbClr val="11427B"/>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AU"/>
          </a:p>
        </p:txBody>
      </p:sp>
      <p:pic>
        <p:nvPicPr>
          <p:cNvPr id="9" name="Picture 8"/>
          <p:cNvPicPr>
            <a:picLocks noChangeAspect="1"/>
          </p:cNvPicPr>
          <p:nvPr userDrawn="1"/>
        </p:nvPicPr>
        <p:blipFill>
          <a:blip r:embed="rId2"/>
          <a:stretch>
            <a:fillRect/>
          </a:stretch>
        </p:blipFill>
        <p:spPr>
          <a:xfrm>
            <a:off x="2987824" y="2209428"/>
            <a:ext cx="3512992" cy="411278"/>
          </a:xfrm>
          <a:prstGeom prst="rect">
            <a:avLst/>
          </a:prstGeom>
        </p:spPr>
      </p:pic>
      <p:sp>
        <p:nvSpPr>
          <p:cNvPr id="3" name="Rectangle 2"/>
          <p:cNvSpPr/>
          <p:nvPr userDrawn="1"/>
        </p:nvSpPr>
        <p:spPr>
          <a:xfrm>
            <a:off x="0" y="4585692"/>
            <a:ext cx="9144000" cy="1129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861" t="24051" r="6262" b="21402"/>
          <a:stretch/>
        </p:blipFill>
        <p:spPr bwMode="auto">
          <a:xfrm>
            <a:off x="4107180" y="5021580"/>
            <a:ext cx="49072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5BDE6620-0CDE-4C27-A74C-5D57CCD9D8E8}"/>
              </a:ext>
            </a:extLst>
          </p:cNvPr>
          <p:cNvSpPr>
            <a:spLocks noGrp="1"/>
          </p:cNvSpPr>
          <p:nvPr>
            <p:ph type="title" hasCustomPrompt="1"/>
          </p:nvPr>
        </p:nvSpPr>
        <p:spPr>
          <a:xfrm>
            <a:off x="797402" y="3581752"/>
            <a:ext cx="6006846" cy="633016"/>
          </a:xfrm>
        </p:spPr>
        <p:txBody>
          <a:bodyPr/>
          <a:lstStyle>
            <a:lvl1pPr algn="r" defTabSz="685800" rtl="0" eaLnBrk="1" latinLnBrk="0" hangingPunct="1">
              <a:lnSpc>
                <a:spcPct val="90000"/>
              </a:lnSpc>
              <a:spcBef>
                <a:spcPct val="0"/>
              </a:spcBef>
              <a:buNone/>
              <a:defRPr lang="en-AU" sz="1800" kern="1200" baseline="0" dirty="0">
                <a:solidFill>
                  <a:srgbClr val="11427B"/>
                </a:solidFill>
                <a:latin typeface="ヒラギノ角ゴ Std W8"/>
                <a:ea typeface="ヒラギノ角ゴ Std W8"/>
                <a:cs typeface="ヒラギノ角ゴ Std W8"/>
              </a:defRPr>
            </a:lvl1pPr>
          </a:lstStyle>
          <a:p>
            <a:r>
              <a:rPr lang="en-US" dirty="0"/>
              <a:t>ADD PRESENTATION TITLE</a:t>
            </a:r>
            <a:endParaRPr lang="en-AU" dirty="0"/>
          </a:p>
        </p:txBody>
      </p:sp>
    </p:spTree>
    <p:extLst>
      <p:ext uri="{BB962C8B-B14F-4D97-AF65-F5344CB8AC3E}">
        <p14:creationId xmlns:p14="http://schemas.microsoft.com/office/powerpoint/2010/main" val="81736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E6620-0CDE-4C27-A74C-5D57CCD9D8E8}"/>
              </a:ext>
            </a:extLst>
          </p:cNvPr>
          <p:cNvSpPr>
            <a:spLocks noGrp="1"/>
          </p:cNvSpPr>
          <p:nvPr>
            <p:ph type="title" hasCustomPrompt="1"/>
          </p:nvPr>
        </p:nvSpPr>
        <p:spPr>
          <a:xfrm>
            <a:off x="628650" y="304272"/>
            <a:ext cx="7886700" cy="633016"/>
          </a:xfrm>
        </p:spPr>
        <p:txBody>
          <a:bodyPr/>
          <a:lst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ヒラギノ角ゴ Std W8"/>
              </a:defRPr>
            </a:lvl1pPr>
          </a:lstStyle>
          <a:p>
            <a:r>
              <a:rPr lang="en-US" dirty="0"/>
              <a:t>CLICK TO EDIT MASTER TITLE STYLE</a:t>
            </a:r>
            <a:endParaRPr lang="en-AU" dirty="0"/>
          </a:p>
        </p:txBody>
      </p:sp>
      <p:sp>
        <p:nvSpPr>
          <p:cNvPr id="10" name="Content Placeholder 9"/>
          <p:cNvSpPr>
            <a:spLocks noGrp="1"/>
          </p:cNvSpPr>
          <p:nvPr>
            <p:ph sz="quarter" idx="11"/>
          </p:nvPr>
        </p:nvSpPr>
        <p:spPr>
          <a:xfrm>
            <a:off x="611560" y="1057374"/>
            <a:ext cx="7921625" cy="3816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46389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ith pictur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891213" y="0"/>
            <a:ext cx="3252787" cy="5233764"/>
          </a:xfrm>
        </p:spPr>
        <p:txBody>
          <a:bodyPr/>
          <a:lstStyle/>
          <a:p>
            <a:r>
              <a:rPr lang="en-US"/>
              <a:t>Click icon to add picture</a:t>
            </a:r>
            <a:endParaRPr lang="en-AU"/>
          </a:p>
        </p:txBody>
      </p:sp>
      <p:sp>
        <p:nvSpPr>
          <p:cNvPr id="5" name="Title 1">
            <a:extLst>
              <a:ext uri="{FF2B5EF4-FFF2-40B4-BE49-F238E27FC236}">
                <a16:creationId xmlns:a16="http://schemas.microsoft.com/office/drawing/2014/main" id="{5BDE6620-0CDE-4C27-A74C-5D57CCD9D8E8}"/>
              </a:ext>
            </a:extLst>
          </p:cNvPr>
          <p:cNvSpPr>
            <a:spLocks noGrp="1"/>
          </p:cNvSpPr>
          <p:nvPr>
            <p:ph type="title" hasCustomPrompt="1"/>
          </p:nvPr>
        </p:nvSpPr>
        <p:spPr>
          <a:xfrm>
            <a:off x="628650" y="304272"/>
            <a:ext cx="5167486" cy="633016"/>
          </a:xfrm>
        </p:spPr>
        <p:txBody>
          <a:bodyPr/>
          <a:lst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ヒラギノ角ゴ Std W8"/>
              </a:defRPr>
            </a:lvl1pPr>
          </a:lstStyle>
          <a:p>
            <a:r>
              <a:rPr lang="en-US" dirty="0"/>
              <a:t>CLICK TO EDIT MASTER TITLE STYLE</a:t>
            </a:r>
            <a:endParaRPr lang="en-AU" dirty="0"/>
          </a:p>
        </p:txBody>
      </p:sp>
      <p:sp>
        <p:nvSpPr>
          <p:cNvPr id="8" name="Text Placeholder 7"/>
          <p:cNvSpPr>
            <a:spLocks noGrp="1"/>
          </p:cNvSpPr>
          <p:nvPr>
            <p:ph type="body" sz="quarter" idx="10"/>
          </p:nvPr>
        </p:nvSpPr>
        <p:spPr>
          <a:xfrm>
            <a:off x="611189" y="1057275"/>
            <a:ext cx="5184948" cy="3816350"/>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05037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with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DE6620-0CDE-4C27-A74C-5D57CCD9D8E8}"/>
              </a:ext>
            </a:extLst>
          </p:cNvPr>
          <p:cNvSpPr>
            <a:spLocks noGrp="1"/>
          </p:cNvSpPr>
          <p:nvPr>
            <p:ph type="title" hasCustomPrompt="1"/>
          </p:nvPr>
        </p:nvSpPr>
        <p:spPr>
          <a:xfrm>
            <a:off x="628650" y="304272"/>
            <a:ext cx="7886700" cy="633016"/>
          </a:xfrm>
        </p:spPr>
        <p:txBody>
          <a:bodyPr/>
          <a:lst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ヒラギノ角ゴ Std W8"/>
              </a:defRPr>
            </a:lvl1pPr>
          </a:lstStyle>
          <a:p>
            <a:r>
              <a:rPr lang="en-US" dirty="0"/>
              <a:t>CLICK TO EDIT MASTER TITLE STYLE</a:t>
            </a:r>
            <a:endParaRPr lang="en-AU" dirty="0"/>
          </a:p>
        </p:txBody>
      </p:sp>
      <p:sp>
        <p:nvSpPr>
          <p:cNvPr id="8" name="Text Placeholder 7"/>
          <p:cNvSpPr>
            <a:spLocks noGrp="1"/>
          </p:cNvSpPr>
          <p:nvPr>
            <p:ph type="body" sz="quarter" idx="10"/>
          </p:nvPr>
        </p:nvSpPr>
        <p:spPr>
          <a:xfrm>
            <a:off x="611560" y="913284"/>
            <a:ext cx="7921625" cy="432073"/>
          </a:xfrm>
        </p:spPr>
        <p:txBody>
          <a:bodyPr/>
          <a:lstStyle>
            <a:lvl1pPr marL="0" indent="0">
              <a:buNone/>
              <a:defRPr/>
            </a:lvl1pPr>
          </a:lstStyle>
          <a:p>
            <a:pPr lvl="0"/>
            <a:r>
              <a:rPr lang="en-US"/>
              <a:t>Edit Master text styles</a:t>
            </a:r>
          </a:p>
        </p:txBody>
      </p:sp>
      <p:sp>
        <p:nvSpPr>
          <p:cNvPr id="3" name="Text Placeholder 2"/>
          <p:cNvSpPr>
            <a:spLocks noGrp="1"/>
          </p:cNvSpPr>
          <p:nvPr>
            <p:ph type="body" sz="quarter" idx="11"/>
          </p:nvPr>
        </p:nvSpPr>
        <p:spPr>
          <a:xfrm>
            <a:off x="611188" y="1562100"/>
            <a:ext cx="7921625" cy="3311525"/>
          </a:xfrm>
        </p:spPr>
        <p:txBody>
          <a:bodyPr/>
          <a:lstStyle>
            <a:lvl1pPr marL="285750" indent="-28575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72690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A762-A500-4FCD-9FD7-3C1F84AD1CE5}"/>
              </a:ext>
            </a:extLst>
          </p:cNvPr>
          <p:cNvSpPr>
            <a:spLocks noGrp="1"/>
          </p:cNvSpPr>
          <p:nvPr>
            <p:ph type="title" hasCustomPrompt="1"/>
          </p:nvPr>
        </p:nvSpPr>
        <p:spPr/>
        <p:txBody>
          <a:bodyPr/>
          <a:lst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ヒラギノ角ゴ Std W8"/>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2BBE1BF1-EFC3-480C-9844-73329E3A9D9A}"/>
              </a:ext>
            </a:extLst>
          </p:cNvPr>
          <p:cNvSpPr>
            <a:spLocks noGrp="1"/>
          </p:cNvSpPr>
          <p:nvPr>
            <p:ph sz="half" idx="1"/>
          </p:nvPr>
        </p:nvSpPr>
        <p:spPr>
          <a:xfrm>
            <a:off x="628650" y="1063158"/>
            <a:ext cx="3886200" cy="3810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a:extLst>
              <a:ext uri="{FF2B5EF4-FFF2-40B4-BE49-F238E27FC236}">
                <a16:creationId xmlns:a16="http://schemas.microsoft.com/office/drawing/2014/main" id="{021991FA-E685-44BB-9B53-6F1EA33C1AEA}"/>
              </a:ext>
            </a:extLst>
          </p:cNvPr>
          <p:cNvSpPr>
            <a:spLocks noGrp="1"/>
          </p:cNvSpPr>
          <p:nvPr>
            <p:ph sz="half" idx="2"/>
          </p:nvPr>
        </p:nvSpPr>
        <p:spPr>
          <a:xfrm>
            <a:off x="4629150" y="1063158"/>
            <a:ext cx="3886200" cy="3810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21134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DEADF-E3C3-45ED-8876-D7E8772CBBAC}"/>
              </a:ext>
            </a:extLst>
          </p:cNvPr>
          <p:cNvSpPr>
            <a:spLocks noGrp="1"/>
          </p:cNvSpPr>
          <p:nvPr>
            <p:ph type="body" idx="1"/>
          </p:nvPr>
        </p:nvSpPr>
        <p:spPr>
          <a:xfrm>
            <a:off x="629842" y="1057300"/>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4532D30-312E-43AE-8360-284EE9027DBD}"/>
              </a:ext>
            </a:extLst>
          </p:cNvPr>
          <p:cNvSpPr>
            <a:spLocks noGrp="1"/>
          </p:cNvSpPr>
          <p:nvPr>
            <p:ph sz="half" idx="2"/>
          </p:nvPr>
        </p:nvSpPr>
        <p:spPr>
          <a:xfrm>
            <a:off x="629842" y="1810328"/>
            <a:ext cx="3868340" cy="3063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a:extLst>
              <a:ext uri="{FF2B5EF4-FFF2-40B4-BE49-F238E27FC236}">
                <a16:creationId xmlns:a16="http://schemas.microsoft.com/office/drawing/2014/main" id="{AD1517D4-48AD-4AB7-A914-75F90C9A2395}"/>
              </a:ext>
            </a:extLst>
          </p:cNvPr>
          <p:cNvSpPr>
            <a:spLocks noGrp="1"/>
          </p:cNvSpPr>
          <p:nvPr>
            <p:ph type="body" sz="quarter" idx="3"/>
          </p:nvPr>
        </p:nvSpPr>
        <p:spPr>
          <a:xfrm>
            <a:off x="4629152" y="1057300"/>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921B335-2A85-4474-BA15-120D61DA1354}"/>
              </a:ext>
            </a:extLst>
          </p:cNvPr>
          <p:cNvSpPr>
            <a:spLocks noGrp="1"/>
          </p:cNvSpPr>
          <p:nvPr>
            <p:ph sz="quarter" idx="4"/>
          </p:nvPr>
        </p:nvSpPr>
        <p:spPr>
          <a:xfrm>
            <a:off x="4629152" y="1810328"/>
            <a:ext cx="3887391" cy="3063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Placeholder 1">
            <a:extLst>
              <a:ext uri="{FF2B5EF4-FFF2-40B4-BE49-F238E27FC236}">
                <a16:creationId xmlns:a16="http://schemas.microsoft.com/office/drawing/2014/main" id="{7D33739E-2E12-4162-AEA8-ECC08CCD911D}"/>
              </a:ext>
            </a:extLst>
          </p:cNvPr>
          <p:cNvSpPr>
            <a:spLocks noGrp="1"/>
          </p:cNvSpPr>
          <p:nvPr>
            <p:ph type="title" hasCustomPrompt="1"/>
          </p:nvPr>
        </p:nvSpPr>
        <p:spPr>
          <a:xfrm>
            <a:off x="628650" y="304272"/>
            <a:ext cx="7886700" cy="633016"/>
          </a:xfrm>
          <a:prstGeom prst="rect">
            <a:avLst/>
          </a:prstGeom>
        </p:spPr>
        <p:txBody>
          <a:bodyPr vert="horz" lIns="91440" tIns="45720" rIns="91440" bIns="45720" rtlCol="0" anchor="ctr">
            <a:noAutofit/>
          </a:bodyPr>
          <a:lstStyle/>
          <a:p>
            <a:r>
              <a:rPr lang="en-US" dirty="0"/>
              <a:t>CLICK TO EDIT MASTER TITLE STYLE</a:t>
            </a:r>
            <a:endParaRPr lang="en-AU" dirty="0"/>
          </a:p>
        </p:txBody>
      </p:sp>
    </p:spTree>
    <p:extLst>
      <p:ext uri="{BB962C8B-B14F-4D97-AF65-F5344CB8AC3E}">
        <p14:creationId xmlns:p14="http://schemas.microsoft.com/office/powerpoint/2010/main" val="2880148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6620-0CDE-4C27-A74C-5D57CCD9D8E8}"/>
              </a:ext>
            </a:extLst>
          </p:cNvPr>
          <p:cNvSpPr>
            <a:spLocks noGrp="1"/>
          </p:cNvSpPr>
          <p:nvPr>
            <p:ph type="title" hasCustomPrompt="1"/>
          </p:nvPr>
        </p:nvSpPr>
        <p:spPr/>
        <p:txBody>
          <a:bodyPr/>
          <a:lst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ヒラギノ角ゴ Std W8"/>
              </a:defRPr>
            </a:lvl1pPr>
          </a:lstStyle>
          <a:p>
            <a:r>
              <a:rPr lang="en-US" dirty="0"/>
              <a:t>CLICK TO EDIT MASTER TITLE STYLE</a:t>
            </a:r>
            <a:endParaRPr lang="en-AU" dirty="0"/>
          </a:p>
        </p:txBody>
      </p:sp>
    </p:spTree>
    <p:extLst>
      <p:ext uri="{BB962C8B-B14F-4D97-AF65-F5344CB8AC3E}">
        <p14:creationId xmlns:p14="http://schemas.microsoft.com/office/powerpoint/2010/main" val="2504461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37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3739E-2E12-4162-AEA8-ECC08CCD911D}"/>
              </a:ext>
            </a:extLst>
          </p:cNvPr>
          <p:cNvSpPr>
            <a:spLocks noGrp="1"/>
          </p:cNvSpPr>
          <p:nvPr>
            <p:ph type="title"/>
          </p:nvPr>
        </p:nvSpPr>
        <p:spPr>
          <a:xfrm>
            <a:off x="628650" y="304272"/>
            <a:ext cx="7886700" cy="633016"/>
          </a:xfrm>
          <a:prstGeom prst="rect">
            <a:avLst/>
          </a:prstGeom>
        </p:spPr>
        <p:txBody>
          <a:bodyPr vert="horz" lIns="91440" tIns="45720" rIns="91440" bIns="45720" rtlCol="0" anchor="ctr">
            <a:no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7A1F5-6FDB-4086-881B-D84130D465F9}"/>
              </a:ext>
            </a:extLst>
          </p:cNvPr>
          <p:cNvSpPr>
            <a:spLocks noGrp="1"/>
          </p:cNvSpPr>
          <p:nvPr>
            <p:ph type="body" idx="1"/>
          </p:nvPr>
        </p:nvSpPr>
        <p:spPr>
          <a:xfrm>
            <a:off x="628650" y="1063158"/>
            <a:ext cx="7886700" cy="4084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Rectangle 5"/>
          <p:cNvSpPr/>
          <p:nvPr/>
        </p:nvSpPr>
        <p:spPr>
          <a:xfrm>
            <a:off x="-15700" y="5233764"/>
            <a:ext cx="9159699" cy="481235"/>
          </a:xfrm>
          <a:prstGeom prst="rect">
            <a:avLst/>
          </a:prstGeom>
          <a:solidFill>
            <a:srgbClr val="11427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12"/>
          <a:stretch>
            <a:fillRect/>
          </a:stretch>
        </p:blipFill>
        <p:spPr>
          <a:xfrm>
            <a:off x="7452320" y="5386765"/>
            <a:ext cx="1496768" cy="175232"/>
          </a:xfrm>
          <a:prstGeom prst="rect">
            <a:avLst/>
          </a:prstGeom>
        </p:spPr>
      </p:pic>
      <p:pic>
        <p:nvPicPr>
          <p:cNvPr id="11"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154" t="12650" r="11351" b="66564"/>
          <a:stretch/>
        </p:blipFill>
        <p:spPr bwMode="auto">
          <a:xfrm>
            <a:off x="323528" y="5355945"/>
            <a:ext cx="2952328" cy="30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960627"/>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9" r:id="rId3"/>
    <p:sldLayoutId id="2147483791" r:id="rId4"/>
    <p:sldLayoutId id="2147483790" r:id="rId5"/>
    <p:sldLayoutId id="2147483784" r:id="rId6"/>
    <p:sldLayoutId id="2147483785" r:id="rId7"/>
    <p:sldLayoutId id="2147483786" r:id="rId8"/>
    <p:sldLayoutId id="2147483787" r:id="rId9"/>
    <p:sldLayoutId id="2147483788" r:id="rId10"/>
  </p:sldLayoutIdLst>
  <p:hf sldNum="0" hdr="0" ftr="0" dt="0"/>
  <p:txStyles>
    <p:title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Arial" panose="020B0604020202020204" pitchFamily="34" charset="0"/>
        </a:defRPr>
      </a:lvl1pPr>
    </p:titleStyle>
    <p:bodyStyle>
      <a:lvl1pPr marL="0" indent="0" algn="l" defTabSz="685800" rtl="0" eaLnBrk="1" latinLnBrk="0" hangingPunct="1">
        <a:lnSpc>
          <a:spcPct val="150000"/>
        </a:lnSpc>
        <a:spcBef>
          <a:spcPts val="750"/>
        </a:spcBef>
        <a:buFont typeface="Arial" panose="020B0604020202020204" pitchFamily="34" charset="0"/>
        <a:buNone/>
        <a:defRPr sz="1200" kern="120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9.xml"/><Relationship Id="rId7" Type="http://schemas.openxmlformats.org/officeDocument/2006/relationships/image" Target="../media/image57.jpe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0.xml"/><Relationship Id="rId7" Type="http://schemas.openxmlformats.org/officeDocument/2006/relationships/image" Target="../media/image62.jp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68.png"/><Relationship Id="rId4" Type="http://schemas.openxmlformats.org/officeDocument/2006/relationships/image" Target="../media/image67.jp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4.xml"/><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25.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notesSlide" Target="../notesSlides/notesSlide15.xm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6.xml"/><Relationship Id="rId7"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7.xml"/><Relationship Id="rId7"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notesSlide" Target="../notesSlides/notesSlide18.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6.png"/><Relationship Id="rId5" Type="http://schemas.openxmlformats.org/officeDocument/2006/relationships/image" Target="../media/image102.jpe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xml"/><Relationship Id="rId7"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113.jp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5.png"/><Relationship Id="rId4" Type="http://schemas.openxmlformats.org/officeDocument/2006/relationships/image" Target="../media/image27.jpe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hyperlink" Target="http://seecatecreate.com/leather-wrap-bracelet-mania-how-to-make-leather-wrap-bracelets/" TargetMode="External"/><Relationship Id="rId12" Type="http://schemas.openxmlformats.org/officeDocument/2006/relationships/hyperlink" Target="https://www.artsinaction.com.au/2020/07/gold-or-platinum-for-our-engagement-ring.html"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8.jpeg"/><Relationship Id="rId11" Type="http://schemas.openxmlformats.org/officeDocument/2006/relationships/image" Target="../media/image51.jpeg"/><Relationship Id="rId5" Type="http://schemas.openxmlformats.org/officeDocument/2006/relationships/hyperlink" Target="http://pngimg.com/image/53616" TargetMode="Externa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hyperlink" Target="https://www.iphonemod.net/apple-watch-battery-life.html" TargetMode="External"/><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1DE829-00E3-4711-A36A-49EEF11BB1F8}"/>
              </a:ext>
            </a:extLst>
          </p:cNvPr>
          <p:cNvSpPr/>
          <p:nvPr/>
        </p:nvSpPr>
        <p:spPr>
          <a:xfrm>
            <a:off x="-72008" y="-2"/>
            <a:ext cx="925252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CCBBCB62-B581-423F-828F-98D92F494417}"/>
              </a:ext>
            </a:extLst>
          </p:cNvPr>
          <p:cNvSpPr/>
          <p:nvPr/>
        </p:nvSpPr>
        <p:spPr>
          <a:xfrm>
            <a:off x="-113100" y="0"/>
            <a:ext cx="4649097" cy="3289547"/>
          </a:xfrm>
          <a:prstGeom prst="rect">
            <a:avLst/>
          </a:prstGeom>
          <a:solidFill>
            <a:srgbClr val="003C71"/>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725B92A-9AD2-458C-A6F1-BDF95A3BE9BA}"/>
              </a:ext>
            </a:extLst>
          </p:cNvPr>
          <p:cNvSpPr txBox="1">
            <a:spLocks/>
          </p:cNvSpPr>
          <p:nvPr/>
        </p:nvSpPr>
        <p:spPr>
          <a:xfrm>
            <a:off x="122164" y="147269"/>
            <a:ext cx="4178567" cy="3142278"/>
          </a:xfrm>
          <a:prstGeom prst="rect">
            <a:avLst/>
          </a:prstGeom>
        </p:spPr>
        <p:txBody>
          <a:bodyPr/>
          <a:lstStyle>
            <a:lvl1pPr algn="l" defTabSz="685800" rtl="0" eaLnBrk="1" latinLnBrk="0" hangingPunct="1">
              <a:lnSpc>
                <a:spcPct val="90000"/>
              </a:lnSpc>
              <a:spcBef>
                <a:spcPct val="0"/>
              </a:spcBef>
              <a:buNone/>
              <a:defRPr lang="en-AU" sz="1800" kern="1200" dirty="0">
                <a:solidFill>
                  <a:srgbClr val="11427B"/>
                </a:solidFill>
                <a:latin typeface="ヒラギノ角ゴ Std W8"/>
                <a:ea typeface="ヒラギノ角ゴ Std W8"/>
                <a:cs typeface="Arial" panose="020B0604020202020204" pitchFamily="34" charset="0"/>
              </a:defRPr>
            </a:lvl1pPr>
          </a:lstStyle>
          <a:p>
            <a:pPr>
              <a:lnSpc>
                <a:spcPct val="100000"/>
              </a:lnSpc>
            </a:pPr>
            <a:r>
              <a:rPr lang="en-AU" sz="4400" b="1" dirty="0">
                <a:solidFill>
                  <a:schemeClr val="bg1"/>
                </a:solidFill>
                <a:latin typeface="Century Gothic" panose="020B0502020202020204" pitchFamily="34" charset="0"/>
              </a:rPr>
              <a:t>Good Manufacturing Processes</a:t>
            </a:r>
          </a:p>
          <a:p>
            <a:pPr>
              <a:lnSpc>
                <a:spcPct val="100000"/>
              </a:lnSpc>
            </a:pPr>
            <a:endParaRPr lang="en-AU" sz="1600" b="1" dirty="0">
              <a:solidFill>
                <a:schemeClr val="bg1"/>
              </a:solidFill>
              <a:latin typeface="Century Gothic" panose="020B0502020202020204" pitchFamily="34" charset="0"/>
            </a:endParaRPr>
          </a:p>
          <a:p>
            <a:pPr>
              <a:lnSpc>
                <a:spcPct val="100000"/>
              </a:lnSpc>
            </a:pPr>
            <a:r>
              <a:rPr lang="en-AU" sz="2800" b="1" dirty="0">
                <a:solidFill>
                  <a:schemeClr val="bg1"/>
                </a:solidFill>
                <a:latin typeface="Century Gothic" panose="020B0502020202020204" pitchFamily="34" charset="0"/>
              </a:rPr>
              <a:t>GMP Training </a:t>
            </a:r>
            <a:endParaRPr lang="en-AU" sz="3600" b="1"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8AF18333-123D-4A6F-81AD-300F74FB95A4}"/>
              </a:ext>
            </a:extLst>
          </p:cNvPr>
          <p:cNvPicPr>
            <a:picLocks noChangeAspect="1"/>
          </p:cNvPicPr>
          <p:nvPr/>
        </p:nvPicPr>
        <p:blipFill>
          <a:blip r:embed="rId3"/>
          <a:stretch>
            <a:fillRect/>
          </a:stretch>
        </p:blipFill>
        <p:spPr>
          <a:xfrm>
            <a:off x="539552" y="3724900"/>
            <a:ext cx="1747404" cy="1668771"/>
          </a:xfrm>
          <a:prstGeom prst="rect">
            <a:avLst/>
          </a:prstGeom>
        </p:spPr>
      </p:pic>
      <p:pic>
        <p:nvPicPr>
          <p:cNvPr id="4" name="Picture 3">
            <a:extLst>
              <a:ext uri="{FF2B5EF4-FFF2-40B4-BE49-F238E27FC236}">
                <a16:creationId xmlns:a16="http://schemas.microsoft.com/office/drawing/2014/main" id="{9269B8F7-27B1-4B00-BB3E-1C3D1F4511CD}"/>
              </a:ext>
            </a:extLst>
          </p:cNvPr>
          <p:cNvPicPr>
            <a:picLocks noChangeAspect="1"/>
          </p:cNvPicPr>
          <p:nvPr/>
        </p:nvPicPr>
        <p:blipFill>
          <a:blip r:embed="rId4"/>
          <a:stretch>
            <a:fillRect/>
          </a:stretch>
        </p:blipFill>
        <p:spPr>
          <a:xfrm>
            <a:off x="2710598" y="3709964"/>
            <a:ext cx="1729930" cy="1721193"/>
          </a:xfrm>
          <a:prstGeom prst="rect">
            <a:avLst/>
          </a:prstGeom>
        </p:spPr>
      </p:pic>
      <p:pic>
        <p:nvPicPr>
          <p:cNvPr id="5" name="Picture 4">
            <a:extLst>
              <a:ext uri="{FF2B5EF4-FFF2-40B4-BE49-F238E27FC236}">
                <a16:creationId xmlns:a16="http://schemas.microsoft.com/office/drawing/2014/main" id="{02BF985C-04DA-4270-AD38-62BB0C169AE3}"/>
              </a:ext>
            </a:extLst>
          </p:cNvPr>
          <p:cNvPicPr>
            <a:picLocks noChangeAspect="1"/>
          </p:cNvPicPr>
          <p:nvPr/>
        </p:nvPicPr>
        <p:blipFill>
          <a:blip r:embed="rId5"/>
          <a:stretch>
            <a:fillRect/>
          </a:stretch>
        </p:blipFill>
        <p:spPr>
          <a:xfrm>
            <a:off x="4716016" y="3787502"/>
            <a:ext cx="2123096" cy="1633823"/>
          </a:xfrm>
          <a:prstGeom prst="rect">
            <a:avLst/>
          </a:prstGeom>
        </p:spPr>
      </p:pic>
      <p:pic>
        <p:nvPicPr>
          <p:cNvPr id="6" name="Picture 5">
            <a:extLst>
              <a:ext uri="{FF2B5EF4-FFF2-40B4-BE49-F238E27FC236}">
                <a16:creationId xmlns:a16="http://schemas.microsoft.com/office/drawing/2014/main" id="{C0F648A5-65AF-47BE-8612-4FFE132A72C2}"/>
              </a:ext>
            </a:extLst>
          </p:cNvPr>
          <p:cNvPicPr>
            <a:picLocks noChangeAspect="1"/>
          </p:cNvPicPr>
          <p:nvPr/>
        </p:nvPicPr>
        <p:blipFill>
          <a:blip r:embed="rId6"/>
          <a:stretch>
            <a:fillRect/>
          </a:stretch>
        </p:blipFill>
        <p:spPr>
          <a:xfrm>
            <a:off x="7092280" y="3662380"/>
            <a:ext cx="1764878" cy="1738667"/>
          </a:xfrm>
          <a:prstGeom prst="rect">
            <a:avLst/>
          </a:prstGeom>
        </p:spPr>
      </p:pic>
      <p:pic>
        <p:nvPicPr>
          <p:cNvPr id="7" name="Picture 6">
            <a:extLst>
              <a:ext uri="{FF2B5EF4-FFF2-40B4-BE49-F238E27FC236}">
                <a16:creationId xmlns:a16="http://schemas.microsoft.com/office/drawing/2014/main" id="{5C755493-8153-4B56-9264-F8C8620B0319}"/>
              </a:ext>
            </a:extLst>
          </p:cNvPr>
          <p:cNvPicPr>
            <a:picLocks noChangeAspect="1"/>
          </p:cNvPicPr>
          <p:nvPr/>
        </p:nvPicPr>
        <p:blipFill>
          <a:blip r:embed="rId7"/>
          <a:stretch>
            <a:fillRect/>
          </a:stretch>
        </p:blipFill>
        <p:spPr>
          <a:xfrm flipH="1">
            <a:off x="4494898" y="-1"/>
            <a:ext cx="4726705" cy="3289548"/>
          </a:xfrm>
          <a:prstGeom prst="rect">
            <a:avLst/>
          </a:prstGeom>
        </p:spPr>
      </p:pic>
    </p:spTree>
    <p:custDataLst>
      <p:tags r:id="rId1"/>
    </p:custDataLst>
    <p:extLst>
      <p:ext uri="{BB962C8B-B14F-4D97-AF65-F5344CB8AC3E}">
        <p14:creationId xmlns:p14="http://schemas.microsoft.com/office/powerpoint/2010/main" val="136338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55" y="-21204"/>
            <a:ext cx="7886700" cy="633016"/>
          </a:xfrm>
        </p:spPr>
        <p:txBody>
          <a:bodyPr/>
          <a:lstStyle/>
          <a:p>
            <a:r>
              <a:rPr lang="en-AU" sz="3200" b="1" dirty="0">
                <a:solidFill>
                  <a:srgbClr val="003C71"/>
                </a:solidFill>
                <a:latin typeface="Century Gothic" panose="020B0502020202020204" pitchFamily="34" charset="0"/>
              </a:rPr>
              <a:t>BEC Company Policies</a:t>
            </a:r>
          </a:p>
        </p:txBody>
      </p:sp>
      <p:cxnSp>
        <p:nvCxnSpPr>
          <p:cNvPr id="3" name="Straight Connector 2">
            <a:extLst>
              <a:ext uri="{FF2B5EF4-FFF2-40B4-BE49-F238E27FC236}">
                <a16:creationId xmlns:a16="http://schemas.microsoft.com/office/drawing/2014/main" id="{23C2BDAC-C8EF-4215-B5A0-2420A9C02B07}"/>
              </a:ext>
            </a:extLst>
          </p:cNvPr>
          <p:cNvCxnSpPr>
            <a:cxnSpLocks/>
          </p:cNvCxnSpPr>
          <p:nvPr/>
        </p:nvCxnSpPr>
        <p:spPr>
          <a:xfrm>
            <a:off x="4572000" y="611812"/>
            <a:ext cx="0" cy="447793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AD32D40-0FB6-405D-96EF-4A12B4D57EBA}"/>
              </a:ext>
            </a:extLst>
          </p:cNvPr>
          <p:cNvCxnSpPr>
            <a:cxnSpLocks/>
          </p:cNvCxnSpPr>
          <p:nvPr/>
        </p:nvCxnSpPr>
        <p:spPr>
          <a:xfrm flipH="1">
            <a:off x="395536" y="3001516"/>
            <a:ext cx="8424936" cy="0"/>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B9806F19-88DB-49C4-9A0B-D04513A16160}"/>
              </a:ext>
            </a:extLst>
          </p:cNvPr>
          <p:cNvPicPr>
            <a:picLocks noChangeAspect="1"/>
          </p:cNvPicPr>
          <p:nvPr/>
        </p:nvPicPr>
        <p:blipFill>
          <a:blip r:embed="rId4"/>
          <a:stretch>
            <a:fillRect/>
          </a:stretch>
        </p:blipFill>
        <p:spPr>
          <a:xfrm>
            <a:off x="5031090" y="3107215"/>
            <a:ext cx="3186270" cy="1991419"/>
          </a:xfrm>
          <a:prstGeom prst="rect">
            <a:avLst/>
          </a:prstGeom>
        </p:spPr>
      </p:pic>
      <p:pic>
        <p:nvPicPr>
          <p:cNvPr id="1026" name="Picture 2" descr="Light smokers may not escape nicotine addiction, study reveals | Penn State  University">
            <a:extLst>
              <a:ext uri="{FF2B5EF4-FFF2-40B4-BE49-F238E27FC236}">
                <a16:creationId xmlns:a16="http://schemas.microsoft.com/office/drawing/2014/main" id="{04DD19C3-3DF3-481F-8338-9DC380B5D2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1106" y="3715212"/>
            <a:ext cx="1128529" cy="708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638E16-B40F-4CB3-AEAD-3BA212C4AC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00" y="718277"/>
            <a:ext cx="2900943" cy="2175707"/>
          </a:xfrm>
          <a:prstGeom prst="rect">
            <a:avLst/>
          </a:prstGeom>
        </p:spPr>
      </p:pic>
      <p:pic>
        <p:nvPicPr>
          <p:cNvPr id="6" name="Picture 5">
            <a:extLst>
              <a:ext uri="{FF2B5EF4-FFF2-40B4-BE49-F238E27FC236}">
                <a16:creationId xmlns:a16="http://schemas.microsoft.com/office/drawing/2014/main" id="{9B57AB42-B915-4C79-8437-E7B8282F8C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386169" y="727386"/>
            <a:ext cx="2476112" cy="1857084"/>
          </a:xfrm>
          <a:prstGeom prst="rect">
            <a:avLst/>
          </a:prstGeom>
        </p:spPr>
      </p:pic>
      <p:pic>
        <p:nvPicPr>
          <p:cNvPr id="4" name="Picture 3">
            <a:extLst>
              <a:ext uri="{FF2B5EF4-FFF2-40B4-BE49-F238E27FC236}">
                <a16:creationId xmlns:a16="http://schemas.microsoft.com/office/drawing/2014/main" id="{F04FE302-7161-4626-A53D-3871DB10D68F}"/>
              </a:ext>
            </a:extLst>
          </p:cNvPr>
          <p:cNvPicPr>
            <a:picLocks noChangeAspect="1"/>
          </p:cNvPicPr>
          <p:nvPr/>
        </p:nvPicPr>
        <p:blipFill rotWithShape="1">
          <a:blip r:embed="rId8"/>
          <a:srcRect t="11953" b="5530"/>
          <a:stretch/>
        </p:blipFill>
        <p:spPr>
          <a:xfrm>
            <a:off x="160755" y="3257541"/>
            <a:ext cx="4326906" cy="1609393"/>
          </a:xfrm>
          <a:prstGeom prst="rect">
            <a:avLst/>
          </a:prstGeom>
        </p:spPr>
      </p:pic>
    </p:spTree>
    <p:custDataLst>
      <p:tags r:id="rId1"/>
    </p:custDataLst>
    <p:extLst>
      <p:ext uri="{BB962C8B-B14F-4D97-AF65-F5344CB8AC3E}">
        <p14:creationId xmlns:p14="http://schemas.microsoft.com/office/powerpoint/2010/main" val="163973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80" y="235924"/>
            <a:ext cx="7886700" cy="633016"/>
          </a:xfrm>
        </p:spPr>
        <p:txBody>
          <a:bodyPr/>
          <a:lstStyle/>
          <a:p>
            <a:r>
              <a:rPr lang="en-AU" sz="3200" b="1" dirty="0">
                <a:solidFill>
                  <a:srgbClr val="003C71"/>
                </a:solidFill>
                <a:latin typeface="Century Gothic" panose="020B0502020202020204" pitchFamily="34" charset="0"/>
              </a:rPr>
              <a:t>BEC Company Procedures</a:t>
            </a:r>
          </a:p>
        </p:txBody>
      </p:sp>
      <p:cxnSp>
        <p:nvCxnSpPr>
          <p:cNvPr id="3" name="Straight Connector 2">
            <a:extLst>
              <a:ext uri="{FF2B5EF4-FFF2-40B4-BE49-F238E27FC236}">
                <a16:creationId xmlns:a16="http://schemas.microsoft.com/office/drawing/2014/main" id="{23C2BDAC-C8EF-4215-B5A0-2420A9C02B07}"/>
              </a:ext>
            </a:extLst>
          </p:cNvPr>
          <p:cNvCxnSpPr>
            <a:cxnSpLocks/>
          </p:cNvCxnSpPr>
          <p:nvPr/>
        </p:nvCxnSpPr>
        <p:spPr>
          <a:xfrm>
            <a:off x="5940152"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AD32D40-0FB6-405D-96EF-4A12B4D57EBA}"/>
              </a:ext>
            </a:extLst>
          </p:cNvPr>
          <p:cNvCxnSpPr>
            <a:cxnSpLocks/>
          </p:cNvCxnSpPr>
          <p:nvPr/>
        </p:nvCxnSpPr>
        <p:spPr>
          <a:xfrm flipH="1">
            <a:off x="395536" y="3001516"/>
            <a:ext cx="8424936" cy="0"/>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6C7DA563-16B4-4E82-9281-3F7EED184511}"/>
              </a:ext>
            </a:extLst>
          </p:cNvPr>
          <p:cNvCxnSpPr>
            <a:cxnSpLocks/>
          </p:cNvCxnSpPr>
          <p:nvPr/>
        </p:nvCxnSpPr>
        <p:spPr>
          <a:xfrm>
            <a:off x="3131840"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7133AF21-F248-4461-A58A-78A2EF5E2F18}"/>
              </a:ext>
            </a:extLst>
          </p:cNvPr>
          <p:cNvPicPr>
            <a:picLocks noChangeAspect="1"/>
          </p:cNvPicPr>
          <p:nvPr/>
        </p:nvPicPr>
        <p:blipFill>
          <a:blip r:embed="rId4"/>
          <a:stretch>
            <a:fillRect/>
          </a:stretch>
        </p:blipFill>
        <p:spPr>
          <a:xfrm>
            <a:off x="681560" y="465368"/>
            <a:ext cx="2231329" cy="2969009"/>
          </a:xfrm>
          <a:prstGeom prst="rect">
            <a:avLst/>
          </a:prstGeom>
        </p:spPr>
      </p:pic>
      <p:pic>
        <p:nvPicPr>
          <p:cNvPr id="6" name="Picture 5">
            <a:extLst>
              <a:ext uri="{FF2B5EF4-FFF2-40B4-BE49-F238E27FC236}">
                <a16:creationId xmlns:a16="http://schemas.microsoft.com/office/drawing/2014/main" id="{C98F2462-9160-4E07-9500-7A4B730597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72" t="7413" r="25234" b="9598"/>
          <a:stretch/>
        </p:blipFill>
        <p:spPr>
          <a:xfrm>
            <a:off x="3491880" y="999424"/>
            <a:ext cx="2144947" cy="1900896"/>
          </a:xfrm>
          <a:prstGeom prst="rect">
            <a:avLst/>
          </a:prstGeom>
        </p:spPr>
      </p:pic>
      <p:pic>
        <p:nvPicPr>
          <p:cNvPr id="2050" name="Picture 2" descr="Tips &amp;amp; Tricks for Cleaning Up Broken Glass - Budget Glass">
            <a:extLst>
              <a:ext uri="{FF2B5EF4-FFF2-40B4-BE49-F238E27FC236}">
                <a16:creationId xmlns:a16="http://schemas.microsoft.com/office/drawing/2014/main" id="{730CC7E5-5F76-4506-9531-39FDA05B06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201" r="23540"/>
          <a:stretch/>
        </p:blipFill>
        <p:spPr bwMode="auto">
          <a:xfrm>
            <a:off x="6372200" y="993191"/>
            <a:ext cx="2144947" cy="18856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7C3E87F-B949-4F54-B4EF-08E808EA53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9" y="3310633"/>
            <a:ext cx="2619411" cy="1469998"/>
          </a:xfrm>
          <a:prstGeom prst="rect">
            <a:avLst/>
          </a:prstGeom>
        </p:spPr>
      </p:pic>
      <p:pic>
        <p:nvPicPr>
          <p:cNvPr id="11" name="Picture 10">
            <a:extLst>
              <a:ext uri="{FF2B5EF4-FFF2-40B4-BE49-F238E27FC236}">
                <a16:creationId xmlns:a16="http://schemas.microsoft.com/office/drawing/2014/main" id="{ABBBE2A1-290D-4F39-AD9F-DA7EFDE7EEA6}"/>
              </a:ext>
            </a:extLst>
          </p:cNvPr>
          <p:cNvPicPr>
            <a:picLocks noChangeAspect="1"/>
          </p:cNvPicPr>
          <p:nvPr/>
        </p:nvPicPr>
        <p:blipFill>
          <a:blip r:embed="rId8"/>
          <a:stretch>
            <a:fillRect/>
          </a:stretch>
        </p:blipFill>
        <p:spPr>
          <a:xfrm>
            <a:off x="6084168" y="3416981"/>
            <a:ext cx="2799181" cy="1478067"/>
          </a:xfrm>
          <a:prstGeom prst="rect">
            <a:avLst/>
          </a:prstGeom>
        </p:spPr>
      </p:pic>
      <p:pic>
        <p:nvPicPr>
          <p:cNvPr id="5" name="Picture 4">
            <a:extLst>
              <a:ext uri="{FF2B5EF4-FFF2-40B4-BE49-F238E27FC236}">
                <a16:creationId xmlns:a16="http://schemas.microsoft.com/office/drawing/2014/main" id="{F52006BD-BFA7-4577-9668-04809D7EC2C5}"/>
              </a:ext>
            </a:extLst>
          </p:cNvPr>
          <p:cNvPicPr>
            <a:picLocks noChangeAspect="1"/>
          </p:cNvPicPr>
          <p:nvPr/>
        </p:nvPicPr>
        <p:blipFill>
          <a:blip r:embed="rId9"/>
          <a:stretch>
            <a:fillRect/>
          </a:stretch>
        </p:blipFill>
        <p:spPr>
          <a:xfrm>
            <a:off x="3326033" y="3310634"/>
            <a:ext cx="2450672" cy="1469998"/>
          </a:xfrm>
          <a:prstGeom prst="rect">
            <a:avLst/>
          </a:prstGeom>
        </p:spPr>
      </p:pic>
    </p:spTree>
    <p:custDataLst>
      <p:tags r:id="rId1"/>
    </p:custDataLst>
    <p:extLst>
      <p:ext uri="{BB962C8B-B14F-4D97-AF65-F5344CB8AC3E}">
        <p14:creationId xmlns:p14="http://schemas.microsoft.com/office/powerpoint/2010/main" val="96992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5340" y="769268"/>
            <a:ext cx="4318668" cy="618825"/>
          </a:xfrm>
        </p:spPr>
        <p:txBody>
          <a:bodyPr>
            <a:normAutofit/>
          </a:bodyPr>
          <a:lstStyle/>
          <a:p>
            <a:r>
              <a:rPr lang="en-AU" sz="1600" dirty="0"/>
              <a:t>CCP1 - Carcase Surface Temperature (Incoming)</a:t>
            </a:r>
          </a:p>
        </p:txBody>
      </p:sp>
      <p:sp>
        <p:nvSpPr>
          <p:cNvPr id="3" name="Content Placeholder 2"/>
          <p:cNvSpPr>
            <a:spLocks noGrp="1"/>
          </p:cNvSpPr>
          <p:nvPr>
            <p:ph sz="half" idx="2"/>
          </p:nvPr>
        </p:nvSpPr>
        <p:spPr>
          <a:xfrm>
            <a:off x="1587133" y="1545255"/>
            <a:ext cx="2624816" cy="1080120"/>
          </a:xfrm>
        </p:spPr>
        <p:txBody>
          <a:bodyPr>
            <a:normAutofit lnSpcReduction="10000"/>
          </a:bodyPr>
          <a:lstStyle/>
          <a:p>
            <a:pPr>
              <a:lnSpc>
                <a:spcPct val="110000"/>
              </a:lnSpc>
            </a:pPr>
            <a:r>
              <a:rPr lang="en-AU" sz="1400" dirty="0"/>
              <a:t>Must be </a:t>
            </a:r>
            <a:r>
              <a:rPr lang="en-AU" sz="1400" b="1" dirty="0"/>
              <a:t>less than </a:t>
            </a:r>
            <a:r>
              <a:rPr lang="en-US" altLang="en-US" sz="1400" b="1" dirty="0"/>
              <a:t>7</a:t>
            </a:r>
            <a:r>
              <a:rPr lang="en-US" altLang="en-US" sz="1400" b="1" baseline="30000" dirty="0"/>
              <a:t>o</a:t>
            </a:r>
            <a:r>
              <a:rPr lang="en-US" altLang="en-US" sz="1400" b="1" dirty="0"/>
              <a:t>c.</a:t>
            </a:r>
          </a:p>
          <a:p>
            <a:pPr>
              <a:lnSpc>
                <a:spcPct val="110000"/>
              </a:lnSpc>
            </a:pPr>
            <a:r>
              <a:rPr lang="en-US" altLang="en-US" sz="1400" dirty="0"/>
              <a:t>If the temperature is higher than 7</a:t>
            </a:r>
            <a:r>
              <a:rPr lang="en-US" altLang="en-US" sz="1400" baseline="30000" dirty="0"/>
              <a:t>o</a:t>
            </a:r>
            <a:r>
              <a:rPr lang="en-US" altLang="en-US" sz="1400" dirty="0"/>
              <a:t>C, Supervisor &amp; QA to be informed. </a:t>
            </a:r>
          </a:p>
          <a:p>
            <a:endParaRPr lang="en-AU" sz="1400" dirty="0"/>
          </a:p>
        </p:txBody>
      </p:sp>
      <p:sp>
        <p:nvSpPr>
          <p:cNvPr id="4" name="Text Placeholder 3"/>
          <p:cNvSpPr>
            <a:spLocks noGrp="1"/>
          </p:cNvSpPr>
          <p:nvPr>
            <p:ph type="body" sz="quarter" idx="3"/>
          </p:nvPr>
        </p:nvSpPr>
        <p:spPr>
          <a:xfrm>
            <a:off x="4788024" y="697260"/>
            <a:ext cx="3887391" cy="686593"/>
          </a:xfrm>
        </p:spPr>
        <p:txBody>
          <a:bodyPr/>
          <a:lstStyle/>
          <a:p>
            <a:r>
              <a:rPr lang="en-AU" dirty="0"/>
              <a:t>CCP2 - Metal Detection</a:t>
            </a:r>
          </a:p>
        </p:txBody>
      </p:sp>
      <p:sp>
        <p:nvSpPr>
          <p:cNvPr id="6" name="Title 5"/>
          <p:cNvSpPr>
            <a:spLocks noGrp="1"/>
          </p:cNvSpPr>
          <p:nvPr>
            <p:ph type="title"/>
          </p:nvPr>
        </p:nvSpPr>
        <p:spPr>
          <a:xfrm>
            <a:off x="554832" y="286988"/>
            <a:ext cx="7886700" cy="633016"/>
          </a:xfrm>
        </p:spPr>
        <p:txBody>
          <a:bodyPr/>
          <a:lstStyle/>
          <a:p>
            <a:r>
              <a:rPr lang="en-AU" sz="2800" b="1" dirty="0">
                <a:latin typeface="Century Gothic" panose="020B0502020202020204" pitchFamily="34" charset="0"/>
              </a:rPr>
              <a:t>Critical Control Points (CCP)</a:t>
            </a:r>
          </a:p>
        </p:txBody>
      </p:sp>
      <p:cxnSp>
        <p:nvCxnSpPr>
          <p:cNvPr id="8" name="Straight Connector 7">
            <a:extLst>
              <a:ext uri="{FF2B5EF4-FFF2-40B4-BE49-F238E27FC236}">
                <a16:creationId xmlns:a16="http://schemas.microsoft.com/office/drawing/2014/main" id="{6127A36E-478F-490B-8B9E-DA11FFFA2B71}"/>
              </a:ext>
            </a:extLst>
          </p:cNvPr>
          <p:cNvCxnSpPr>
            <a:cxnSpLocks/>
          </p:cNvCxnSpPr>
          <p:nvPr/>
        </p:nvCxnSpPr>
        <p:spPr>
          <a:xfrm>
            <a:off x="4606569" y="1057300"/>
            <a:ext cx="0" cy="3905189"/>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sp>
        <p:nvSpPr>
          <p:cNvPr id="13" name="Content Placeholder 2">
            <a:extLst>
              <a:ext uri="{FF2B5EF4-FFF2-40B4-BE49-F238E27FC236}">
                <a16:creationId xmlns:a16="http://schemas.microsoft.com/office/drawing/2014/main" id="{F1B68414-F7D4-41DD-BA1F-AE75C7F98E89}"/>
              </a:ext>
            </a:extLst>
          </p:cNvPr>
          <p:cNvSpPr txBox="1">
            <a:spLocks/>
          </p:cNvSpPr>
          <p:nvPr/>
        </p:nvSpPr>
        <p:spPr>
          <a:xfrm>
            <a:off x="4815847" y="1489348"/>
            <a:ext cx="3803925" cy="975164"/>
          </a:xfrm>
          <a:prstGeom prst="rect">
            <a:avLst/>
          </a:prstGeom>
        </p:spPr>
        <p:txBody>
          <a:bodyPr vert="horz" lIns="91440" tIns="45720" rIns="91440" bIns="45720" rtlCol="0">
            <a:noAutofit/>
          </a:bodyPr>
          <a:lstStyle>
            <a:lvl1pPr marL="0" indent="0" algn="l" defTabSz="685800" rtl="0" eaLnBrk="1" latinLnBrk="0" hangingPunct="1">
              <a:lnSpc>
                <a:spcPct val="150000"/>
              </a:lnSpc>
              <a:spcBef>
                <a:spcPts val="750"/>
              </a:spcBef>
              <a:buFont typeface="Arial" panose="020B0604020202020204" pitchFamily="34" charset="0"/>
              <a:buNone/>
              <a:defRPr sz="1200" kern="120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400" dirty="0"/>
              <a:t>Product rejected by the metal detector/ x-ray, must be put back through </a:t>
            </a:r>
            <a:r>
              <a:rPr lang="en-AU" sz="1400" b="1" dirty="0"/>
              <a:t>3 times</a:t>
            </a:r>
            <a:r>
              <a:rPr lang="en-AU" sz="1400" dirty="0"/>
              <a:t>.</a:t>
            </a:r>
          </a:p>
          <a:p>
            <a:pPr>
              <a:lnSpc>
                <a:spcPct val="100000"/>
              </a:lnSpc>
            </a:pPr>
            <a:r>
              <a:rPr lang="en-AU" sz="1400" dirty="0"/>
              <a:t>Supervisor &amp; QA to be informed if rejected on any 1 of the 3 times.</a:t>
            </a:r>
          </a:p>
        </p:txBody>
      </p:sp>
      <p:pic>
        <p:nvPicPr>
          <p:cNvPr id="9" name="Content Placeholder 8">
            <a:extLst>
              <a:ext uri="{FF2B5EF4-FFF2-40B4-BE49-F238E27FC236}">
                <a16:creationId xmlns:a16="http://schemas.microsoft.com/office/drawing/2014/main" id="{BB9FBED0-9BCB-46C6-B353-34973DDC1BE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91560" y="2641476"/>
            <a:ext cx="3149970" cy="2362478"/>
          </a:xfrm>
        </p:spPr>
      </p:pic>
      <p:pic>
        <p:nvPicPr>
          <p:cNvPr id="5" name="Picture 4">
            <a:extLst>
              <a:ext uri="{FF2B5EF4-FFF2-40B4-BE49-F238E27FC236}">
                <a16:creationId xmlns:a16="http://schemas.microsoft.com/office/drawing/2014/main" id="{5579E5F4-C5F2-4095-B292-6368AA6F70CD}"/>
              </a:ext>
            </a:extLst>
          </p:cNvPr>
          <p:cNvPicPr>
            <a:picLocks noChangeAspect="1"/>
          </p:cNvPicPr>
          <p:nvPr/>
        </p:nvPicPr>
        <p:blipFill>
          <a:blip r:embed="rId4"/>
          <a:stretch>
            <a:fillRect/>
          </a:stretch>
        </p:blipFill>
        <p:spPr>
          <a:xfrm>
            <a:off x="578356" y="1473130"/>
            <a:ext cx="811467" cy="3306950"/>
          </a:xfrm>
          <a:prstGeom prst="rect">
            <a:avLst/>
          </a:prstGeom>
        </p:spPr>
      </p:pic>
    </p:spTree>
    <p:extLst>
      <p:ext uri="{BB962C8B-B14F-4D97-AF65-F5344CB8AC3E}">
        <p14:creationId xmlns:p14="http://schemas.microsoft.com/office/powerpoint/2010/main" val="418506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81CD6FF-FAEE-4711-95FC-BC66FFEBACD0}"/>
              </a:ext>
            </a:extLst>
          </p:cNvPr>
          <p:cNvSpPr/>
          <p:nvPr/>
        </p:nvSpPr>
        <p:spPr>
          <a:xfrm>
            <a:off x="1619673" y="2757388"/>
            <a:ext cx="5760640" cy="2404367"/>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Title 5">
            <a:extLst>
              <a:ext uri="{FF2B5EF4-FFF2-40B4-BE49-F238E27FC236}">
                <a16:creationId xmlns:a16="http://schemas.microsoft.com/office/drawing/2014/main" id="{86609369-C6B8-429B-BC56-768C04D0C4C1}"/>
              </a:ext>
            </a:extLst>
          </p:cNvPr>
          <p:cNvSpPr>
            <a:spLocks noGrp="1"/>
          </p:cNvSpPr>
          <p:nvPr>
            <p:ph type="title"/>
          </p:nvPr>
        </p:nvSpPr>
        <p:spPr>
          <a:xfrm>
            <a:off x="323528" y="90693"/>
            <a:ext cx="7886700" cy="633016"/>
          </a:xfrm>
        </p:spPr>
        <p:txBody>
          <a:bodyPr/>
          <a:lstStyle/>
          <a:p>
            <a:r>
              <a:rPr lang="en-AU" sz="2800" b="1" dirty="0">
                <a:latin typeface="Century Gothic" panose="020B0502020202020204" pitchFamily="34" charset="0"/>
              </a:rPr>
              <a:t>Appropriate Behaviours in Production</a:t>
            </a:r>
          </a:p>
        </p:txBody>
      </p:sp>
      <p:pic>
        <p:nvPicPr>
          <p:cNvPr id="16" name="Picture 15">
            <a:extLst>
              <a:ext uri="{FF2B5EF4-FFF2-40B4-BE49-F238E27FC236}">
                <a16:creationId xmlns:a16="http://schemas.microsoft.com/office/drawing/2014/main" id="{282D02F0-3B41-4ABD-AE94-66A9F362DA03}"/>
              </a:ext>
            </a:extLst>
          </p:cNvPr>
          <p:cNvPicPr>
            <a:picLocks noChangeAspect="1"/>
          </p:cNvPicPr>
          <p:nvPr/>
        </p:nvPicPr>
        <p:blipFill rotWithShape="1">
          <a:blip r:embed="rId4">
            <a:extLst>
              <a:ext uri="{28A0092B-C50C-407E-A947-70E740481C1C}">
                <a14:useLocalDpi xmlns:a14="http://schemas.microsoft.com/office/drawing/2010/main" val="0"/>
              </a:ext>
            </a:extLst>
          </a:blip>
          <a:srcRect t="7476" b="23422"/>
          <a:stretch/>
        </p:blipFill>
        <p:spPr>
          <a:xfrm>
            <a:off x="2015289" y="2920180"/>
            <a:ext cx="2123671" cy="2110566"/>
          </a:xfrm>
          <a:prstGeom prst="rect">
            <a:avLst/>
          </a:prstGeom>
        </p:spPr>
      </p:pic>
      <p:pic>
        <p:nvPicPr>
          <p:cNvPr id="17" name="Picture 16">
            <a:extLst>
              <a:ext uri="{FF2B5EF4-FFF2-40B4-BE49-F238E27FC236}">
                <a16:creationId xmlns:a16="http://schemas.microsoft.com/office/drawing/2014/main" id="{D715E954-7034-4CEC-8A75-877A3FD011DA}"/>
              </a:ext>
            </a:extLst>
          </p:cNvPr>
          <p:cNvPicPr>
            <a:picLocks noChangeAspect="1"/>
          </p:cNvPicPr>
          <p:nvPr/>
        </p:nvPicPr>
        <p:blipFill rotWithShape="1">
          <a:blip r:embed="rId5"/>
          <a:srcRect l="13571" t="6055"/>
          <a:stretch/>
        </p:blipFill>
        <p:spPr>
          <a:xfrm>
            <a:off x="4543926" y="2919998"/>
            <a:ext cx="2584785" cy="2110748"/>
          </a:xfrm>
          <a:prstGeom prst="rect">
            <a:avLst/>
          </a:prstGeom>
        </p:spPr>
      </p:pic>
      <p:pic>
        <p:nvPicPr>
          <p:cNvPr id="12" name="Picture 2" descr="Tick PNG - Tick Mark Symbol Transparent Pictures, Free Download - Free  Transparent PNG Logos">
            <a:extLst>
              <a:ext uri="{FF2B5EF4-FFF2-40B4-BE49-F238E27FC236}">
                <a16:creationId xmlns:a16="http://schemas.microsoft.com/office/drawing/2014/main" id="{7B13661D-EBAB-45EF-AFE1-6F877206CA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8524" y="4291830"/>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Red X Mark Transparent Background, Download Free Red X Mark Transparent  Background png images, Free ClipArts on Clipart Library">
            <a:extLst>
              <a:ext uri="{FF2B5EF4-FFF2-40B4-BE49-F238E27FC236}">
                <a16:creationId xmlns:a16="http://schemas.microsoft.com/office/drawing/2014/main" id="{C2AA4304-2D7F-4A5E-9FA5-809E86E41D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2511" y="4282493"/>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BDF740F-735A-44E3-9BC6-4EC5F6AEEC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192" y="804354"/>
            <a:ext cx="2500750" cy="1872389"/>
          </a:xfrm>
          <a:prstGeom prst="rect">
            <a:avLst/>
          </a:prstGeom>
        </p:spPr>
      </p:pic>
      <p:pic>
        <p:nvPicPr>
          <p:cNvPr id="21" name="Picture 20">
            <a:extLst>
              <a:ext uri="{FF2B5EF4-FFF2-40B4-BE49-F238E27FC236}">
                <a16:creationId xmlns:a16="http://schemas.microsoft.com/office/drawing/2014/main" id="{643E307E-E3CF-4EFE-9396-241D73B6E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0609" y="826797"/>
            <a:ext cx="2111417" cy="1872389"/>
          </a:xfrm>
          <a:prstGeom prst="rect">
            <a:avLst/>
          </a:prstGeom>
        </p:spPr>
      </p:pic>
      <p:pic>
        <p:nvPicPr>
          <p:cNvPr id="22" name="Picture 2" descr="Free Red X Mark Transparent Background, Download Free Red X Mark Transparent  Background png images, Free ClipArts on Clipart Library">
            <a:extLst>
              <a:ext uri="{FF2B5EF4-FFF2-40B4-BE49-F238E27FC236}">
                <a16:creationId xmlns:a16="http://schemas.microsoft.com/office/drawing/2014/main" id="{3C92B385-4752-4699-B56F-4F57ED51EA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2511" y="1962366"/>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ick PNG - Tick Mark Symbol Transparent Pictures, Free Download - Free  Transparent PNG Logos">
            <a:extLst>
              <a:ext uri="{FF2B5EF4-FFF2-40B4-BE49-F238E27FC236}">
                <a16:creationId xmlns:a16="http://schemas.microsoft.com/office/drawing/2014/main" id="{1D7EA584-486F-45B0-942A-6AD2BD550B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1130" y="1921922"/>
            <a:ext cx="727758" cy="7140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730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F8EF02-2AB1-4219-BBC3-E6A9B61DB63B}"/>
              </a:ext>
            </a:extLst>
          </p:cNvPr>
          <p:cNvPicPr>
            <a:picLocks noChangeAspect="1"/>
          </p:cNvPicPr>
          <p:nvPr/>
        </p:nvPicPr>
        <p:blipFill>
          <a:blip r:embed="rId4"/>
          <a:stretch>
            <a:fillRect/>
          </a:stretch>
        </p:blipFill>
        <p:spPr>
          <a:xfrm>
            <a:off x="2410606" y="2687605"/>
            <a:ext cx="1872208" cy="2428408"/>
          </a:xfrm>
          <a:prstGeom prst="rect">
            <a:avLst/>
          </a:prstGeom>
        </p:spPr>
      </p:pic>
      <p:pic>
        <p:nvPicPr>
          <p:cNvPr id="8" name="Picture 7">
            <a:extLst>
              <a:ext uri="{FF2B5EF4-FFF2-40B4-BE49-F238E27FC236}">
                <a16:creationId xmlns:a16="http://schemas.microsoft.com/office/drawing/2014/main" id="{2BB04382-8801-4DCE-BE9E-50AB015AFDF7}"/>
              </a:ext>
            </a:extLst>
          </p:cNvPr>
          <p:cNvPicPr>
            <a:picLocks noChangeAspect="1"/>
          </p:cNvPicPr>
          <p:nvPr/>
        </p:nvPicPr>
        <p:blipFill>
          <a:blip r:embed="rId5"/>
          <a:stretch>
            <a:fillRect/>
          </a:stretch>
        </p:blipFill>
        <p:spPr>
          <a:xfrm>
            <a:off x="4595446" y="115803"/>
            <a:ext cx="3172982" cy="2381657"/>
          </a:xfrm>
          <a:prstGeom prst="rect">
            <a:avLst/>
          </a:prstGeom>
        </p:spPr>
      </p:pic>
      <p:pic>
        <p:nvPicPr>
          <p:cNvPr id="9" name="Picture 8">
            <a:extLst>
              <a:ext uri="{FF2B5EF4-FFF2-40B4-BE49-F238E27FC236}">
                <a16:creationId xmlns:a16="http://schemas.microsoft.com/office/drawing/2014/main" id="{A510F0E1-5B92-4F0E-B199-F638FD8AE91B}"/>
              </a:ext>
            </a:extLst>
          </p:cNvPr>
          <p:cNvPicPr>
            <a:picLocks noChangeAspect="1"/>
          </p:cNvPicPr>
          <p:nvPr/>
        </p:nvPicPr>
        <p:blipFill>
          <a:blip r:embed="rId6"/>
          <a:stretch>
            <a:fillRect/>
          </a:stretch>
        </p:blipFill>
        <p:spPr>
          <a:xfrm>
            <a:off x="1110986" y="90604"/>
            <a:ext cx="3165297" cy="2428408"/>
          </a:xfrm>
          <a:prstGeom prst="rect">
            <a:avLst/>
          </a:prstGeom>
        </p:spPr>
      </p:pic>
      <p:pic>
        <p:nvPicPr>
          <p:cNvPr id="10" name="Picture 9">
            <a:extLst>
              <a:ext uri="{FF2B5EF4-FFF2-40B4-BE49-F238E27FC236}">
                <a16:creationId xmlns:a16="http://schemas.microsoft.com/office/drawing/2014/main" id="{C83D7589-E774-4A1B-8E80-1D3D4AC81076}"/>
              </a:ext>
            </a:extLst>
          </p:cNvPr>
          <p:cNvPicPr>
            <a:picLocks noChangeAspect="1"/>
          </p:cNvPicPr>
          <p:nvPr/>
        </p:nvPicPr>
        <p:blipFill>
          <a:blip r:embed="rId7"/>
          <a:stretch>
            <a:fillRect/>
          </a:stretch>
        </p:blipFill>
        <p:spPr>
          <a:xfrm>
            <a:off x="4783227" y="2793792"/>
            <a:ext cx="3149721" cy="2216033"/>
          </a:xfrm>
          <a:prstGeom prst="rect">
            <a:avLst/>
          </a:prstGeom>
        </p:spPr>
      </p:pic>
      <p:pic>
        <p:nvPicPr>
          <p:cNvPr id="11" name="Picture 2" descr="Free Red X Mark Transparent Background, Download Free Red X Mark Transparent  Background png images, Free ClipArts on Clipart Library">
            <a:extLst>
              <a:ext uri="{FF2B5EF4-FFF2-40B4-BE49-F238E27FC236}">
                <a16:creationId xmlns:a16="http://schemas.microsoft.com/office/drawing/2014/main" id="{F6A323B7-8883-4846-8585-0A7379B6B8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4367" y="212989"/>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ck PNG - Tick Mark Symbol Transparent Pictures, Free Download - Free  Transparent PNG Logos">
            <a:extLst>
              <a:ext uri="{FF2B5EF4-FFF2-40B4-BE49-F238E27FC236}">
                <a16:creationId xmlns:a16="http://schemas.microsoft.com/office/drawing/2014/main" id="{628BC45A-6388-4707-8B85-411476A3D5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1764" y="172545"/>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Red X Mark Transparent Background, Download Free Red X Mark Transparent  Background png images, Free ClipArts on Clipart Library">
            <a:extLst>
              <a:ext uri="{FF2B5EF4-FFF2-40B4-BE49-F238E27FC236}">
                <a16:creationId xmlns:a16="http://schemas.microsoft.com/office/drawing/2014/main" id="{45195484-7794-4090-AFB3-A138EFE072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2857500"/>
            <a:ext cx="682966" cy="6736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682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9D8A4-22C2-4BEF-8609-75066C028FAF}"/>
              </a:ext>
            </a:extLst>
          </p:cNvPr>
          <p:cNvSpPr>
            <a:spLocks noGrp="1"/>
          </p:cNvSpPr>
          <p:nvPr>
            <p:ph type="title"/>
          </p:nvPr>
        </p:nvSpPr>
        <p:spPr>
          <a:xfrm>
            <a:off x="628650" y="87289"/>
            <a:ext cx="7886700" cy="633016"/>
          </a:xfrm>
        </p:spPr>
        <p:txBody>
          <a:bodyPr/>
          <a:lstStyle/>
          <a:p>
            <a:r>
              <a:rPr lang="en-US" sz="2800" b="1" dirty="0">
                <a:latin typeface="Century Gothic" panose="020B0502020202020204" pitchFamily="34" charset="0"/>
              </a:rPr>
              <a:t>Segregation </a:t>
            </a:r>
            <a:endParaRPr lang="en-AU" sz="2800" b="1" dirty="0">
              <a:latin typeface="Century Gothic" panose="020B0502020202020204" pitchFamily="34" charset="0"/>
            </a:endParaRPr>
          </a:p>
        </p:txBody>
      </p:sp>
      <p:grpSp>
        <p:nvGrpSpPr>
          <p:cNvPr id="14" name="Group 13">
            <a:extLst>
              <a:ext uri="{FF2B5EF4-FFF2-40B4-BE49-F238E27FC236}">
                <a16:creationId xmlns:a16="http://schemas.microsoft.com/office/drawing/2014/main" id="{934809B4-9EC6-42EE-A659-E28D1DC20B59}"/>
              </a:ext>
            </a:extLst>
          </p:cNvPr>
          <p:cNvGrpSpPr/>
          <p:nvPr/>
        </p:nvGrpSpPr>
        <p:grpSpPr>
          <a:xfrm>
            <a:off x="663563" y="3061952"/>
            <a:ext cx="2761376" cy="2027796"/>
            <a:chOff x="5498621" y="304272"/>
            <a:chExt cx="3016730" cy="2252668"/>
          </a:xfrm>
        </p:grpSpPr>
        <p:pic>
          <p:nvPicPr>
            <p:cNvPr id="12" name="Picture 11">
              <a:extLst>
                <a:ext uri="{FF2B5EF4-FFF2-40B4-BE49-F238E27FC236}">
                  <a16:creationId xmlns:a16="http://schemas.microsoft.com/office/drawing/2014/main" id="{D3A84A33-AE25-4D7C-A0E2-53E27742F03C}"/>
                </a:ext>
              </a:extLst>
            </p:cNvPr>
            <p:cNvPicPr>
              <a:picLocks noChangeAspect="1"/>
            </p:cNvPicPr>
            <p:nvPr/>
          </p:nvPicPr>
          <p:blipFill>
            <a:blip r:embed="rId4"/>
            <a:stretch>
              <a:fillRect/>
            </a:stretch>
          </p:blipFill>
          <p:spPr>
            <a:xfrm>
              <a:off x="5498621" y="304272"/>
              <a:ext cx="3016730" cy="2252668"/>
            </a:xfrm>
            <a:prstGeom prst="rect">
              <a:avLst/>
            </a:prstGeom>
          </p:spPr>
        </p:pic>
        <p:pic>
          <p:nvPicPr>
            <p:cNvPr id="11" name="Picture 2" descr="Free Red X Mark Transparent Background, Download Free Red X Mark Transparent  Background png images, Free ClipArts on Clipart Library">
              <a:extLst>
                <a:ext uri="{FF2B5EF4-FFF2-40B4-BE49-F238E27FC236}">
                  <a16:creationId xmlns:a16="http://schemas.microsoft.com/office/drawing/2014/main" id="{6E472E9A-A993-4D26-851F-7E690C6179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0" y="1714406"/>
              <a:ext cx="847322" cy="83573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2ED89DB5-64D0-40A4-BEDA-7E4F3D24FFFC}"/>
              </a:ext>
            </a:extLst>
          </p:cNvPr>
          <p:cNvPicPr>
            <a:picLocks noChangeAspect="1"/>
          </p:cNvPicPr>
          <p:nvPr/>
        </p:nvPicPr>
        <p:blipFill>
          <a:blip r:embed="rId6"/>
          <a:stretch>
            <a:fillRect/>
          </a:stretch>
        </p:blipFill>
        <p:spPr>
          <a:xfrm>
            <a:off x="4139952" y="3145532"/>
            <a:ext cx="2241166" cy="1561421"/>
          </a:xfrm>
          <a:prstGeom prst="rect">
            <a:avLst/>
          </a:prstGeom>
        </p:spPr>
      </p:pic>
      <p:pic>
        <p:nvPicPr>
          <p:cNvPr id="10" name="Picture 2" descr="Tick PNG - Tick Mark Symbol Transparent Pictures, Free Download - Free  Transparent PNG Logos">
            <a:extLst>
              <a:ext uri="{FF2B5EF4-FFF2-40B4-BE49-F238E27FC236}">
                <a16:creationId xmlns:a16="http://schemas.microsoft.com/office/drawing/2014/main" id="{CE387FCB-6730-4D52-8489-6E70A6BD0C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4167423"/>
            <a:ext cx="544267" cy="5056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C7BFA8D-DFA2-4643-BA71-6A3E8E5EA904}"/>
              </a:ext>
            </a:extLst>
          </p:cNvPr>
          <p:cNvPicPr>
            <a:picLocks noChangeAspect="1"/>
          </p:cNvPicPr>
          <p:nvPr/>
        </p:nvPicPr>
        <p:blipFill>
          <a:blip r:embed="rId8"/>
          <a:stretch>
            <a:fillRect/>
          </a:stretch>
        </p:blipFill>
        <p:spPr>
          <a:xfrm>
            <a:off x="663563" y="1053048"/>
            <a:ext cx="2750057" cy="1818849"/>
          </a:xfrm>
          <a:prstGeom prst="rect">
            <a:avLst/>
          </a:prstGeom>
        </p:spPr>
      </p:pic>
      <p:pic>
        <p:nvPicPr>
          <p:cNvPr id="18" name="Picture 2" descr="Free Red X Mark Transparent Background, Download Free Red X Mark Transparent  Background png images, Free ClipArts on Clipart Library">
            <a:extLst>
              <a:ext uri="{FF2B5EF4-FFF2-40B4-BE49-F238E27FC236}">
                <a16:creationId xmlns:a16="http://schemas.microsoft.com/office/drawing/2014/main" id="{F8682295-420D-42C5-A78B-3CD5B13F32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280" y="2186592"/>
            <a:ext cx="643125" cy="634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401699-27E4-4EA6-8E39-323B3C71D358}"/>
              </a:ext>
            </a:extLst>
          </p:cNvPr>
          <p:cNvPicPr>
            <a:picLocks noChangeAspect="1"/>
          </p:cNvPicPr>
          <p:nvPr/>
        </p:nvPicPr>
        <p:blipFill>
          <a:blip r:embed="rId9"/>
          <a:stretch>
            <a:fillRect/>
          </a:stretch>
        </p:blipFill>
        <p:spPr>
          <a:xfrm>
            <a:off x="4118781" y="1432822"/>
            <a:ext cx="2241166" cy="1561421"/>
          </a:xfrm>
          <a:prstGeom prst="rect">
            <a:avLst/>
          </a:prstGeom>
        </p:spPr>
      </p:pic>
      <p:pic>
        <p:nvPicPr>
          <p:cNvPr id="21" name="Picture 2" descr="Tick PNG - Tick Mark Symbol Transparent Pictures, Free Download - Free  Transparent PNG Logos">
            <a:extLst>
              <a:ext uri="{FF2B5EF4-FFF2-40B4-BE49-F238E27FC236}">
                <a16:creationId xmlns:a16="http://schemas.microsoft.com/office/drawing/2014/main" id="{F9362682-BC78-4A2D-BF0D-D6E986EB15E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0356" y="2522108"/>
            <a:ext cx="481184" cy="472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BA93E3-FA3B-47CD-8045-A7EC90FB81D0}"/>
              </a:ext>
            </a:extLst>
          </p:cNvPr>
          <p:cNvPicPr>
            <a:picLocks noChangeAspect="1"/>
          </p:cNvPicPr>
          <p:nvPr/>
        </p:nvPicPr>
        <p:blipFill>
          <a:blip r:embed="rId11"/>
          <a:stretch>
            <a:fillRect/>
          </a:stretch>
        </p:blipFill>
        <p:spPr>
          <a:xfrm>
            <a:off x="6583034" y="1492366"/>
            <a:ext cx="2215460" cy="1561421"/>
          </a:xfrm>
          <a:prstGeom prst="rect">
            <a:avLst/>
          </a:prstGeom>
        </p:spPr>
      </p:pic>
      <p:pic>
        <p:nvPicPr>
          <p:cNvPr id="5" name="Picture 4">
            <a:extLst>
              <a:ext uri="{FF2B5EF4-FFF2-40B4-BE49-F238E27FC236}">
                <a16:creationId xmlns:a16="http://schemas.microsoft.com/office/drawing/2014/main" id="{DDD94EAA-1AF1-46DA-AB03-2A40CA0FB2F0}"/>
              </a:ext>
            </a:extLst>
          </p:cNvPr>
          <p:cNvPicPr>
            <a:picLocks noChangeAspect="1"/>
          </p:cNvPicPr>
          <p:nvPr/>
        </p:nvPicPr>
        <p:blipFill>
          <a:blip r:embed="rId12"/>
          <a:stretch>
            <a:fillRect/>
          </a:stretch>
        </p:blipFill>
        <p:spPr>
          <a:xfrm>
            <a:off x="6583034" y="3290015"/>
            <a:ext cx="2241166" cy="1383014"/>
          </a:xfrm>
          <a:prstGeom prst="rect">
            <a:avLst/>
          </a:prstGeom>
        </p:spPr>
      </p:pic>
      <p:pic>
        <p:nvPicPr>
          <p:cNvPr id="20" name="Picture 2" descr="Tick PNG - Tick Mark Symbol Transparent Pictures, Free Download - Free  Transparent PNG Logos">
            <a:extLst>
              <a:ext uri="{FF2B5EF4-FFF2-40B4-BE49-F238E27FC236}">
                <a16:creationId xmlns:a16="http://schemas.microsoft.com/office/drawing/2014/main" id="{6E6C4904-EA58-4BC5-BCAA-99A1AE1189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2023" y="2584857"/>
            <a:ext cx="481184" cy="4721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ick PNG - Tick Mark Symbol Transparent Pictures, Free Download - Free  Transparent PNG Logos">
            <a:extLst>
              <a:ext uri="{FF2B5EF4-FFF2-40B4-BE49-F238E27FC236}">
                <a16:creationId xmlns:a16="http://schemas.microsoft.com/office/drawing/2014/main" id="{BE1F3E3D-800B-4D6C-93FD-841EC797D0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0390" y="4201121"/>
            <a:ext cx="481184" cy="47213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231D7C29-F644-468B-A6A7-10A8C66A9A1E}"/>
              </a:ext>
            </a:extLst>
          </p:cNvPr>
          <p:cNvCxnSpPr/>
          <p:nvPr/>
        </p:nvCxnSpPr>
        <p:spPr>
          <a:xfrm>
            <a:off x="628650" y="650890"/>
            <a:ext cx="8119814"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911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8C99A-4981-4725-9E01-A23B5126600C}"/>
              </a:ext>
            </a:extLst>
          </p:cNvPr>
          <p:cNvSpPr>
            <a:spLocks noGrp="1"/>
          </p:cNvSpPr>
          <p:nvPr>
            <p:ph type="body" idx="1"/>
          </p:nvPr>
        </p:nvSpPr>
        <p:spPr>
          <a:xfrm>
            <a:off x="324589" y="1133050"/>
            <a:ext cx="2558786" cy="373141"/>
          </a:xfrm>
        </p:spPr>
        <p:txBody>
          <a:bodyPr>
            <a:noAutofit/>
          </a:bodyPr>
          <a:lstStyle/>
          <a:p>
            <a:r>
              <a:rPr lang="en-US" sz="1600" dirty="0"/>
              <a:t>Abscess</a:t>
            </a:r>
            <a:endParaRPr lang="en-AU" sz="1600" dirty="0"/>
          </a:p>
        </p:txBody>
      </p:sp>
      <p:sp>
        <p:nvSpPr>
          <p:cNvPr id="4" name="Text Placeholder 3">
            <a:extLst>
              <a:ext uri="{FF2B5EF4-FFF2-40B4-BE49-F238E27FC236}">
                <a16:creationId xmlns:a16="http://schemas.microsoft.com/office/drawing/2014/main" id="{07A8A745-1FE8-4BC9-85FF-B2C7BDD94736}"/>
              </a:ext>
            </a:extLst>
          </p:cNvPr>
          <p:cNvSpPr>
            <a:spLocks noGrp="1"/>
          </p:cNvSpPr>
          <p:nvPr>
            <p:ph type="body" sz="quarter" idx="3"/>
          </p:nvPr>
        </p:nvSpPr>
        <p:spPr>
          <a:xfrm>
            <a:off x="276829" y="3056041"/>
            <a:ext cx="3264498" cy="372315"/>
          </a:xfrm>
        </p:spPr>
        <p:txBody>
          <a:bodyPr>
            <a:noAutofit/>
          </a:bodyPr>
          <a:lstStyle/>
          <a:p>
            <a:r>
              <a:rPr lang="en-US" sz="1400" dirty="0"/>
              <a:t>Zero Tolerance </a:t>
            </a:r>
          </a:p>
          <a:p>
            <a:pPr>
              <a:lnSpc>
                <a:spcPct val="100000"/>
              </a:lnSpc>
              <a:spcBef>
                <a:spcPts val="0"/>
              </a:spcBef>
            </a:pPr>
            <a:r>
              <a:rPr lang="en-US" sz="1000" b="0" dirty="0"/>
              <a:t>(Faecal matter, Ingesta)</a:t>
            </a:r>
            <a:endParaRPr lang="en-AU" sz="1050" b="0" dirty="0"/>
          </a:p>
        </p:txBody>
      </p:sp>
      <p:sp>
        <p:nvSpPr>
          <p:cNvPr id="5" name="Content Placeholder 4">
            <a:extLst>
              <a:ext uri="{FF2B5EF4-FFF2-40B4-BE49-F238E27FC236}">
                <a16:creationId xmlns:a16="http://schemas.microsoft.com/office/drawing/2014/main" id="{47D6BB1E-8585-4ED0-A51A-BF5317864663}"/>
              </a:ext>
            </a:extLst>
          </p:cNvPr>
          <p:cNvSpPr>
            <a:spLocks noGrp="1"/>
          </p:cNvSpPr>
          <p:nvPr>
            <p:ph sz="quarter" idx="4"/>
          </p:nvPr>
        </p:nvSpPr>
        <p:spPr>
          <a:xfrm>
            <a:off x="3563888" y="894093"/>
            <a:ext cx="4953676" cy="246906"/>
          </a:xfrm>
        </p:spPr>
        <p:txBody>
          <a:bodyPr>
            <a:noAutofit/>
          </a:bodyPr>
          <a:lstStyle/>
          <a:p>
            <a:r>
              <a:rPr lang="en-US" b="1" dirty="0"/>
              <a:t>What if abscess or ZT found during processing</a:t>
            </a:r>
            <a:endParaRPr lang="en-AU" b="1" dirty="0"/>
          </a:p>
        </p:txBody>
      </p:sp>
      <p:sp>
        <p:nvSpPr>
          <p:cNvPr id="6" name="Title 5">
            <a:extLst>
              <a:ext uri="{FF2B5EF4-FFF2-40B4-BE49-F238E27FC236}">
                <a16:creationId xmlns:a16="http://schemas.microsoft.com/office/drawing/2014/main" id="{D48F8C9C-87F6-4F5E-AB8B-040E52C5CF5A}"/>
              </a:ext>
            </a:extLst>
          </p:cNvPr>
          <p:cNvSpPr>
            <a:spLocks noGrp="1"/>
          </p:cNvSpPr>
          <p:nvPr>
            <p:ph type="title"/>
          </p:nvPr>
        </p:nvSpPr>
        <p:spPr>
          <a:xfrm>
            <a:off x="277558" y="64244"/>
            <a:ext cx="7886700" cy="633016"/>
          </a:xfrm>
        </p:spPr>
        <p:txBody>
          <a:bodyPr/>
          <a:lstStyle/>
          <a:p>
            <a:r>
              <a:rPr lang="en-US" sz="2800" b="1" dirty="0">
                <a:latin typeface="Century Gothic" panose="020B0502020202020204" pitchFamily="34" charset="0"/>
              </a:rPr>
              <a:t>Abscess and Zero Tolerance defects</a:t>
            </a:r>
            <a:endParaRPr lang="en-AU" sz="2800" b="1" dirty="0">
              <a:latin typeface="Century Gothic" panose="020B0502020202020204" pitchFamily="34" charset="0"/>
            </a:endParaRPr>
          </a:p>
        </p:txBody>
      </p:sp>
      <p:pic>
        <p:nvPicPr>
          <p:cNvPr id="8" name="Picture 7">
            <a:extLst>
              <a:ext uri="{FF2B5EF4-FFF2-40B4-BE49-F238E27FC236}">
                <a16:creationId xmlns:a16="http://schemas.microsoft.com/office/drawing/2014/main" id="{DC9BE2C2-DC10-49EA-8317-34058267B85C}"/>
              </a:ext>
            </a:extLst>
          </p:cNvPr>
          <p:cNvPicPr>
            <a:picLocks noChangeAspect="1"/>
          </p:cNvPicPr>
          <p:nvPr/>
        </p:nvPicPr>
        <p:blipFill>
          <a:blip r:embed="rId4"/>
          <a:stretch>
            <a:fillRect/>
          </a:stretch>
        </p:blipFill>
        <p:spPr>
          <a:xfrm>
            <a:off x="364711" y="1472910"/>
            <a:ext cx="2145689" cy="1224031"/>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F86C964F-81DD-4727-ACB3-C3799D80CA8D}"/>
              </a:ext>
            </a:extLst>
          </p:cNvPr>
          <p:cNvPicPr>
            <a:picLocks noChangeAspect="1"/>
          </p:cNvPicPr>
          <p:nvPr/>
        </p:nvPicPr>
        <p:blipFill>
          <a:blip r:embed="rId5"/>
          <a:stretch>
            <a:fillRect/>
          </a:stretch>
        </p:blipFill>
        <p:spPr>
          <a:xfrm>
            <a:off x="349915" y="3416082"/>
            <a:ext cx="2186150" cy="1407655"/>
          </a:xfrm>
          <a:prstGeom prst="rect">
            <a:avLst/>
          </a:prstGeom>
          <a:effectLst>
            <a:innerShdw blurRad="114300">
              <a:prstClr val="black"/>
            </a:innerShdw>
          </a:effectLst>
        </p:spPr>
      </p:pic>
      <p:pic>
        <p:nvPicPr>
          <p:cNvPr id="10" name="Picture 9">
            <a:extLst>
              <a:ext uri="{FF2B5EF4-FFF2-40B4-BE49-F238E27FC236}">
                <a16:creationId xmlns:a16="http://schemas.microsoft.com/office/drawing/2014/main" id="{7F2D57A5-84DF-40BA-B86C-18C742E98E3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77138" y="1288196"/>
            <a:ext cx="1541128" cy="1165063"/>
          </a:xfrm>
          <a:prstGeom prst="rect">
            <a:avLst/>
          </a:prstGeom>
          <a:noFill/>
          <a:ln>
            <a:noFill/>
          </a:ln>
        </p:spPr>
      </p:pic>
      <p:pic>
        <p:nvPicPr>
          <p:cNvPr id="11" name="Picture 10">
            <a:extLst>
              <a:ext uri="{FF2B5EF4-FFF2-40B4-BE49-F238E27FC236}">
                <a16:creationId xmlns:a16="http://schemas.microsoft.com/office/drawing/2014/main" id="{9B3A7117-A821-4010-9AC6-38D2E8D46285}"/>
              </a:ext>
            </a:extLst>
          </p:cNvPr>
          <p:cNvPicPr/>
          <p:nvPr/>
        </p:nvPicPr>
        <p:blipFill>
          <a:blip r:embed="rId7"/>
          <a:stretch>
            <a:fillRect/>
          </a:stretch>
        </p:blipFill>
        <p:spPr>
          <a:xfrm>
            <a:off x="7413113" y="1288196"/>
            <a:ext cx="1512168" cy="1165063"/>
          </a:xfrm>
          <a:prstGeom prst="rect">
            <a:avLst/>
          </a:prstGeom>
        </p:spPr>
      </p:pic>
      <p:pic>
        <p:nvPicPr>
          <p:cNvPr id="12" name="Picture 11">
            <a:extLst>
              <a:ext uri="{FF2B5EF4-FFF2-40B4-BE49-F238E27FC236}">
                <a16:creationId xmlns:a16="http://schemas.microsoft.com/office/drawing/2014/main" id="{065AEBB2-4270-4E5E-BF6B-E45E057B5DF2}"/>
              </a:ext>
            </a:extLst>
          </p:cNvPr>
          <p:cNvPicPr/>
          <p:nvPr/>
        </p:nvPicPr>
        <p:blipFill>
          <a:blip r:embed="rId8"/>
          <a:stretch>
            <a:fillRect/>
          </a:stretch>
        </p:blipFill>
        <p:spPr>
          <a:xfrm>
            <a:off x="3636065" y="3201680"/>
            <a:ext cx="1512168" cy="1165063"/>
          </a:xfrm>
          <a:prstGeom prst="rect">
            <a:avLst/>
          </a:prstGeom>
        </p:spPr>
      </p:pic>
      <p:pic>
        <p:nvPicPr>
          <p:cNvPr id="13" name="Picture 12" descr="IMG_8634">
            <a:extLst>
              <a:ext uri="{FF2B5EF4-FFF2-40B4-BE49-F238E27FC236}">
                <a16:creationId xmlns:a16="http://schemas.microsoft.com/office/drawing/2014/main" id="{AF26F1BD-D410-4F61-B7B6-954C79E707C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8573" y="3211907"/>
            <a:ext cx="1512168" cy="1154836"/>
          </a:xfrm>
          <a:prstGeom prst="rect">
            <a:avLst/>
          </a:prstGeom>
          <a:noFill/>
          <a:ln>
            <a:noFill/>
          </a:ln>
        </p:spPr>
      </p:pic>
      <p:pic>
        <p:nvPicPr>
          <p:cNvPr id="14" name="Picture 13">
            <a:extLst>
              <a:ext uri="{FF2B5EF4-FFF2-40B4-BE49-F238E27FC236}">
                <a16:creationId xmlns:a16="http://schemas.microsoft.com/office/drawing/2014/main" id="{070467F0-D84A-4866-B919-A35691BE745D}"/>
              </a:ext>
            </a:extLst>
          </p:cNvPr>
          <p:cNvPicPr/>
          <p:nvPr/>
        </p:nvPicPr>
        <p:blipFill>
          <a:blip r:embed="rId10"/>
          <a:stretch>
            <a:fillRect/>
          </a:stretch>
        </p:blipFill>
        <p:spPr>
          <a:xfrm>
            <a:off x="5255441" y="3280021"/>
            <a:ext cx="1017905" cy="1008380"/>
          </a:xfrm>
          <a:prstGeom prst="rect">
            <a:avLst/>
          </a:prstGeom>
        </p:spPr>
      </p:pic>
      <p:pic>
        <p:nvPicPr>
          <p:cNvPr id="15" name="Picture 14">
            <a:extLst>
              <a:ext uri="{FF2B5EF4-FFF2-40B4-BE49-F238E27FC236}">
                <a16:creationId xmlns:a16="http://schemas.microsoft.com/office/drawing/2014/main" id="{6A61D19B-99C3-4C6B-B7C1-79E576CEE4AD}"/>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028384" y="3213573"/>
            <a:ext cx="1012697" cy="1300111"/>
          </a:xfrm>
          <a:prstGeom prst="rect">
            <a:avLst/>
          </a:prstGeom>
          <a:noFill/>
          <a:ln>
            <a:noFill/>
          </a:ln>
        </p:spPr>
      </p:pic>
      <p:sp>
        <p:nvSpPr>
          <p:cNvPr id="16" name="TextBox 15">
            <a:extLst>
              <a:ext uri="{FF2B5EF4-FFF2-40B4-BE49-F238E27FC236}">
                <a16:creationId xmlns:a16="http://schemas.microsoft.com/office/drawing/2014/main" id="{0FB3DD1C-18AA-4F23-BB8F-2FA479BE9483}"/>
              </a:ext>
            </a:extLst>
          </p:cNvPr>
          <p:cNvSpPr txBox="1"/>
          <p:nvPr/>
        </p:nvSpPr>
        <p:spPr>
          <a:xfrm>
            <a:off x="3563888" y="2550387"/>
            <a:ext cx="1795044" cy="369332"/>
          </a:xfrm>
          <a:prstGeom prst="rect">
            <a:avLst/>
          </a:prstGeom>
          <a:noFill/>
        </p:spPr>
        <p:txBody>
          <a:bodyPr wrap="square" rtlCol="0">
            <a:spAutoFit/>
          </a:bodyPr>
          <a:lstStyle/>
          <a:p>
            <a:r>
              <a:rPr lang="en-US" sz="900" dirty="0">
                <a:solidFill>
                  <a:schemeClr val="tx2"/>
                </a:solidFill>
              </a:rPr>
              <a:t>1. Stop belt and isolate the product</a:t>
            </a:r>
          </a:p>
        </p:txBody>
      </p:sp>
      <p:sp>
        <p:nvSpPr>
          <p:cNvPr id="18" name="TextBox 17">
            <a:extLst>
              <a:ext uri="{FF2B5EF4-FFF2-40B4-BE49-F238E27FC236}">
                <a16:creationId xmlns:a16="http://schemas.microsoft.com/office/drawing/2014/main" id="{F0A06CAB-2559-490E-B94A-1C47A79FD9B1}"/>
              </a:ext>
            </a:extLst>
          </p:cNvPr>
          <p:cNvSpPr txBox="1"/>
          <p:nvPr/>
        </p:nvSpPr>
        <p:spPr>
          <a:xfrm>
            <a:off x="5334959" y="2540190"/>
            <a:ext cx="2021178" cy="369332"/>
          </a:xfrm>
          <a:prstGeom prst="rect">
            <a:avLst/>
          </a:prstGeom>
          <a:noFill/>
        </p:spPr>
        <p:txBody>
          <a:bodyPr wrap="square" rtlCol="0">
            <a:spAutoFit/>
          </a:bodyPr>
          <a:lstStyle/>
          <a:p>
            <a:r>
              <a:rPr lang="en-US" sz="900" dirty="0">
                <a:solidFill>
                  <a:schemeClr val="tx2"/>
                </a:solidFill>
              </a:rPr>
              <a:t>2. Clean belt with spectrum and warm water</a:t>
            </a:r>
            <a:endParaRPr lang="en-AU" sz="900" dirty="0">
              <a:solidFill>
                <a:schemeClr val="tx2"/>
              </a:solidFill>
            </a:endParaRPr>
          </a:p>
        </p:txBody>
      </p:sp>
      <p:pic>
        <p:nvPicPr>
          <p:cNvPr id="17" name="Picture 16">
            <a:extLst>
              <a:ext uri="{FF2B5EF4-FFF2-40B4-BE49-F238E27FC236}">
                <a16:creationId xmlns:a16="http://schemas.microsoft.com/office/drawing/2014/main" id="{A4F31C00-92FE-446E-BAA9-8CA74A9D1CFE}"/>
              </a:ext>
            </a:extLst>
          </p:cNvPr>
          <p:cNvPicPr>
            <a:picLocks noChangeAspect="1"/>
          </p:cNvPicPr>
          <p:nvPr/>
        </p:nvPicPr>
        <p:blipFill>
          <a:blip r:embed="rId12"/>
          <a:stretch>
            <a:fillRect/>
          </a:stretch>
        </p:blipFill>
        <p:spPr>
          <a:xfrm>
            <a:off x="5367762" y="1305739"/>
            <a:ext cx="1585652" cy="1267195"/>
          </a:xfrm>
          <a:prstGeom prst="rect">
            <a:avLst/>
          </a:prstGeom>
        </p:spPr>
      </p:pic>
      <p:pic>
        <p:nvPicPr>
          <p:cNvPr id="19" name="Picture 18">
            <a:extLst>
              <a:ext uri="{FF2B5EF4-FFF2-40B4-BE49-F238E27FC236}">
                <a16:creationId xmlns:a16="http://schemas.microsoft.com/office/drawing/2014/main" id="{67013268-30EA-4111-89F5-12599703148B}"/>
              </a:ext>
            </a:extLst>
          </p:cNvPr>
          <p:cNvPicPr/>
          <p:nvPr/>
        </p:nvPicPr>
        <p:blipFill>
          <a:blip r:embed="rId13"/>
          <a:stretch>
            <a:fillRect/>
          </a:stretch>
        </p:blipFill>
        <p:spPr>
          <a:xfrm>
            <a:off x="6946458" y="1283645"/>
            <a:ext cx="409679" cy="1267195"/>
          </a:xfrm>
          <a:prstGeom prst="rect">
            <a:avLst/>
          </a:prstGeom>
        </p:spPr>
      </p:pic>
      <p:sp>
        <p:nvSpPr>
          <p:cNvPr id="20" name="TextBox 19">
            <a:extLst>
              <a:ext uri="{FF2B5EF4-FFF2-40B4-BE49-F238E27FC236}">
                <a16:creationId xmlns:a16="http://schemas.microsoft.com/office/drawing/2014/main" id="{265F6D32-343E-463F-B025-ADA8B3FC33FE}"/>
              </a:ext>
            </a:extLst>
          </p:cNvPr>
          <p:cNvSpPr txBox="1"/>
          <p:nvPr/>
        </p:nvSpPr>
        <p:spPr>
          <a:xfrm>
            <a:off x="7348956" y="2597390"/>
            <a:ext cx="1795044" cy="230832"/>
          </a:xfrm>
          <a:prstGeom prst="rect">
            <a:avLst/>
          </a:prstGeom>
          <a:noFill/>
        </p:spPr>
        <p:txBody>
          <a:bodyPr wrap="square" rtlCol="0">
            <a:spAutoFit/>
          </a:bodyPr>
          <a:lstStyle/>
          <a:p>
            <a:r>
              <a:rPr lang="en-US" sz="900" dirty="0">
                <a:solidFill>
                  <a:schemeClr val="tx2"/>
                </a:solidFill>
              </a:rPr>
              <a:t>3. Trim affected product</a:t>
            </a:r>
          </a:p>
        </p:txBody>
      </p:sp>
      <p:sp>
        <p:nvSpPr>
          <p:cNvPr id="21" name="TextBox 20">
            <a:extLst>
              <a:ext uri="{FF2B5EF4-FFF2-40B4-BE49-F238E27FC236}">
                <a16:creationId xmlns:a16="http://schemas.microsoft.com/office/drawing/2014/main" id="{3483BD73-5E96-4E70-9DCD-6AB784E20924}"/>
              </a:ext>
            </a:extLst>
          </p:cNvPr>
          <p:cNvSpPr txBox="1"/>
          <p:nvPr/>
        </p:nvSpPr>
        <p:spPr>
          <a:xfrm>
            <a:off x="3538251" y="4385529"/>
            <a:ext cx="1795044" cy="230832"/>
          </a:xfrm>
          <a:prstGeom prst="rect">
            <a:avLst/>
          </a:prstGeom>
          <a:noFill/>
        </p:spPr>
        <p:txBody>
          <a:bodyPr wrap="square" rtlCol="0">
            <a:spAutoFit/>
          </a:bodyPr>
          <a:lstStyle/>
          <a:p>
            <a:r>
              <a:rPr lang="en-US" sz="900" dirty="0">
                <a:solidFill>
                  <a:schemeClr val="tx2"/>
                </a:solidFill>
              </a:rPr>
              <a:t>4. Discard contaminated part </a:t>
            </a:r>
          </a:p>
        </p:txBody>
      </p:sp>
      <p:sp>
        <p:nvSpPr>
          <p:cNvPr id="22" name="TextBox 21">
            <a:extLst>
              <a:ext uri="{FF2B5EF4-FFF2-40B4-BE49-F238E27FC236}">
                <a16:creationId xmlns:a16="http://schemas.microsoft.com/office/drawing/2014/main" id="{55B17440-146D-4780-B95C-41F525FDB7DC}"/>
              </a:ext>
            </a:extLst>
          </p:cNvPr>
          <p:cNvSpPr txBox="1"/>
          <p:nvPr/>
        </p:nvSpPr>
        <p:spPr>
          <a:xfrm>
            <a:off x="5153964" y="4422513"/>
            <a:ext cx="1153339" cy="230832"/>
          </a:xfrm>
          <a:prstGeom prst="rect">
            <a:avLst/>
          </a:prstGeom>
          <a:noFill/>
        </p:spPr>
        <p:txBody>
          <a:bodyPr wrap="square" rtlCol="0">
            <a:spAutoFit/>
          </a:bodyPr>
          <a:lstStyle/>
          <a:p>
            <a:r>
              <a:rPr lang="en-US" sz="900" dirty="0">
                <a:solidFill>
                  <a:schemeClr val="tx2"/>
                </a:solidFill>
              </a:rPr>
              <a:t>5. Change gloves</a:t>
            </a:r>
          </a:p>
        </p:txBody>
      </p:sp>
      <p:sp>
        <p:nvSpPr>
          <p:cNvPr id="23" name="TextBox 22">
            <a:extLst>
              <a:ext uri="{FF2B5EF4-FFF2-40B4-BE49-F238E27FC236}">
                <a16:creationId xmlns:a16="http://schemas.microsoft.com/office/drawing/2014/main" id="{ED731F68-2BA6-4A57-958F-207307814E96}"/>
              </a:ext>
            </a:extLst>
          </p:cNvPr>
          <p:cNvSpPr txBox="1"/>
          <p:nvPr/>
        </p:nvSpPr>
        <p:spPr>
          <a:xfrm>
            <a:off x="6311967" y="4402463"/>
            <a:ext cx="1512168" cy="230832"/>
          </a:xfrm>
          <a:prstGeom prst="rect">
            <a:avLst/>
          </a:prstGeom>
          <a:noFill/>
        </p:spPr>
        <p:txBody>
          <a:bodyPr wrap="square" rtlCol="0">
            <a:spAutoFit/>
          </a:bodyPr>
          <a:lstStyle/>
          <a:p>
            <a:r>
              <a:rPr lang="en-US" sz="900" dirty="0">
                <a:solidFill>
                  <a:schemeClr val="tx2"/>
                </a:solidFill>
              </a:rPr>
              <a:t>6. Sterilise knife</a:t>
            </a:r>
          </a:p>
        </p:txBody>
      </p:sp>
      <p:sp>
        <p:nvSpPr>
          <p:cNvPr id="24" name="TextBox 23">
            <a:extLst>
              <a:ext uri="{FF2B5EF4-FFF2-40B4-BE49-F238E27FC236}">
                <a16:creationId xmlns:a16="http://schemas.microsoft.com/office/drawing/2014/main" id="{AD9E1097-F1B8-443B-9A4F-193ACA76986D}"/>
              </a:ext>
            </a:extLst>
          </p:cNvPr>
          <p:cNvSpPr txBox="1"/>
          <p:nvPr/>
        </p:nvSpPr>
        <p:spPr>
          <a:xfrm>
            <a:off x="7924240" y="4496705"/>
            <a:ext cx="1220984" cy="369332"/>
          </a:xfrm>
          <a:prstGeom prst="rect">
            <a:avLst/>
          </a:prstGeom>
          <a:noFill/>
        </p:spPr>
        <p:txBody>
          <a:bodyPr wrap="square" rtlCol="0">
            <a:spAutoFit/>
          </a:bodyPr>
          <a:lstStyle/>
          <a:p>
            <a:r>
              <a:rPr lang="en-US" sz="900" dirty="0">
                <a:solidFill>
                  <a:schemeClr val="tx2"/>
                </a:solidFill>
              </a:rPr>
              <a:t>7. Clean DMT with spectrum warm water</a:t>
            </a:r>
          </a:p>
        </p:txBody>
      </p:sp>
      <p:cxnSp>
        <p:nvCxnSpPr>
          <p:cNvPr id="26" name="Straight Connector 25">
            <a:extLst>
              <a:ext uri="{FF2B5EF4-FFF2-40B4-BE49-F238E27FC236}">
                <a16:creationId xmlns:a16="http://schemas.microsoft.com/office/drawing/2014/main" id="{61872638-5E41-4C4D-82BD-D133ED546802}"/>
              </a:ext>
            </a:extLst>
          </p:cNvPr>
          <p:cNvCxnSpPr>
            <a:cxnSpLocks/>
          </p:cNvCxnSpPr>
          <p:nvPr/>
        </p:nvCxnSpPr>
        <p:spPr>
          <a:xfrm>
            <a:off x="276829" y="561790"/>
            <a:ext cx="876425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0A2CB63-76DC-4850-A2CB-7E6073A89523}"/>
              </a:ext>
            </a:extLst>
          </p:cNvPr>
          <p:cNvSpPr/>
          <p:nvPr/>
        </p:nvSpPr>
        <p:spPr>
          <a:xfrm>
            <a:off x="3538251" y="1250133"/>
            <a:ext cx="5502830" cy="1681531"/>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Straight Connector 30">
            <a:extLst>
              <a:ext uri="{FF2B5EF4-FFF2-40B4-BE49-F238E27FC236}">
                <a16:creationId xmlns:a16="http://schemas.microsoft.com/office/drawing/2014/main" id="{19E5EFCD-D94A-4767-B72B-4D52E3271E18}"/>
              </a:ext>
            </a:extLst>
          </p:cNvPr>
          <p:cNvCxnSpPr/>
          <p:nvPr/>
        </p:nvCxnSpPr>
        <p:spPr>
          <a:xfrm>
            <a:off x="5255441" y="1250133"/>
            <a:ext cx="0" cy="1669586"/>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12D2A1-6EDB-44CD-A965-6433AB0FD2D0}"/>
              </a:ext>
            </a:extLst>
          </p:cNvPr>
          <p:cNvCxnSpPr/>
          <p:nvPr/>
        </p:nvCxnSpPr>
        <p:spPr>
          <a:xfrm>
            <a:off x="7356137" y="1253532"/>
            <a:ext cx="0" cy="1669586"/>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DCF706E-6751-401D-BAD1-67FB00B879A1}"/>
              </a:ext>
            </a:extLst>
          </p:cNvPr>
          <p:cNvSpPr/>
          <p:nvPr/>
        </p:nvSpPr>
        <p:spPr>
          <a:xfrm>
            <a:off x="3587158" y="3097968"/>
            <a:ext cx="5502830" cy="1768069"/>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6" name="Straight Connector 35">
            <a:extLst>
              <a:ext uri="{FF2B5EF4-FFF2-40B4-BE49-F238E27FC236}">
                <a16:creationId xmlns:a16="http://schemas.microsoft.com/office/drawing/2014/main" id="{07809A18-5AED-4838-A0D1-37B9AC61EB40}"/>
              </a:ext>
            </a:extLst>
          </p:cNvPr>
          <p:cNvCxnSpPr/>
          <p:nvPr/>
        </p:nvCxnSpPr>
        <p:spPr>
          <a:xfrm>
            <a:off x="5209720" y="3097968"/>
            <a:ext cx="0" cy="1768069"/>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B19004-9E9F-4F81-BA21-31D5E44D8A44}"/>
              </a:ext>
            </a:extLst>
          </p:cNvPr>
          <p:cNvCxnSpPr/>
          <p:nvPr/>
        </p:nvCxnSpPr>
        <p:spPr>
          <a:xfrm>
            <a:off x="6309721" y="3097968"/>
            <a:ext cx="0" cy="1768069"/>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FE8F60-74D8-4929-8CF4-F8969BB5EE01}"/>
              </a:ext>
            </a:extLst>
          </p:cNvPr>
          <p:cNvCxnSpPr/>
          <p:nvPr/>
        </p:nvCxnSpPr>
        <p:spPr>
          <a:xfrm>
            <a:off x="7924240" y="3097968"/>
            <a:ext cx="0" cy="1768069"/>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B31FD3-C3BD-451D-96DD-C432DAAA2420}"/>
              </a:ext>
            </a:extLst>
          </p:cNvPr>
          <p:cNvCxnSpPr>
            <a:cxnSpLocks/>
          </p:cNvCxnSpPr>
          <p:nvPr/>
        </p:nvCxnSpPr>
        <p:spPr>
          <a:xfrm>
            <a:off x="2618851" y="951108"/>
            <a:ext cx="0" cy="4176464"/>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Arrow: Right 41">
            <a:extLst>
              <a:ext uri="{FF2B5EF4-FFF2-40B4-BE49-F238E27FC236}">
                <a16:creationId xmlns:a16="http://schemas.microsoft.com/office/drawing/2014/main" id="{08A8C936-6D39-491D-A14B-70232A4DA12D}"/>
              </a:ext>
            </a:extLst>
          </p:cNvPr>
          <p:cNvSpPr/>
          <p:nvPr/>
        </p:nvSpPr>
        <p:spPr>
          <a:xfrm>
            <a:off x="2651478" y="2453259"/>
            <a:ext cx="720620" cy="748421"/>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745855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509AB6-797E-4A9D-AD0F-CB835EA8E8C8}"/>
              </a:ext>
            </a:extLst>
          </p:cNvPr>
          <p:cNvSpPr/>
          <p:nvPr/>
        </p:nvSpPr>
        <p:spPr>
          <a:xfrm>
            <a:off x="107504" y="913284"/>
            <a:ext cx="5112473" cy="3511974"/>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A9687DBA-A77A-43BF-A187-D752AFED38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508" y="2713484"/>
            <a:ext cx="2932290" cy="2260046"/>
          </a:xfrm>
          <a:prstGeom prst="rect">
            <a:avLst/>
          </a:prstGeom>
        </p:spPr>
      </p:pic>
      <p:pic>
        <p:nvPicPr>
          <p:cNvPr id="8" name="Picture 7">
            <a:extLst>
              <a:ext uri="{FF2B5EF4-FFF2-40B4-BE49-F238E27FC236}">
                <a16:creationId xmlns:a16="http://schemas.microsoft.com/office/drawing/2014/main" id="{30AD2512-3C89-45C5-B3E0-575E03F9EBC4}"/>
              </a:ext>
            </a:extLst>
          </p:cNvPr>
          <p:cNvPicPr>
            <a:picLocks noChangeAspect="1"/>
          </p:cNvPicPr>
          <p:nvPr/>
        </p:nvPicPr>
        <p:blipFill>
          <a:blip r:embed="rId5"/>
          <a:stretch>
            <a:fillRect/>
          </a:stretch>
        </p:blipFill>
        <p:spPr>
          <a:xfrm>
            <a:off x="5763132" y="281222"/>
            <a:ext cx="2912527" cy="2188091"/>
          </a:xfrm>
          <a:prstGeom prst="rect">
            <a:avLst/>
          </a:prstGeom>
        </p:spPr>
      </p:pic>
      <p:pic>
        <p:nvPicPr>
          <p:cNvPr id="10" name="Picture 9">
            <a:extLst>
              <a:ext uri="{FF2B5EF4-FFF2-40B4-BE49-F238E27FC236}">
                <a16:creationId xmlns:a16="http://schemas.microsoft.com/office/drawing/2014/main" id="{ACAB35A9-4CD5-461A-B3E0-BF369B2AB8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4036" y="1579284"/>
            <a:ext cx="3023758" cy="2267820"/>
          </a:xfrm>
          <a:prstGeom prst="rect">
            <a:avLst/>
          </a:prstGeom>
        </p:spPr>
      </p:pic>
      <p:pic>
        <p:nvPicPr>
          <p:cNvPr id="12" name="Picture 11">
            <a:extLst>
              <a:ext uri="{FF2B5EF4-FFF2-40B4-BE49-F238E27FC236}">
                <a16:creationId xmlns:a16="http://schemas.microsoft.com/office/drawing/2014/main" id="{8EB2E885-467C-4B7B-B54E-5F6194D285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328210" y="1582679"/>
            <a:ext cx="3023757" cy="2261030"/>
          </a:xfrm>
          <a:prstGeom prst="rect">
            <a:avLst/>
          </a:prstGeom>
        </p:spPr>
      </p:pic>
      <p:pic>
        <p:nvPicPr>
          <p:cNvPr id="13" name="Picture 2" descr="Tick PNG - Tick Mark Symbol Transparent Pictures, Free Download - Free  Transparent PNG Logos">
            <a:extLst>
              <a:ext uri="{FF2B5EF4-FFF2-40B4-BE49-F238E27FC236}">
                <a16:creationId xmlns:a16="http://schemas.microsoft.com/office/drawing/2014/main" id="{6B8E933F-645A-4527-9C87-DDC1A6E54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1893" y="1289743"/>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PNG - Tick Mark Symbol Transparent Pictures, Free Download - Free  Transparent PNG Logos">
            <a:extLst>
              <a:ext uri="{FF2B5EF4-FFF2-40B4-BE49-F238E27FC236}">
                <a16:creationId xmlns:a16="http://schemas.microsoft.com/office/drawing/2014/main" id="{69FC95D9-B7BA-4BF3-9C54-6935358F4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602" y="1252376"/>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Red X Mark Transparent Background, Download Free Red X Mark Transparent  Background png images, Free ClipArts on Clipart Library">
            <a:extLst>
              <a:ext uri="{FF2B5EF4-FFF2-40B4-BE49-F238E27FC236}">
                <a16:creationId xmlns:a16="http://schemas.microsoft.com/office/drawing/2014/main" id="{7EE12F00-7709-4B58-AB05-4A329F04A5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0103" y="1705372"/>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ick PNG - Tick Mark Symbol Transparent Pictures, Free Download - Free  Transparent PNG Logos">
            <a:extLst>
              <a:ext uri="{FF2B5EF4-FFF2-40B4-BE49-F238E27FC236}">
                <a16:creationId xmlns:a16="http://schemas.microsoft.com/office/drawing/2014/main" id="{F344F5F7-E51F-4CC9-8BBB-0215B57C6A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0103" y="4225073"/>
            <a:ext cx="727758" cy="7140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3481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34E611C-1332-457A-ADAB-97FE1A1D1735}"/>
              </a:ext>
            </a:extLst>
          </p:cNvPr>
          <p:cNvSpPr/>
          <p:nvPr/>
        </p:nvSpPr>
        <p:spPr>
          <a:xfrm>
            <a:off x="1475655" y="121196"/>
            <a:ext cx="6408713" cy="2437106"/>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4A15F521-EF0B-492E-A423-018AC00B1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2734225"/>
            <a:ext cx="3057246" cy="2292935"/>
          </a:xfrm>
          <a:prstGeom prst="rect">
            <a:avLst/>
          </a:prstGeom>
        </p:spPr>
      </p:pic>
      <p:pic>
        <p:nvPicPr>
          <p:cNvPr id="5" name="Picture 4">
            <a:extLst>
              <a:ext uri="{FF2B5EF4-FFF2-40B4-BE49-F238E27FC236}">
                <a16:creationId xmlns:a16="http://schemas.microsoft.com/office/drawing/2014/main" id="{E5DA193B-24BA-4554-A4E2-660D52817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6761" y="2734226"/>
            <a:ext cx="3057247" cy="2292935"/>
          </a:xfrm>
          <a:prstGeom prst="rect">
            <a:avLst/>
          </a:prstGeom>
        </p:spPr>
      </p:pic>
      <p:pic>
        <p:nvPicPr>
          <p:cNvPr id="8" name="Picture 7">
            <a:extLst>
              <a:ext uri="{FF2B5EF4-FFF2-40B4-BE49-F238E27FC236}">
                <a16:creationId xmlns:a16="http://schemas.microsoft.com/office/drawing/2014/main" id="{BBCA1FFB-3076-4189-886B-50AC427073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689" y="352301"/>
            <a:ext cx="2808312" cy="1993405"/>
          </a:xfrm>
          <a:prstGeom prst="rect">
            <a:avLst/>
          </a:prstGeom>
        </p:spPr>
      </p:pic>
      <p:pic>
        <p:nvPicPr>
          <p:cNvPr id="10" name="Picture 9">
            <a:extLst>
              <a:ext uri="{FF2B5EF4-FFF2-40B4-BE49-F238E27FC236}">
                <a16:creationId xmlns:a16="http://schemas.microsoft.com/office/drawing/2014/main" id="{16E0BDCC-BED2-4A1A-BCCC-B863EDC2A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4447" y="352300"/>
            <a:ext cx="2808312" cy="1993405"/>
          </a:xfrm>
          <a:prstGeom prst="rect">
            <a:avLst/>
          </a:prstGeom>
        </p:spPr>
      </p:pic>
      <p:pic>
        <p:nvPicPr>
          <p:cNvPr id="12" name="Picture 2" descr="Tick PNG - Tick Mark Symbol Transparent Pictures, Free Download - Free  Transparent PNG Logos">
            <a:extLst>
              <a:ext uri="{FF2B5EF4-FFF2-40B4-BE49-F238E27FC236}">
                <a16:creationId xmlns:a16="http://schemas.microsoft.com/office/drawing/2014/main" id="{7B13661D-EBAB-45EF-AFE1-6F877206CA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8" y="337220"/>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PNG - Tick Mark Symbol Transparent Pictures, Free Download - Free  Transparent PNG Logos">
            <a:extLst>
              <a:ext uri="{FF2B5EF4-FFF2-40B4-BE49-F238E27FC236}">
                <a16:creationId xmlns:a16="http://schemas.microsoft.com/office/drawing/2014/main" id="{CDF691A2-5D28-47D1-8A42-ADF61F424B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018" y="383646"/>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Red X Mark Transparent Background, Download Free Red X Mark Transparent  Background png images, Free ClipArts on Clipart Library">
            <a:extLst>
              <a:ext uri="{FF2B5EF4-FFF2-40B4-BE49-F238E27FC236}">
                <a16:creationId xmlns:a16="http://schemas.microsoft.com/office/drawing/2014/main" id="{BA6A067D-054F-4D22-96D8-18D02189EC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0625" y="2837501"/>
            <a:ext cx="682966" cy="6736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477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3B9A335-79ED-47E4-B541-0E0AE86A532C}"/>
              </a:ext>
            </a:extLst>
          </p:cNvPr>
          <p:cNvSpPr/>
          <p:nvPr/>
        </p:nvSpPr>
        <p:spPr>
          <a:xfrm>
            <a:off x="395536" y="25687"/>
            <a:ext cx="3888432" cy="513606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a:extLst>
              <a:ext uri="{FF2B5EF4-FFF2-40B4-BE49-F238E27FC236}">
                <a16:creationId xmlns:a16="http://schemas.microsoft.com/office/drawing/2014/main" id="{CBBDFC8F-E257-45EB-AD33-68650A012D5C}"/>
              </a:ext>
            </a:extLst>
          </p:cNvPr>
          <p:cNvPicPr>
            <a:picLocks noChangeAspect="1"/>
          </p:cNvPicPr>
          <p:nvPr/>
        </p:nvPicPr>
        <p:blipFill>
          <a:blip r:embed="rId4"/>
          <a:stretch>
            <a:fillRect/>
          </a:stretch>
        </p:blipFill>
        <p:spPr>
          <a:xfrm>
            <a:off x="827585" y="208337"/>
            <a:ext cx="3010301" cy="2251272"/>
          </a:xfrm>
          <a:prstGeom prst="rect">
            <a:avLst/>
          </a:prstGeom>
        </p:spPr>
      </p:pic>
      <p:pic>
        <p:nvPicPr>
          <p:cNvPr id="18" name="Picture 17">
            <a:extLst>
              <a:ext uri="{FF2B5EF4-FFF2-40B4-BE49-F238E27FC236}">
                <a16:creationId xmlns:a16="http://schemas.microsoft.com/office/drawing/2014/main" id="{8DEBC4A4-FC91-4553-873F-B97FB73ABD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6" y="2674136"/>
            <a:ext cx="3001696" cy="2251272"/>
          </a:xfrm>
          <a:prstGeom prst="rect">
            <a:avLst/>
          </a:prstGeom>
        </p:spPr>
      </p:pic>
      <p:pic>
        <p:nvPicPr>
          <p:cNvPr id="17" name="Picture 2" descr="Tick PNG - Tick Mark Symbol Transparent Pictures, Free Download - Free  Transparent PNG Logos">
            <a:extLst>
              <a:ext uri="{FF2B5EF4-FFF2-40B4-BE49-F238E27FC236}">
                <a16:creationId xmlns:a16="http://schemas.microsoft.com/office/drawing/2014/main" id="{F344F5F7-E51F-4CC9-8BBB-0215B57C6A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5375" y="4153644"/>
            <a:ext cx="727758" cy="714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Red X Mark Transparent Background, Download Free Red X Mark Transparent  Background png images, Free ClipArts on Clipart Library">
            <a:extLst>
              <a:ext uri="{FF2B5EF4-FFF2-40B4-BE49-F238E27FC236}">
                <a16:creationId xmlns:a16="http://schemas.microsoft.com/office/drawing/2014/main" id="{7EE12F00-7709-4B58-AB05-4A329F04A5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0167" y="1705372"/>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7DFE1D-1659-4F63-8447-22E8F25AA6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1351" y="1405313"/>
            <a:ext cx="3385063" cy="2537646"/>
          </a:xfrm>
          <a:prstGeom prst="rect">
            <a:avLst/>
          </a:prstGeom>
        </p:spPr>
      </p:pic>
    </p:spTree>
    <p:custDataLst>
      <p:tags r:id="rId1"/>
    </p:custDataLst>
    <p:extLst>
      <p:ext uri="{BB962C8B-B14F-4D97-AF65-F5344CB8AC3E}">
        <p14:creationId xmlns:p14="http://schemas.microsoft.com/office/powerpoint/2010/main" val="551634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7010442A-50B2-4F4E-95E6-E0B06B45C34F}"/>
              </a:ext>
            </a:extLst>
          </p:cNvPr>
          <p:cNvSpPr/>
          <p:nvPr/>
        </p:nvSpPr>
        <p:spPr>
          <a:xfrm>
            <a:off x="7224175" y="3001218"/>
            <a:ext cx="1660793" cy="218946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Rectangle: Rounded Corners 34">
            <a:extLst>
              <a:ext uri="{FF2B5EF4-FFF2-40B4-BE49-F238E27FC236}">
                <a16:creationId xmlns:a16="http://schemas.microsoft.com/office/drawing/2014/main" id="{748B358F-6EFD-4A40-9D36-827D54416290}"/>
              </a:ext>
            </a:extLst>
          </p:cNvPr>
          <p:cNvSpPr/>
          <p:nvPr/>
        </p:nvSpPr>
        <p:spPr>
          <a:xfrm>
            <a:off x="4876305" y="3029972"/>
            <a:ext cx="2215975" cy="216958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Rounded Corners 32">
            <a:extLst>
              <a:ext uri="{FF2B5EF4-FFF2-40B4-BE49-F238E27FC236}">
                <a16:creationId xmlns:a16="http://schemas.microsoft.com/office/drawing/2014/main" id="{DE6F8CB5-CD15-4BC3-A721-659F75B5B210}"/>
              </a:ext>
            </a:extLst>
          </p:cNvPr>
          <p:cNvSpPr/>
          <p:nvPr/>
        </p:nvSpPr>
        <p:spPr>
          <a:xfrm>
            <a:off x="2534467" y="3033481"/>
            <a:ext cx="2215975" cy="216958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Rectangle: Rounded Corners 31">
            <a:extLst>
              <a:ext uri="{FF2B5EF4-FFF2-40B4-BE49-F238E27FC236}">
                <a16:creationId xmlns:a16="http://schemas.microsoft.com/office/drawing/2014/main" id="{BA20F517-2C98-4EA8-B042-881738AA432D}"/>
              </a:ext>
            </a:extLst>
          </p:cNvPr>
          <p:cNvSpPr/>
          <p:nvPr/>
        </p:nvSpPr>
        <p:spPr>
          <a:xfrm>
            <a:off x="182374" y="3021099"/>
            <a:ext cx="2215975" cy="216958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en-AU" dirty="0"/>
          </a:p>
        </p:txBody>
      </p:sp>
      <p:sp>
        <p:nvSpPr>
          <p:cNvPr id="31" name="Rectangle: Rounded Corners 30">
            <a:extLst>
              <a:ext uri="{FF2B5EF4-FFF2-40B4-BE49-F238E27FC236}">
                <a16:creationId xmlns:a16="http://schemas.microsoft.com/office/drawing/2014/main" id="{DD44C7D7-35E0-4BC9-B784-C97EAF0C60CA}"/>
              </a:ext>
            </a:extLst>
          </p:cNvPr>
          <p:cNvSpPr/>
          <p:nvPr/>
        </p:nvSpPr>
        <p:spPr>
          <a:xfrm>
            <a:off x="5812409" y="786746"/>
            <a:ext cx="2215975" cy="216958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Rectangle: Rounded Corners 28">
            <a:extLst>
              <a:ext uri="{FF2B5EF4-FFF2-40B4-BE49-F238E27FC236}">
                <a16:creationId xmlns:a16="http://schemas.microsoft.com/office/drawing/2014/main" id="{89CA345A-7B47-458B-B4AB-C1F36F6FCA40}"/>
              </a:ext>
            </a:extLst>
          </p:cNvPr>
          <p:cNvSpPr/>
          <p:nvPr/>
        </p:nvSpPr>
        <p:spPr>
          <a:xfrm>
            <a:off x="3394462" y="800745"/>
            <a:ext cx="2215975" cy="216958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Rounded Corners 1">
            <a:extLst>
              <a:ext uri="{FF2B5EF4-FFF2-40B4-BE49-F238E27FC236}">
                <a16:creationId xmlns:a16="http://schemas.microsoft.com/office/drawing/2014/main" id="{239DFF34-5D77-4531-8A29-6A110DDCAD39}"/>
              </a:ext>
            </a:extLst>
          </p:cNvPr>
          <p:cNvSpPr/>
          <p:nvPr/>
        </p:nvSpPr>
        <p:spPr>
          <a:xfrm>
            <a:off x="976515" y="782061"/>
            <a:ext cx="2215975" cy="216958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itle 6">
            <a:extLst>
              <a:ext uri="{FF2B5EF4-FFF2-40B4-BE49-F238E27FC236}">
                <a16:creationId xmlns:a16="http://schemas.microsoft.com/office/drawing/2014/main" id="{E59EED91-D8E5-496C-B809-374AADFCFD27}"/>
              </a:ext>
            </a:extLst>
          </p:cNvPr>
          <p:cNvSpPr>
            <a:spLocks noGrp="1"/>
          </p:cNvSpPr>
          <p:nvPr>
            <p:ph type="title"/>
          </p:nvPr>
        </p:nvSpPr>
        <p:spPr>
          <a:xfrm>
            <a:off x="35496" y="128491"/>
            <a:ext cx="7886700" cy="633016"/>
          </a:xfrm>
        </p:spPr>
        <p:txBody>
          <a:bodyPr/>
          <a:lstStyle/>
          <a:p>
            <a:r>
              <a:rPr lang="en-AU" sz="2800" b="1" dirty="0">
                <a:latin typeface="Century Gothic" panose="020B0502020202020204" pitchFamily="34" charset="0"/>
              </a:rPr>
              <a:t>Donning &amp; Doffing Sequence</a:t>
            </a:r>
          </a:p>
        </p:txBody>
      </p:sp>
      <p:pic>
        <p:nvPicPr>
          <p:cNvPr id="15" name="Picture 14">
            <a:extLst>
              <a:ext uri="{FF2B5EF4-FFF2-40B4-BE49-F238E27FC236}">
                <a16:creationId xmlns:a16="http://schemas.microsoft.com/office/drawing/2014/main" id="{A8A4B0D7-74DE-4548-94F7-3C1CB18BF8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59" b="24801"/>
          <a:stretch/>
        </p:blipFill>
        <p:spPr>
          <a:xfrm>
            <a:off x="1454275" y="1417340"/>
            <a:ext cx="1481667" cy="1512168"/>
          </a:xfrm>
          <a:prstGeom prst="rect">
            <a:avLst/>
          </a:prstGeom>
        </p:spPr>
      </p:pic>
      <p:sp>
        <p:nvSpPr>
          <p:cNvPr id="30" name="TextBox 29">
            <a:extLst>
              <a:ext uri="{FF2B5EF4-FFF2-40B4-BE49-F238E27FC236}">
                <a16:creationId xmlns:a16="http://schemas.microsoft.com/office/drawing/2014/main" id="{32C8EC6D-DEE0-4A04-83ED-6650BA3F5E5C}"/>
              </a:ext>
            </a:extLst>
          </p:cNvPr>
          <p:cNvSpPr txBox="1"/>
          <p:nvPr/>
        </p:nvSpPr>
        <p:spPr>
          <a:xfrm>
            <a:off x="970039" y="811659"/>
            <a:ext cx="2243366" cy="461665"/>
          </a:xfrm>
          <a:prstGeom prst="rect">
            <a:avLst/>
          </a:prstGeom>
          <a:noFill/>
        </p:spPr>
        <p:txBody>
          <a:bodyPr wrap="square" rtlCol="0">
            <a:spAutoFit/>
          </a:bodyPr>
          <a:lstStyle/>
          <a:p>
            <a:pPr algn="ctr"/>
            <a:r>
              <a:rPr lang="en-US" sz="1200" b="1" dirty="0"/>
              <a:t>1. Hair Net/Beard Net, </a:t>
            </a:r>
          </a:p>
          <a:p>
            <a:pPr algn="ctr"/>
            <a:r>
              <a:rPr lang="en-US" sz="1200" b="1" dirty="0"/>
              <a:t>Face Mask, Balaclava</a:t>
            </a:r>
            <a:endParaRPr lang="en-AU" sz="1200" b="1" dirty="0"/>
          </a:p>
        </p:txBody>
      </p:sp>
      <p:sp>
        <p:nvSpPr>
          <p:cNvPr id="34" name="TextBox 33">
            <a:extLst>
              <a:ext uri="{FF2B5EF4-FFF2-40B4-BE49-F238E27FC236}">
                <a16:creationId xmlns:a16="http://schemas.microsoft.com/office/drawing/2014/main" id="{2D927E35-D43C-4D55-A998-B49922B2716F}"/>
              </a:ext>
            </a:extLst>
          </p:cNvPr>
          <p:cNvSpPr txBox="1"/>
          <p:nvPr/>
        </p:nvSpPr>
        <p:spPr>
          <a:xfrm>
            <a:off x="3451653" y="788263"/>
            <a:ext cx="2045979" cy="461665"/>
          </a:xfrm>
          <a:prstGeom prst="rect">
            <a:avLst/>
          </a:prstGeom>
          <a:noFill/>
        </p:spPr>
        <p:txBody>
          <a:bodyPr wrap="square" rtlCol="0">
            <a:spAutoFit/>
          </a:bodyPr>
          <a:lstStyle/>
          <a:p>
            <a:pPr algn="ctr"/>
            <a:r>
              <a:rPr lang="en-US" sz="1200" b="1" dirty="0"/>
              <a:t>2. Top, Pants, Boots, </a:t>
            </a:r>
          </a:p>
          <a:p>
            <a:pPr algn="ctr"/>
            <a:r>
              <a:rPr lang="en-US" sz="1200" b="1" dirty="0"/>
              <a:t>Hard Hat, Earplugs</a:t>
            </a:r>
            <a:endParaRPr lang="en-AU" sz="1200" b="1" dirty="0"/>
          </a:p>
        </p:txBody>
      </p:sp>
      <p:pic>
        <p:nvPicPr>
          <p:cNvPr id="36" name="Picture 35">
            <a:extLst>
              <a:ext uri="{FF2B5EF4-FFF2-40B4-BE49-F238E27FC236}">
                <a16:creationId xmlns:a16="http://schemas.microsoft.com/office/drawing/2014/main" id="{3D66E4CC-683E-46E1-BD6B-470A39087D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01" t="21440" b="18080"/>
          <a:stretch/>
        </p:blipFill>
        <p:spPr>
          <a:xfrm rot="5400000">
            <a:off x="3555003" y="1627491"/>
            <a:ext cx="1716993" cy="887041"/>
          </a:xfrm>
          <a:prstGeom prst="rect">
            <a:avLst/>
          </a:prstGeom>
        </p:spPr>
      </p:pic>
      <p:pic>
        <p:nvPicPr>
          <p:cNvPr id="6" name="Picture 5">
            <a:extLst>
              <a:ext uri="{FF2B5EF4-FFF2-40B4-BE49-F238E27FC236}">
                <a16:creationId xmlns:a16="http://schemas.microsoft.com/office/drawing/2014/main" id="{D7C2C0C9-432D-43A6-888F-9CC15EE665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02785" y="1330340"/>
            <a:ext cx="1773691" cy="1330269"/>
          </a:xfrm>
          <a:prstGeom prst="rect">
            <a:avLst/>
          </a:prstGeom>
        </p:spPr>
      </p:pic>
      <p:sp>
        <p:nvSpPr>
          <p:cNvPr id="37" name="TextBox 36">
            <a:extLst>
              <a:ext uri="{FF2B5EF4-FFF2-40B4-BE49-F238E27FC236}">
                <a16:creationId xmlns:a16="http://schemas.microsoft.com/office/drawing/2014/main" id="{AD3A3E53-320E-4546-B349-4E25FF96595C}"/>
              </a:ext>
            </a:extLst>
          </p:cNvPr>
          <p:cNvSpPr txBox="1"/>
          <p:nvPr/>
        </p:nvSpPr>
        <p:spPr>
          <a:xfrm>
            <a:off x="5792448" y="831630"/>
            <a:ext cx="2045979" cy="276999"/>
          </a:xfrm>
          <a:prstGeom prst="rect">
            <a:avLst/>
          </a:prstGeom>
          <a:noFill/>
        </p:spPr>
        <p:txBody>
          <a:bodyPr wrap="square" rtlCol="0">
            <a:spAutoFit/>
          </a:bodyPr>
          <a:lstStyle/>
          <a:p>
            <a:pPr algn="ctr"/>
            <a:r>
              <a:rPr lang="en-US" sz="1200" b="1" dirty="0"/>
              <a:t>3. Boot Wash</a:t>
            </a:r>
            <a:endParaRPr lang="en-AU" sz="1200" b="1" dirty="0"/>
          </a:p>
        </p:txBody>
      </p:sp>
      <p:pic>
        <p:nvPicPr>
          <p:cNvPr id="4" name="Picture 3">
            <a:extLst>
              <a:ext uri="{FF2B5EF4-FFF2-40B4-BE49-F238E27FC236}">
                <a16:creationId xmlns:a16="http://schemas.microsoft.com/office/drawing/2014/main" id="{1BA3B573-D9CE-4886-9778-4B3A41AC16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849095" y="3626067"/>
            <a:ext cx="1672780" cy="1254584"/>
          </a:xfrm>
          <a:prstGeom prst="rect">
            <a:avLst/>
          </a:prstGeom>
        </p:spPr>
      </p:pic>
      <p:sp>
        <p:nvSpPr>
          <p:cNvPr id="38" name="TextBox 37">
            <a:extLst>
              <a:ext uri="{FF2B5EF4-FFF2-40B4-BE49-F238E27FC236}">
                <a16:creationId xmlns:a16="http://schemas.microsoft.com/office/drawing/2014/main" id="{E7173A5E-FAF3-402D-A3DD-585859183309}"/>
              </a:ext>
            </a:extLst>
          </p:cNvPr>
          <p:cNvSpPr txBox="1"/>
          <p:nvPr/>
        </p:nvSpPr>
        <p:spPr>
          <a:xfrm>
            <a:off x="2483768" y="3084046"/>
            <a:ext cx="2045979" cy="276999"/>
          </a:xfrm>
          <a:prstGeom prst="rect">
            <a:avLst/>
          </a:prstGeom>
          <a:noFill/>
        </p:spPr>
        <p:txBody>
          <a:bodyPr wrap="square" rtlCol="0">
            <a:spAutoFit/>
          </a:bodyPr>
          <a:lstStyle/>
          <a:p>
            <a:pPr algn="ctr"/>
            <a:r>
              <a:rPr lang="en-US" sz="1200" b="1" dirty="0"/>
              <a:t>5. Apron</a:t>
            </a:r>
            <a:endParaRPr lang="en-AU" sz="1200" b="1" dirty="0"/>
          </a:p>
        </p:txBody>
      </p:sp>
      <p:sp>
        <p:nvSpPr>
          <p:cNvPr id="39" name="TextBox 38">
            <a:extLst>
              <a:ext uri="{FF2B5EF4-FFF2-40B4-BE49-F238E27FC236}">
                <a16:creationId xmlns:a16="http://schemas.microsoft.com/office/drawing/2014/main" id="{C4D6CC93-E367-4DE6-80FC-537F3B81D430}"/>
              </a:ext>
            </a:extLst>
          </p:cNvPr>
          <p:cNvSpPr txBox="1"/>
          <p:nvPr/>
        </p:nvSpPr>
        <p:spPr>
          <a:xfrm>
            <a:off x="293773" y="3073524"/>
            <a:ext cx="2045979" cy="461665"/>
          </a:xfrm>
          <a:prstGeom prst="rect">
            <a:avLst/>
          </a:prstGeom>
          <a:noFill/>
        </p:spPr>
        <p:txBody>
          <a:bodyPr wrap="square" rtlCol="0">
            <a:spAutoFit/>
          </a:bodyPr>
          <a:lstStyle/>
          <a:p>
            <a:pPr algn="ctr"/>
            <a:r>
              <a:rPr lang="en-US" sz="1200" b="1" dirty="0"/>
              <a:t>4. Hand Wash &amp; </a:t>
            </a:r>
          </a:p>
          <a:p>
            <a:pPr algn="ctr"/>
            <a:r>
              <a:rPr lang="en-US" sz="1200" b="1" dirty="0"/>
              <a:t>Kevlar Gloves</a:t>
            </a:r>
            <a:endParaRPr lang="en-AU" sz="1200" b="1" dirty="0"/>
          </a:p>
        </p:txBody>
      </p:sp>
      <p:pic>
        <p:nvPicPr>
          <p:cNvPr id="10" name="Picture 9">
            <a:extLst>
              <a:ext uri="{FF2B5EF4-FFF2-40B4-BE49-F238E27FC236}">
                <a16:creationId xmlns:a16="http://schemas.microsoft.com/office/drawing/2014/main" id="{CEA55626-0F39-4C96-A36C-6FA8F138BC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773" y="3499489"/>
            <a:ext cx="1990736" cy="1493052"/>
          </a:xfrm>
          <a:prstGeom prst="rect">
            <a:avLst/>
          </a:prstGeom>
        </p:spPr>
      </p:pic>
      <p:pic>
        <p:nvPicPr>
          <p:cNvPr id="41" name="Picture 40">
            <a:extLst>
              <a:ext uri="{FF2B5EF4-FFF2-40B4-BE49-F238E27FC236}">
                <a16:creationId xmlns:a16="http://schemas.microsoft.com/office/drawing/2014/main" id="{1215E3F3-F048-4E08-90D0-44658750CB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765" y="3717511"/>
            <a:ext cx="1982217" cy="1132695"/>
          </a:xfrm>
          <a:prstGeom prst="rect">
            <a:avLst/>
          </a:prstGeom>
        </p:spPr>
      </p:pic>
      <p:sp>
        <p:nvSpPr>
          <p:cNvPr id="42" name="TextBox 41">
            <a:extLst>
              <a:ext uri="{FF2B5EF4-FFF2-40B4-BE49-F238E27FC236}">
                <a16:creationId xmlns:a16="http://schemas.microsoft.com/office/drawing/2014/main" id="{F709479F-2681-4D67-93CB-5C106BE17F34}"/>
              </a:ext>
            </a:extLst>
          </p:cNvPr>
          <p:cNvSpPr txBox="1"/>
          <p:nvPr/>
        </p:nvSpPr>
        <p:spPr>
          <a:xfrm>
            <a:off x="4904875" y="3120754"/>
            <a:ext cx="2045979" cy="276999"/>
          </a:xfrm>
          <a:prstGeom prst="rect">
            <a:avLst/>
          </a:prstGeom>
          <a:noFill/>
        </p:spPr>
        <p:txBody>
          <a:bodyPr wrap="square" rtlCol="0">
            <a:spAutoFit/>
          </a:bodyPr>
          <a:lstStyle/>
          <a:p>
            <a:pPr algn="ctr"/>
            <a:r>
              <a:rPr lang="en-US" sz="1200" b="1" dirty="0"/>
              <a:t>6. Sleeves</a:t>
            </a:r>
            <a:endParaRPr lang="en-AU" sz="1200" b="1" dirty="0"/>
          </a:p>
        </p:txBody>
      </p:sp>
      <p:pic>
        <p:nvPicPr>
          <p:cNvPr id="44" name="Picture 43">
            <a:extLst>
              <a:ext uri="{FF2B5EF4-FFF2-40B4-BE49-F238E27FC236}">
                <a16:creationId xmlns:a16="http://schemas.microsoft.com/office/drawing/2014/main" id="{48EAB26D-5BE4-427D-81FE-BA7AB193266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911" t="-434" r="20663" b="434"/>
          <a:stretch/>
        </p:blipFill>
        <p:spPr>
          <a:xfrm>
            <a:off x="7519020" y="3473440"/>
            <a:ext cx="1132987" cy="1620835"/>
          </a:xfrm>
          <a:prstGeom prst="rect">
            <a:avLst/>
          </a:prstGeom>
        </p:spPr>
      </p:pic>
      <p:sp>
        <p:nvSpPr>
          <p:cNvPr id="45" name="TextBox 44">
            <a:extLst>
              <a:ext uri="{FF2B5EF4-FFF2-40B4-BE49-F238E27FC236}">
                <a16:creationId xmlns:a16="http://schemas.microsoft.com/office/drawing/2014/main" id="{0BD453B0-C5AB-46D8-AC0D-947DA961BC3C}"/>
              </a:ext>
            </a:extLst>
          </p:cNvPr>
          <p:cNvSpPr txBox="1"/>
          <p:nvPr/>
        </p:nvSpPr>
        <p:spPr>
          <a:xfrm>
            <a:off x="7062525" y="3012549"/>
            <a:ext cx="2045979" cy="276999"/>
          </a:xfrm>
          <a:prstGeom prst="rect">
            <a:avLst/>
          </a:prstGeom>
          <a:noFill/>
        </p:spPr>
        <p:txBody>
          <a:bodyPr wrap="square" rtlCol="0">
            <a:spAutoFit/>
          </a:bodyPr>
          <a:lstStyle/>
          <a:p>
            <a:pPr algn="ctr"/>
            <a:r>
              <a:rPr lang="en-US" sz="1200" b="1" dirty="0"/>
              <a:t>7. Gloves</a:t>
            </a:r>
            <a:endParaRPr lang="en-AU" sz="1200" b="1" dirty="0"/>
          </a:p>
        </p:txBody>
      </p:sp>
    </p:spTree>
    <p:custDataLst>
      <p:tags r:id="rId1"/>
    </p:custDataLst>
    <p:extLst>
      <p:ext uri="{BB962C8B-B14F-4D97-AF65-F5344CB8AC3E}">
        <p14:creationId xmlns:p14="http://schemas.microsoft.com/office/powerpoint/2010/main" val="112855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EBF5197-2EFD-4C7A-B224-3DC91E763CC2}"/>
              </a:ext>
            </a:extLst>
          </p:cNvPr>
          <p:cNvSpPr/>
          <p:nvPr/>
        </p:nvSpPr>
        <p:spPr>
          <a:xfrm>
            <a:off x="179607" y="907452"/>
            <a:ext cx="4462930" cy="4136683"/>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78922" y="200244"/>
            <a:ext cx="7886700" cy="633016"/>
          </a:xfrm>
        </p:spPr>
        <p:txBody>
          <a:bodyPr/>
          <a:lstStyle/>
          <a:p>
            <a:r>
              <a:rPr lang="en-AU" sz="3200" b="1" dirty="0">
                <a:solidFill>
                  <a:srgbClr val="003C71"/>
                </a:solidFill>
                <a:latin typeface="Century Gothic" panose="020B0502020202020204" pitchFamily="34" charset="0"/>
              </a:rPr>
              <a:t>Allergens</a:t>
            </a:r>
          </a:p>
        </p:txBody>
      </p:sp>
      <p:sp>
        <p:nvSpPr>
          <p:cNvPr id="4" name="Rectangle 3">
            <a:extLst>
              <a:ext uri="{FF2B5EF4-FFF2-40B4-BE49-F238E27FC236}">
                <a16:creationId xmlns:a16="http://schemas.microsoft.com/office/drawing/2014/main" id="{C7651E8E-3676-4894-853F-A86637209481}"/>
              </a:ext>
            </a:extLst>
          </p:cNvPr>
          <p:cNvSpPr/>
          <p:nvPr/>
        </p:nvSpPr>
        <p:spPr>
          <a:xfrm>
            <a:off x="401992" y="1242995"/>
            <a:ext cx="4273967" cy="4260077"/>
          </a:xfrm>
          <a:prstGeom prst="rect">
            <a:avLst/>
          </a:prstGeom>
        </p:spPr>
        <p:txBody>
          <a:bodyPr wrap="square">
            <a:spAutoFit/>
          </a:bodyPr>
          <a:lstStyle/>
          <a:p>
            <a:pPr>
              <a:lnSpc>
                <a:spcPct val="150000"/>
              </a:lnSpc>
            </a:pPr>
            <a:r>
              <a:rPr lang="en-AU" sz="1400" b="1" dirty="0"/>
              <a:t>What is an Allergen: </a:t>
            </a:r>
            <a:r>
              <a:rPr lang="en-AU" sz="1400" dirty="0"/>
              <a:t>Food allergens are typically naturally-occurring proteins in foods that cause an allergic reaction in individuals. </a:t>
            </a:r>
          </a:p>
          <a:p>
            <a:pPr marL="285750" indent="-285750">
              <a:lnSpc>
                <a:spcPct val="150000"/>
              </a:lnSpc>
              <a:buFont typeface="Courier New" panose="02070309020205020404" pitchFamily="49" charset="0"/>
              <a:buChar char="o"/>
            </a:pPr>
            <a:endParaRPr lang="en-AU" sz="1400" dirty="0"/>
          </a:p>
          <a:p>
            <a:pPr>
              <a:lnSpc>
                <a:spcPct val="150000"/>
              </a:lnSpc>
            </a:pPr>
            <a:r>
              <a:rPr lang="en-AU" sz="1400" b="1" dirty="0"/>
              <a:t>What is a Food Allergy: </a:t>
            </a:r>
            <a:r>
              <a:rPr lang="en-AU" sz="1400" dirty="0"/>
              <a:t>A food allergy is the abnormal response to a normal harmless substance (e.g. milk). This is caused by your body recognising food proteins as harmful. Food allergies can lead to serious illness. Symptoms of food allergies include; rashes, swelling, respiratory problems, anaphylaxis and even death. </a:t>
            </a:r>
          </a:p>
          <a:p>
            <a:pPr>
              <a:lnSpc>
                <a:spcPct val="150000"/>
              </a:lnSpc>
            </a:pPr>
            <a:endParaRPr lang="en-AU" sz="1400" dirty="0"/>
          </a:p>
          <a:p>
            <a:pPr marL="285750" indent="-285750">
              <a:lnSpc>
                <a:spcPct val="150000"/>
              </a:lnSpc>
              <a:buFont typeface="Arial" panose="020B0604020202020204" pitchFamily="34" charset="0"/>
              <a:buChar char="•"/>
            </a:pPr>
            <a:endParaRPr lang="en-AU" sz="1400" b="1" dirty="0">
              <a:solidFill>
                <a:srgbClr val="003C71"/>
              </a:solidFill>
            </a:endParaRPr>
          </a:p>
          <a:p>
            <a:pPr>
              <a:lnSpc>
                <a:spcPct val="150000"/>
              </a:lnSpc>
            </a:pPr>
            <a:endParaRPr lang="en-AU" sz="1400" b="1" dirty="0">
              <a:solidFill>
                <a:srgbClr val="003C71"/>
              </a:solidFill>
            </a:endParaRPr>
          </a:p>
        </p:txBody>
      </p:sp>
      <p:pic>
        <p:nvPicPr>
          <p:cNvPr id="7" name="Picture 6">
            <a:extLst>
              <a:ext uri="{FF2B5EF4-FFF2-40B4-BE49-F238E27FC236}">
                <a16:creationId xmlns:a16="http://schemas.microsoft.com/office/drawing/2014/main" id="{74D10070-8303-4739-BFD7-5C310E673329}"/>
              </a:ext>
            </a:extLst>
          </p:cNvPr>
          <p:cNvPicPr>
            <a:picLocks noChangeAspect="1"/>
          </p:cNvPicPr>
          <p:nvPr/>
        </p:nvPicPr>
        <p:blipFill>
          <a:blip r:embed="rId3"/>
          <a:stretch>
            <a:fillRect/>
          </a:stretch>
        </p:blipFill>
        <p:spPr>
          <a:xfrm>
            <a:off x="5043893" y="453760"/>
            <a:ext cx="1985429" cy="1323620"/>
          </a:xfrm>
          <a:prstGeom prst="rect">
            <a:avLst/>
          </a:prstGeom>
        </p:spPr>
      </p:pic>
      <p:pic>
        <p:nvPicPr>
          <p:cNvPr id="3" name="Picture 2">
            <a:extLst>
              <a:ext uri="{FF2B5EF4-FFF2-40B4-BE49-F238E27FC236}">
                <a16:creationId xmlns:a16="http://schemas.microsoft.com/office/drawing/2014/main" id="{25297F45-BA1C-49C7-B5E1-3153E49AF5E7}"/>
              </a:ext>
            </a:extLst>
          </p:cNvPr>
          <p:cNvPicPr>
            <a:picLocks noChangeAspect="1"/>
          </p:cNvPicPr>
          <p:nvPr/>
        </p:nvPicPr>
        <p:blipFill>
          <a:blip r:embed="rId4"/>
          <a:stretch>
            <a:fillRect/>
          </a:stretch>
        </p:blipFill>
        <p:spPr>
          <a:xfrm>
            <a:off x="7950965" y="1677280"/>
            <a:ext cx="892560" cy="1170796"/>
          </a:xfrm>
          <a:prstGeom prst="rect">
            <a:avLst/>
          </a:prstGeom>
        </p:spPr>
      </p:pic>
      <p:pic>
        <p:nvPicPr>
          <p:cNvPr id="6" name="Picture 5">
            <a:extLst>
              <a:ext uri="{FF2B5EF4-FFF2-40B4-BE49-F238E27FC236}">
                <a16:creationId xmlns:a16="http://schemas.microsoft.com/office/drawing/2014/main" id="{6EAD2170-D5F4-4657-A6AC-C2EC454AC70F}"/>
              </a:ext>
            </a:extLst>
          </p:cNvPr>
          <p:cNvPicPr>
            <a:picLocks noChangeAspect="1"/>
          </p:cNvPicPr>
          <p:nvPr/>
        </p:nvPicPr>
        <p:blipFill>
          <a:blip r:embed="rId5"/>
          <a:stretch>
            <a:fillRect/>
          </a:stretch>
        </p:blipFill>
        <p:spPr>
          <a:xfrm>
            <a:off x="7374871" y="409228"/>
            <a:ext cx="1479339" cy="1191924"/>
          </a:xfrm>
          <a:prstGeom prst="rect">
            <a:avLst/>
          </a:prstGeom>
        </p:spPr>
      </p:pic>
      <p:pic>
        <p:nvPicPr>
          <p:cNvPr id="8" name="Picture 7">
            <a:extLst>
              <a:ext uri="{FF2B5EF4-FFF2-40B4-BE49-F238E27FC236}">
                <a16:creationId xmlns:a16="http://schemas.microsoft.com/office/drawing/2014/main" id="{4B42DA37-B1EA-4CA9-B940-AF90467E8430}"/>
              </a:ext>
            </a:extLst>
          </p:cNvPr>
          <p:cNvPicPr>
            <a:picLocks noChangeAspect="1"/>
          </p:cNvPicPr>
          <p:nvPr/>
        </p:nvPicPr>
        <p:blipFill rotWithShape="1">
          <a:blip r:embed="rId6"/>
          <a:srcRect t="1821" r="1375"/>
          <a:stretch/>
        </p:blipFill>
        <p:spPr>
          <a:xfrm>
            <a:off x="7309164" y="3041618"/>
            <a:ext cx="1610752" cy="814207"/>
          </a:xfrm>
          <a:prstGeom prst="rect">
            <a:avLst/>
          </a:prstGeom>
        </p:spPr>
      </p:pic>
      <p:pic>
        <p:nvPicPr>
          <p:cNvPr id="9" name="Picture 8">
            <a:extLst>
              <a:ext uri="{FF2B5EF4-FFF2-40B4-BE49-F238E27FC236}">
                <a16:creationId xmlns:a16="http://schemas.microsoft.com/office/drawing/2014/main" id="{5A8B95CE-4DCA-4C73-A429-B7A7CE177FA3}"/>
              </a:ext>
            </a:extLst>
          </p:cNvPr>
          <p:cNvPicPr>
            <a:picLocks noChangeAspect="1"/>
          </p:cNvPicPr>
          <p:nvPr/>
        </p:nvPicPr>
        <p:blipFill rotWithShape="1">
          <a:blip r:embed="rId7"/>
          <a:srcRect l="5042" t="5179" r="3359" b="4180"/>
          <a:stretch/>
        </p:blipFill>
        <p:spPr>
          <a:xfrm>
            <a:off x="5229906" y="3379705"/>
            <a:ext cx="1613401" cy="1613401"/>
          </a:xfrm>
          <a:prstGeom prst="rect">
            <a:avLst/>
          </a:prstGeom>
        </p:spPr>
      </p:pic>
      <p:pic>
        <p:nvPicPr>
          <p:cNvPr id="10" name="Picture 9">
            <a:extLst>
              <a:ext uri="{FF2B5EF4-FFF2-40B4-BE49-F238E27FC236}">
                <a16:creationId xmlns:a16="http://schemas.microsoft.com/office/drawing/2014/main" id="{7CFB5272-4D3F-46EB-B235-7DB898F8F866}"/>
              </a:ext>
            </a:extLst>
          </p:cNvPr>
          <p:cNvPicPr>
            <a:picLocks noChangeAspect="1"/>
          </p:cNvPicPr>
          <p:nvPr/>
        </p:nvPicPr>
        <p:blipFill rotWithShape="1">
          <a:blip r:embed="rId8"/>
          <a:srcRect l="15778" r="14630"/>
          <a:stretch/>
        </p:blipFill>
        <p:spPr>
          <a:xfrm>
            <a:off x="7155012" y="1735987"/>
            <a:ext cx="722593" cy="1170795"/>
          </a:xfrm>
          <a:prstGeom prst="rect">
            <a:avLst/>
          </a:prstGeom>
        </p:spPr>
      </p:pic>
      <p:pic>
        <p:nvPicPr>
          <p:cNvPr id="11" name="Picture 10">
            <a:extLst>
              <a:ext uri="{FF2B5EF4-FFF2-40B4-BE49-F238E27FC236}">
                <a16:creationId xmlns:a16="http://schemas.microsoft.com/office/drawing/2014/main" id="{435CFF79-F6FC-45EB-8484-8A65FBB479E0}"/>
              </a:ext>
            </a:extLst>
          </p:cNvPr>
          <p:cNvPicPr>
            <a:picLocks noChangeAspect="1"/>
          </p:cNvPicPr>
          <p:nvPr/>
        </p:nvPicPr>
        <p:blipFill rotWithShape="1">
          <a:blip r:embed="rId9"/>
          <a:srcRect t="2585"/>
          <a:stretch/>
        </p:blipFill>
        <p:spPr>
          <a:xfrm>
            <a:off x="5098359" y="1921396"/>
            <a:ext cx="1878633" cy="1289394"/>
          </a:xfrm>
          <a:prstGeom prst="rect">
            <a:avLst/>
          </a:prstGeom>
        </p:spPr>
      </p:pic>
      <p:pic>
        <p:nvPicPr>
          <p:cNvPr id="12" name="Picture 11">
            <a:extLst>
              <a:ext uri="{FF2B5EF4-FFF2-40B4-BE49-F238E27FC236}">
                <a16:creationId xmlns:a16="http://schemas.microsoft.com/office/drawing/2014/main" id="{1E88B739-9A90-4743-BD9C-8E6F59A8403E}"/>
              </a:ext>
            </a:extLst>
          </p:cNvPr>
          <p:cNvPicPr>
            <a:picLocks noChangeAspect="1"/>
          </p:cNvPicPr>
          <p:nvPr/>
        </p:nvPicPr>
        <p:blipFill>
          <a:blip r:embed="rId10"/>
          <a:stretch>
            <a:fillRect/>
          </a:stretch>
        </p:blipFill>
        <p:spPr>
          <a:xfrm>
            <a:off x="7334990" y="4074744"/>
            <a:ext cx="1486133" cy="818265"/>
          </a:xfrm>
          <a:prstGeom prst="rect">
            <a:avLst/>
          </a:prstGeom>
        </p:spPr>
      </p:pic>
    </p:spTree>
    <p:extLst>
      <p:ext uri="{BB962C8B-B14F-4D97-AF65-F5344CB8AC3E}">
        <p14:creationId xmlns:p14="http://schemas.microsoft.com/office/powerpoint/2010/main" val="1973266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F8FB86-AAF7-4B4D-B98A-B57110E1A1F1}"/>
              </a:ext>
            </a:extLst>
          </p:cNvPr>
          <p:cNvPicPr>
            <a:picLocks noChangeAspect="1"/>
          </p:cNvPicPr>
          <p:nvPr/>
        </p:nvPicPr>
        <p:blipFill rotWithShape="1">
          <a:blip r:embed="rId4"/>
          <a:srcRect b="17946"/>
          <a:stretch/>
        </p:blipFill>
        <p:spPr>
          <a:xfrm>
            <a:off x="5608467" y="3145532"/>
            <a:ext cx="2968137" cy="1832602"/>
          </a:xfrm>
          <a:prstGeom prst="rect">
            <a:avLst/>
          </a:prstGeom>
        </p:spPr>
      </p:pic>
      <p:sp>
        <p:nvSpPr>
          <p:cNvPr id="13" name="Rectangle: Rounded Corners 12">
            <a:extLst>
              <a:ext uri="{FF2B5EF4-FFF2-40B4-BE49-F238E27FC236}">
                <a16:creationId xmlns:a16="http://schemas.microsoft.com/office/drawing/2014/main" id="{F544C723-77E6-4A5C-AE1F-80419F2D534F}"/>
              </a:ext>
            </a:extLst>
          </p:cNvPr>
          <p:cNvSpPr/>
          <p:nvPr/>
        </p:nvSpPr>
        <p:spPr>
          <a:xfrm>
            <a:off x="251520" y="841451"/>
            <a:ext cx="4752528" cy="4136683"/>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23528" y="180370"/>
            <a:ext cx="7886700" cy="633016"/>
          </a:xfrm>
        </p:spPr>
        <p:txBody>
          <a:bodyPr/>
          <a:lstStyle/>
          <a:p>
            <a:r>
              <a:rPr lang="en-AU" sz="3200" b="1" dirty="0">
                <a:solidFill>
                  <a:srgbClr val="003C71"/>
                </a:solidFill>
                <a:latin typeface="Century Gothic" panose="020B0502020202020204" pitchFamily="34" charset="0"/>
              </a:rPr>
              <a:t>Allergens</a:t>
            </a:r>
          </a:p>
        </p:txBody>
      </p:sp>
      <p:sp>
        <p:nvSpPr>
          <p:cNvPr id="4" name="Rectangle 3">
            <a:extLst>
              <a:ext uri="{FF2B5EF4-FFF2-40B4-BE49-F238E27FC236}">
                <a16:creationId xmlns:a16="http://schemas.microsoft.com/office/drawing/2014/main" id="{C7651E8E-3676-4894-853F-A86637209481}"/>
              </a:ext>
            </a:extLst>
          </p:cNvPr>
          <p:cNvSpPr/>
          <p:nvPr/>
        </p:nvSpPr>
        <p:spPr>
          <a:xfrm>
            <a:off x="501170" y="913284"/>
            <a:ext cx="4358862" cy="4537076"/>
          </a:xfrm>
          <a:prstGeom prst="rect">
            <a:avLst/>
          </a:prstGeom>
        </p:spPr>
        <p:txBody>
          <a:bodyPr wrap="square">
            <a:spAutoFit/>
          </a:bodyPr>
          <a:lstStyle/>
          <a:p>
            <a:endParaRPr lang="en-AU" sz="1400" dirty="0"/>
          </a:p>
          <a:p>
            <a:r>
              <a:rPr lang="en-AU" sz="1400" dirty="0"/>
              <a:t>Although at WP we do not have allergens in our products, allergens can still be easily transferred to the product in other ways.  </a:t>
            </a:r>
          </a:p>
          <a:p>
            <a:endParaRPr lang="en-AU" sz="1400" b="1" dirty="0"/>
          </a:p>
          <a:p>
            <a:r>
              <a:rPr lang="en-AU" sz="1400" b="1" dirty="0"/>
              <a:t>How can you prevent cross-contamination of allergens to our products: </a:t>
            </a:r>
          </a:p>
          <a:p>
            <a:pPr marL="285750" indent="-285750">
              <a:buFont typeface="Arial" panose="020B0604020202020204" pitchFamily="34" charset="0"/>
              <a:buChar char="•"/>
            </a:pPr>
            <a:r>
              <a:rPr lang="en-AU" sz="1400" b="1" dirty="0"/>
              <a:t>Ensure ingredients in the dry goods store are stored correctly and any spills are cleaned up immediately. </a:t>
            </a:r>
          </a:p>
          <a:p>
            <a:pPr marL="285750" indent="-285750">
              <a:buFont typeface="Arial" panose="020B0604020202020204" pitchFamily="34" charset="0"/>
              <a:buChar char="•"/>
            </a:pPr>
            <a:r>
              <a:rPr lang="en-US" sz="1400" b="1" dirty="0"/>
              <a:t>N</a:t>
            </a:r>
            <a:r>
              <a:rPr lang="en-AU" sz="1400" b="1" dirty="0"/>
              <a:t>o food items to be brought into production/ warehouse/ maintenance areas. </a:t>
            </a:r>
          </a:p>
          <a:p>
            <a:pPr marL="285750" indent="-285750">
              <a:buFont typeface="Arial" panose="020B0604020202020204" pitchFamily="34" charset="0"/>
              <a:buChar char="•"/>
            </a:pPr>
            <a:r>
              <a:rPr lang="en-AU" sz="1400" b="1" dirty="0"/>
              <a:t>No PPE or uniform tops to be worn in the lunch room when eating</a:t>
            </a:r>
          </a:p>
          <a:p>
            <a:pPr marL="285750" indent="-285750">
              <a:buFont typeface="Arial" panose="020B0604020202020204" pitchFamily="34" charset="0"/>
              <a:buChar char="•"/>
            </a:pPr>
            <a:r>
              <a:rPr lang="en-AU" sz="1400" b="1" dirty="0"/>
              <a:t>After meal breaks, ensure you follow the correct hand washing procedures</a:t>
            </a:r>
          </a:p>
          <a:p>
            <a:pPr marL="285750" indent="-285750">
              <a:buFont typeface="Arial" panose="020B0604020202020204" pitchFamily="34" charset="0"/>
              <a:buChar char="•"/>
            </a:pPr>
            <a:endParaRPr lang="en-AU" sz="1200" b="1" dirty="0"/>
          </a:p>
          <a:p>
            <a:pPr algn="ctr"/>
            <a:r>
              <a:rPr lang="en-AU" b="1" dirty="0"/>
              <a:t>Allergen Management is EVERYONE’s Responsibility!</a:t>
            </a:r>
          </a:p>
          <a:p>
            <a:pPr marL="285750" indent="-285750">
              <a:buFont typeface="Arial" panose="020B0604020202020204" pitchFamily="34" charset="0"/>
              <a:buChar char="•"/>
            </a:pPr>
            <a:endParaRPr lang="en-AU" sz="1200" b="1" dirty="0"/>
          </a:p>
          <a:p>
            <a:pPr>
              <a:lnSpc>
                <a:spcPct val="150000"/>
              </a:lnSpc>
            </a:pPr>
            <a:endParaRPr lang="en-AU" sz="1400" b="1" dirty="0"/>
          </a:p>
        </p:txBody>
      </p:sp>
      <p:pic>
        <p:nvPicPr>
          <p:cNvPr id="5" name="Picture 4">
            <a:extLst>
              <a:ext uri="{FF2B5EF4-FFF2-40B4-BE49-F238E27FC236}">
                <a16:creationId xmlns:a16="http://schemas.microsoft.com/office/drawing/2014/main" id="{9127F3C5-D355-4BFD-AE9F-458BE1335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506840"/>
            <a:ext cx="1749076" cy="2390405"/>
          </a:xfrm>
          <a:prstGeom prst="rect">
            <a:avLst/>
          </a:prstGeom>
        </p:spPr>
      </p:pic>
    </p:spTree>
    <p:custDataLst>
      <p:tags r:id="rId1"/>
    </p:custDataLst>
    <p:extLst>
      <p:ext uri="{BB962C8B-B14F-4D97-AF65-F5344CB8AC3E}">
        <p14:creationId xmlns:p14="http://schemas.microsoft.com/office/powerpoint/2010/main" val="3395858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8FC2D7-3B74-4935-AD03-929C188A3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98" y="1644010"/>
            <a:ext cx="3458058" cy="2581635"/>
          </a:xfrm>
          <a:prstGeom prst="rect">
            <a:avLst/>
          </a:prstGeom>
        </p:spPr>
      </p:pic>
      <p:sp>
        <p:nvSpPr>
          <p:cNvPr id="2" name="Title 1"/>
          <p:cNvSpPr>
            <a:spLocks noGrp="1"/>
          </p:cNvSpPr>
          <p:nvPr>
            <p:ph type="title"/>
          </p:nvPr>
        </p:nvSpPr>
        <p:spPr>
          <a:xfrm>
            <a:off x="323528" y="226166"/>
            <a:ext cx="7886700" cy="633016"/>
          </a:xfrm>
        </p:spPr>
        <p:txBody>
          <a:bodyPr/>
          <a:lstStyle/>
          <a:p>
            <a:r>
              <a:rPr lang="en-AU" sz="3200" b="1" dirty="0">
                <a:solidFill>
                  <a:srgbClr val="003C71"/>
                </a:solidFill>
                <a:latin typeface="Century Gothic" panose="020B0502020202020204" pitchFamily="34" charset="0"/>
              </a:rPr>
              <a:t>Nets, Mask, Balaclava</a:t>
            </a:r>
          </a:p>
        </p:txBody>
      </p:sp>
      <p:sp>
        <p:nvSpPr>
          <p:cNvPr id="17" name="TextBox 16">
            <a:extLst>
              <a:ext uri="{FF2B5EF4-FFF2-40B4-BE49-F238E27FC236}">
                <a16:creationId xmlns:a16="http://schemas.microsoft.com/office/drawing/2014/main" id="{75AD1536-2C4B-40BF-BA70-3EE9C684EF0D}"/>
              </a:ext>
            </a:extLst>
          </p:cNvPr>
          <p:cNvSpPr txBox="1"/>
          <p:nvPr/>
        </p:nvSpPr>
        <p:spPr>
          <a:xfrm>
            <a:off x="3021716" y="1703002"/>
            <a:ext cx="1440160" cy="461665"/>
          </a:xfrm>
          <a:prstGeom prst="rect">
            <a:avLst/>
          </a:prstGeom>
          <a:solidFill>
            <a:schemeClr val="bg2">
              <a:lumMod val="90000"/>
            </a:schemeClr>
          </a:solidFill>
        </p:spPr>
        <p:txBody>
          <a:bodyPr wrap="square" rtlCol="0">
            <a:spAutoFit/>
          </a:bodyPr>
          <a:lstStyle/>
          <a:p>
            <a:r>
              <a:rPr lang="en-AU" sz="1200" b="1" dirty="0">
                <a:solidFill>
                  <a:schemeClr val="accent1">
                    <a:lumMod val="50000"/>
                  </a:schemeClr>
                </a:solidFill>
              </a:rPr>
              <a:t>Hair net must be covering all hair.</a:t>
            </a:r>
          </a:p>
        </p:txBody>
      </p:sp>
      <p:sp>
        <p:nvSpPr>
          <p:cNvPr id="18" name="TextBox 17">
            <a:extLst>
              <a:ext uri="{FF2B5EF4-FFF2-40B4-BE49-F238E27FC236}">
                <a16:creationId xmlns:a16="http://schemas.microsoft.com/office/drawing/2014/main" id="{B121D970-54FD-4461-974B-2CDBA17017E5}"/>
              </a:ext>
            </a:extLst>
          </p:cNvPr>
          <p:cNvSpPr txBox="1"/>
          <p:nvPr/>
        </p:nvSpPr>
        <p:spPr>
          <a:xfrm>
            <a:off x="3021716" y="2324345"/>
            <a:ext cx="1440160" cy="461665"/>
          </a:xfrm>
          <a:prstGeom prst="rect">
            <a:avLst/>
          </a:prstGeom>
          <a:solidFill>
            <a:schemeClr val="bg2">
              <a:lumMod val="90000"/>
            </a:schemeClr>
          </a:solidFill>
        </p:spPr>
        <p:txBody>
          <a:bodyPr wrap="square" rtlCol="0">
            <a:spAutoFit/>
          </a:bodyPr>
          <a:lstStyle/>
          <a:p>
            <a:r>
              <a:rPr lang="en-AU" sz="1200" b="1" dirty="0">
                <a:solidFill>
                  <a:schemeClr val="accent1">
                    <a:lumMod val="50000"/>
                  </a:schemeClr>
                </a:solidFill>
              </a:rPr>
              <a:t>Hair net must be covering ears.</a:t>
            </a:r>
          </a:p>
        </p:txBody>
      </p:sp>
      <p:sp>
        <p:nvSpPr>
          <p:cNvPr id="19" name="TextBox 18">
            <a:extLst>
              <a:ext uri="{FF2B5EF4-FFF2-40B4-BE49-F238E27FC236}">
                <a16:creationId xmlns:a16="http://schemas.microsoft.com/office/drawing/2014/main" id="{B512CF3D-270D-4600-8C5C-8C2AEC5F4829}"/>
              </a:ext>
            </a:extLst>
          </p:cNvPr>
          <p:cNvSpPr txBox="1"/>
          <p:nvPr/>
        </p:nvSpPr>
        <p:spPr>
          <a:xfrm>
            <a:off x="3021716" y="2945689"/>
            <a:ext cx="1440160" cy="646331"/>
          </a:xfrm>
          <a:prstGeom prst="rect">
            <a:avLst/>
          </a:prstGeom>
          <a:solidFill>
            <a:schemeClr val="bg2">
              <a:lumMod val="90000"/>
            </a:schemeClr>
          </a:solidFill>
        </p:spPr>
        <p:txBody>
          <a:bodyPr wrap="square" rtlCol="0">
            <a:spAutoFit/>
          </a:bodyPr>
          <a:lstStyle/>
          <a:p>
            <a:r>
              <a:rPr lang="en-AU" sz="1200" b="1" dirty="0">
                <a:solidFill>
                  <a:schemeClr val="accent1">
                    <a:lumMod val="50000"/>
                  </a:schemeClr>
                </a:solidFill>
              </a:rPr>
              <a:t>Facial hair must be covered by a beard net.</a:t>
            </a:r>
          </a:p>
        </p:txBody>
      </p:sp>
      <p:sp>
        <p:nvSpPr>
          <p:cNvPr id="21" name="TextBox 20">
            <a:extLst>
              <a:ext uri="{FF2B5EF4-FFF2-40B4-BE49-F238E27FC236}">
                <a16:creationId xmlns:a16="http://schemas.microsoft.com/office/drawing/2014/main" id="{A6CCD4C8-4194-44BB-BD40-58A1557B3C7E}"/>
              </a:ext>
            </a:extLst>
          </p:cNvPr>
          <p:cNvSpPr txBox="1"/>
          <p:nvPr/>
        </p:nvSpPr>
        <p:spPr>
          <a:xfrm>
            <a:off x="5148064" y="1207639"/>
            <a:ext cx="2632667" cy="461665"/>
          </a:xfrm>
          <a:prstGeom prst="rect">
            <a:avLst/>
          </a:prstGeom>
          <a:noFill/>
        </p:spPr>
        <p:txBody>
          <a:bodyPr wrap="square" rtlCol="0">
            <a:spAutoFit/>
          </a:bodyPr>
          <a:lstStyle/>
          <a:p>
            <a:r>
              <a:rPr lang="en-AU" sz="1200" b="1" dirty="0"/>
              <a:t>Balaclava is required to cover hair net/beard net</a:t>
            </a:r>
          </a:p>
        </p:txBody>
      </p:sp>
      <p:pic>
        <p:nvPicPr>
          <p:cNvPr id="14" name="Content Placeholder 13">
            <a:extLst>
              <a:ext uri="{FF2B5EF4-FFF2-40B4-BE49-F238E27FC236}">
                <a16:creationId xmlns:a16="http://schemas.microsoft.com/office/drawing/2014/main" id="{B6D34FEE-893C-49AA-82C7-666E1E239F65}"/>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035677" y="1668644"/>
            <a:ext cx="3448531" cy="2581635"/>
          </a:xfrm>
        </p:spPr>
      </p:pic>
    </p:spTree>
    <p:custDataLst>
      <p:tags r:id="rId1"/>
    </p:custDataLst>
    <p:extLst>
      <p:ext uri="{BB962C8B-B14F-4D97-AF65-F5344CB8AC3E}">
        <p14:creationId xmlns:p14="http://schemas.microsoft.com/office/powerpoint/2010/main" val="214784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D97313D-D744-4CC4-9A71-DF434409D6F2}"/>
              </a:ext>
            </a:extLst>
          </p:cNvPr>
          <p:cNvSpPr/>
          <p:nvPr/>
        </p:nvSpPr>
        <p:spPr>
          <a:xfrm>
            <a:off x="3737897" y="2508597"/>
            <a:ext cx="5128974" cy="2581150"/>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Rounded Corners 14">
            <a:extLst>
              <a:ext uri="{FF2B5EF4-FFF2-40B4-BE49-F238E27FC236}">
                <a16:creationId xmlns:a16="http://schemas.microsoft.com/office/drawing/2014/main" id="{DB1C04C2-B6DD-45BA-A739-B18FB345C041}"/>
              </a:ext>
            </a:extLst>
          </p:cNvPr>
          <p:cNvSpPr/>
          <p:nvPr/>
        </p:nvSpPr>
        <p:spPr>
          <a:xfrm>
            <a:off x="3691498" y="94533"/>
            <a:ext cx="5128974" cy="2330919"/>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Rounded Corners 12">
            <a:extLst>
              <a:ext uri="{FF2B5EF4-FFF2-40B4-BE49-F238E27FC236}">
                <a16:creationId xmlns:a16="http://schemas.microsoft.com/office/drawing/2014/main" id="{CEA5F26D-1A83-4F6A-8D54-726233ECE17D}"/>
              </a:ext>
            </a:extLst>
          </p:cNvPr>
          <p:cNvSpPr/>
          <p:nvPr/>
        </p:nvSpPr>
        <p:spPr>
          <a:xfrm>
            <a:off x="188442" y="769269"/>
            <a:ext cx="3343037" cy="4392488"/>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23528" y="226166"/>
            <a:ext cx="1800200" cy="633016"/>
          </a:xfrm>
        </p:spPr>
        <p:txBody>
          <a:bodyPr/>
          <a:lstStyle/>
          <a:p>
            <a:r>
              <a:rPr lang="en-US" sz="3200" b="1" dirty="0">
                <a:solidFill>
                  <a:srgbClr val="003C71"/>
                </a:solidFill>
                <a:latin typeface="Century Gothic" panose="020B0502020202020204" pitchFamily="34" charset="0"/>
              </a:rPr>
              <a:t>PPE</a:t>
            </a:r>
            <a:endParaRPr lang="en-AU" sz="3200" b="1" dirty="0">
              <a:solidFill>
                <a:srgbClr val="003C71"/>
              </a:solidFill>
              <a:latin typeface="Century Gothic" panose="020B0502020202020204" pitchFamily="34" charset="0"/>
            </a:endParaRPr>
          </a:p>
        </p:txBody>
      </p:sp>
      <p:sp>
        <p:nvSpPr>
          <p:cNvPr id="10" name="TextBox 9">
            <a:extLst>
              <a:ext uri="{FF2B5EF4-FFF2-40B4-BE49-F238E27FC236}">
                <a16:creationId xmlns:a16="http://schemas.microsoft.com/office/drawing/2014/main" id="{1953A61F-BD7C-47EF-80A2-82FB01A5B98E}"/>
              </a:ext>
            </a:extLst>
          </p:cNvPr>
          <p:cNvSpPr txBox="1"/>
          <p:nvPr/>
        </p:nvSpPr>
        <p:spPr>
          <a:xfrm>
            <a:off x="3808049" y="210506"/>
            <a:ext cx="1340015" cy="1815882"/>
          </a:xfrm>
          <a:prstGeom prst="rect">
            <a:avLst/>
          </a:prstGeom>
          <a:noFill/>
        </p:spPr>
        <p:txBody>
          <a:bodyPr wrap="square" rtlCol="0">
            <a:spAutoFit/>
          </a:bodyPr>
          <a:lstStyle/>
          <a:p>
            <a:r>
              <a:rPr lang="en-US" sz="1600" b="1" dirty="0"/>
              <a:t>Sleeves</a:t>
            </a:r>
          </a:p>
          <a:p>
            <a:endParaRPr lang="en-US" sz="1600" dirty="0"/>
          </a:p>
          <a:p>
            <a:r>
              <a:rPr lang="en-US" sz="1600" dirty="0"/>
              <a:t>Worn by packing and machine operators staff only</a:t>
            </a:r>
            <a:endParaRPr lang="en-AU" sz="1600" dirty="0"/>
          </a:p>
        </p:txBody>
      </p:sp>
      <p:pic>
        <p:nvPicPr>
          <p:cNvPr id="14" name="Picture 13">
            <a:extLst>
              <a:ext uri="{FF2B5EF4-FFF2-40B4-BE49-F238E27FC236}">
                <a16:creationId xmlns:a16="http://schemas.microsoft.com/office/drawing/2014/main" id="{B3F7882E-63F6-4A91-B76A-F49BED6E3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293651"/>
            <a:ext cx="3415920" cy="1951954"/>
          </a:xfrm>
          <a:prstGeom prst="rect">
            <a:avLst/>
          </a:prstGeom>
        </p:spPr>
      </p:pic>
      <p:sp>
        <p:nvSpPr>
          <p:cNvPr id="24" name="TextBox 23">
            <a:extLst>
              <a:ext uri="{FF2B5EF4-FFF2-40B4-BE49-F238E27FC236}">
                <a16:creationId xmlns:a16="http://schemas.microsoft.com/office/drawing/2014/main" id="{C7840AE9-F700-416B-A8B9-1E301AA7CB2A}"/>
              </a:ext>
            </a:extLst>
          </p:cNvPr>
          <p:cNvSpPr txBox="1"/>
          <p:nvPr/>
        </p:nvSpPr>
        <p:spPr>
          <a:xfrm>
            <a:off x="308256" y="927701"/>
            <a:ext cx="3279999" cy="1815882"/>
          </a:xfrm>
          <a:prstGeom prst="rect">
            <a:avLst/>
          </a:prstGeom>
          <a:noFill/>
        </p:spPr>
        <p:txBody>
          <a:bodyPr wrap="square" rtlCol="0">
            <a:spAutoFit/>
          </a:bodyPr>
          <a:lstStyle/>
          <a:p>
            <a:r>
              <a:rPr lang="en-US" sz="1600" b="1" dirty="0"/>
              <a:t>Aprons</a:t>
            </a:r>
            <a:endParaRPr lang="en-AU" sz="1600" b="1" dirty="0"/>
          </a:p>
          <a:p>
            <a:endParaRPr lang="en-US" sz="1600" b="1" dirty="0"/>
          </a:p>
          <a:p>
            <a:r>
              <a:rPr lang="en-US" sz="1600" dirty="0"/>
              <a:t>B</a:t>
            </a:r>
            <a:r>
              <a:rPr lang="en-AU" sz="1600" dirty="0" err="1"/>
              <a:t>lue</a:t>
            </a:r>
            <a:r>
              <a:rPr lang="en-AU" sz="1600" dirty="0"/>
              <a:t>: Pure meat product, mesh apron underneath </a:t>
            </a:r>
          </a:p>
          <a:p>
            <a:endParaRPr lang="en-US" sz="1600" dirty="0"/>
          </a:p>
          <a:p>
            <a:r>
              <a:rPr lang="en-US" sz="1600" dirty="0"/>
              <a:t>Yellow: Moisture Infused Products (MIP)</a:t>
            </a:r>
          </a:p>
        </p:txBody>
      </p:sp>
      <p:pic>
        <p:nvPicPr>
          <p:cNvPr id="4" name="Picture 3">
            <a:extLst>
              <a:ext uri="{FF2B5EF4-FFF2-40B4-BE49-F238E27FC236}">
                <a16:creationId xmlns:a16="http://schemas.microsoft.com/office/drawing/2014/main" id="{269BBA32-18CB-4C3E-B55C-A6633BE119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1225" y="3029019"/>
            <a:ext cx="2355118" cy="1766338"/>
          </a:xfrm>
          <a:prstGeom prst="rect">
            <a:avLst/>
          </a:prstGeom>
        </p:spPr>
      </p:pic>
      <p:sp>
        <p:nvSpPr>
          <p:cNvPr id="12" name="TextBox 11">
            <a:extLst>
              <a:ext uri="{FF2B5EF4-FFF2-40B4-BE49-F238E27FC236}">
                <a16:creationId xmlns:a16="http://schemas.microsoft.com/office/drawing/2014/main" id="{2E969CE5-C28D-421E-9906-26E0B8D1FD08}"/>
              </a:ext>
            </a:extLst>
          </p:cNvPr>
          <p:cNvSpPr txBox="1"/>
          <p:nvPr/>
        </p:nvSpPr>
        <p:spPr>
          <a:xfrm>
            <a:off x="3810274" y="2641476"/>
            <a:ext cx="1337790" cy="1569660"/>
          </a:xfrm>
          <a:prstGeom prst="rect">
            <a:avLst/>
          </a:prstGeom>
          <a:noFill/>
        </p:spPr>
        <p:txBody>
          <a:bodyPr wrap="square" rtlCol="0">
            <a:spAutoFit/>
          </a:bodyPr>
          <a:lstStyle/>
          <a:p>
            <a:r>
              <a:rPr lang="en-US" sz="1600" b="1" dirty="0"/>
              <a:t>Gloves</a:t>
            </a:r>
          </a:p>
          <a:p>
            <a:endParaRPr lang="en-US" sz="1600" dirty="0"/>
          </a:p>
          <a:p>
            <a:r>
              <a:rPr lang="en-US" sz="1600" dirty="0"/>
              <a:t>Disposable glove worn over Kevlar Glove.</a:t>
            </a:r>
          </a:p>
        </p:txBody>
      </p:sp>
      <p:pic>
        <p:nvPicPr>
          <p:cNvPr id="6" name="Picture 5">
            <a:extLst>
              <a:ext uri="{FF2B5EF4-FFF2-40B4-BE49-F238E27FC236}">
                <a16:creationId xmlns:a16="http://schemas.microsoft.com/office/drawing/2014/main" id="{23C3F327-A834-4834-98EA-CECA22E0C0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7858" y="2743583"/>
            <a:ext cx="2976331" cy="2232248"/>
          </a:xfrm>
          <a:prstGeom prst="rect">
            <a:avLst/>
          </a:prstGeom>
        </p:spPr>
      </p:pic>
    </p:spTree>
    <p:custDataLst>
      <p:tags r:id="rId1"/>
    </p:custDataLst>
    <p:extLst>
      <p:ext uri="{BB962C8B-B14F-4D97-AF65-F5344CB8AC3E}">
        <p14:creationId xmlns:p14="http://schemas.microsoft.com/office/powerpoint/2010/main" val="1642201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8592305-E90F-4F10-8504-527F1950BB1D}"/>
              </a:ext>
            </a:extLst>
          </p:cNvPr>
          <p:cNvSpPr/>
          <p:nvPr/>
        </p:nvSpPr>
        <p:spPr>
          <a:xfrm>
            <a:off x="4638836" y="1103441"/>
            <a:ext cx="4392488" cy="4017315"/>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Rounded Corners 5">
            <a:extLst>
              <a:ext uri="{FF2B5EF4-FFF2-40B4-BE49-F238E27FC236}">
                <a16:creationId xmlns:a16="http://schemas.microsoft.com/office/drawing/2014/main" id="{DD855D89-0BCA-4F59-B803-139914EDA5D6}"/>
              </a:ext>
            </a:extLst>
          </p:cNvPr>
          <p:cNvSpPr/>
          <p:nvPr/>
        </p:nvSpPr>
        <p:spPr>
          <a:xfrm>
            <a:off x="107504" y="1063157"/>
            <a:ext cx="4392488" cy="4017315"/>
          </a:xfrm>
          <a:prstGeom prst="roundRect">
            <a:avLst/>
          </a:prstGeom>
          <a:solidFill>
            <a:schemeClr val="accent1">
              <a:lumMod val="60000"/>
              <a:lumOff val="40000"/>
            </a:schemeClr>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FC5C66B-BA89-4EE2-B5E8-542A02A04B87}"/>
              </a:ext>
            </a:extLst>
          </p:cNvPr>
          <p:cNvSpPr>
            <a:spLocks noGrp="1"/>
          </p:cNvSpPr>
          <p:nvPr>
            <p:ph type="title"/>
          </p:nvPr>
        </p:nvSpPr>
        <p:spPr/>
        <p:txBody>
          <a:bodyPr/>
          <a:lstStyle/>
          <a:p>
            <a:r>
              <a:rPr lang="en-AU" sz="3200" b="1" dirty="0">
                <a:latin typeface="Century Gothic" panose="020B0502020202020204" pitchFamily="34" charset="0"/>
              </a:rPr>
              <a:t>Mesh PPE</a:t>
            </a:r>
          </a:p>
        </p:txBody>
      </p:sp>
      <p:sp>
        <p:nvSpPr>
          <p:cNvPr id="3" name="Content Placeholder 2">
            <a:extLst>
              <a:ext uri="{FF2B5EF4-FFF2-40B4-BE49-F238E27FC236}">
                <a16:creationId xmlns:a16="http://schemas.microsoft.com/office/drawing/2014/main" id="{605CFE4A-85D4-45E5-A989-E77F6899D31A}"/>
              </a:ext>
            </a:extLst>
          </p:cNvPr>
          <p:cNvSpPr>
            <a:spLocks noGrp="1"/>
          </p:cNvSpPr>
          <p:nvPr>
            <p:ph sz="half" idx="1"/>
          </p:nvPr>
        </p:nvSpPr>
        <p:spPr>
          <a:xfrm>
            <a:off x="396680" y="1063158"/>
            <a:ext cx="1625036" cy="3810566"/>
          </a:xfrm>
        </p:spPr>
        <p:txBody>
          <a:bodyPr/>
          <a:lstStyle/>
          <a:p>
            <a:r>
              <a:rPr lang="en-US" sz="1600" b="1" dirty="0"/>
              <a:t>Condition</a:t>
            </a:r>
          </a:p>
          <a:p>
            <a:r>
              <a:rPr lang="en-US" dirty="0"/>
              <a:t>Check the condition of your mesh PPE at the start and end of your shift. </a:t>
            </a:r>
            <a:endParaRPr lang="en-AU" dirty="0"/>
          </a:p>
        </p:txBody>
      </p:sp>
      <p:sp>
        <p:nvSpPr>
          <p:cNvPr id="4" name="Content Placeholder 3">
            <a:extLst>
              <a:ext uri="{FF2B5EF4-FFF2-40B4-BE49-F238E27FC236}">
                <a16:creationId xmlns:a16="http://schemas.microsoft.com/office/drawing/2014/main" id="{FA44C652-D9D2-472D-88BC-FA071C1796C0}"/>
              </a:ext>
            </a:extLst>
          </p:cNvPr>
          <p:cNvSpPr>
            <a:spLocks noGrp="1"/>
          </p:cNvSpPr>
          <p:nvPr>
            <p:ph sz="half" idx="2"/>
          </p:nvPr>
        </p:nvSpPr>
        <p:spPr>
          <a:xfrm>
            <a:off x="4934272" y="1129308"/>
            <a:ext cx="3886200" cy="3810566"/>
          </a:xfrm>
        </p:spPr>
        <p:txBody>
          <a:bodyPr/>
          <a:lstStyle/>
          <a:p>
            <a:r>
              <a:rPr lang="en-US" sz="1600" b="1" dirty="0"/>
              <a:t>Hygiene</a:t>
            </a:r>
          </a:p>
          <a:p>
            <a:pPr marL="171450" indent="-171450">
              <a:buFont typeface="Arial" panose="020B0604020202020204" pitchFamily="34" charset="0"/>
              <a:buChar char="•"/>
            </a:pPr>
            <a:r>
              <a:rPr lang="en-US" sz="1400" dirty="0"/>
              <a:t>At the start of the shift, Employee gear (including knife, mesh glove, mesh apron) must be sterilized and sanitised, to prevent cross-contamination.</a:t>
            </a:r>
          </a:p>
          <a:p>
            <a:pPr marL="171450" indent="-171450">
              <a:buFont typeface="Arial" panose="020B0604020202020204" pitchFamily="34" charset="0"/>
              <a:buChar char="•"/>
            </a:pPr>
            <a:r>
              <a:rPr lang="en-US" sz="1400" dirty="0"/>
              <a:t>Employee gear (knife, mesh glove, mesh apron) must be washed in the designated wash station with detergent and meat particles must be completely removed. </a:t>
            </a:r>
            <a:endParaRPr lang="en-AU" sz="1400" dirty="0"/>
          </a:p>
          <a:p>
            <a:pPr marL="171450" indent="-171450">
              <a:buFont typeface="Arial" panose="020B0604020202020204" pitchFamily="34" charset="0"/>
              <a:buChar char="•"/>
            </a:pPr>
            <a:endParaRPr lang="en-AU" dirty="0"/>
          </a:p>
          <a:p>
            <a:endParaRPr lang="en-AU" dirty="0"/>
          </a:p>
        </p:txBody>
      </p:sp>
      <p:pic>
        <p:nvPicPr>
          <p:cNvPr id="5" name="Picture 4">
            <a:extLst>
              <a:ext uri="{FF2B5EF4-FFF2-40B4-BE49-F238E27FC236}">
                <a16:creationId xmlns:a16="http://schemas.microsoft.com/office/drawing/2014/main" id="{A8B2D608-2098-49F8-850A-CA46CA08C360}"/>
              </a:ext>
            </a:extLst>
          </p:cNvPr>
          <p:cNvPicPr>
            <a:picLocks noChangeAspect="1"/>
          </p:cNvPicPr>
          <p:nvPr/>
        </p:nvPicPr>
        <p:blipFill>
          <a:blip r:embed="rId4"/>
          <a:stretch>
            <a:fillRect/>
          </a:stretch>
        </p:blipFill>
        <p:spPr>
          <a:xfrm>
            <a:off x="2442909" y="1258081"/>
            <a:ext cx="1625035" cy="2247491"/>
          </a:xfrm>
          <a:prstGeom prst="rect">
            <a:avLst/>
          </a:prstGeom>
        </p:spPr>
      </p:pic>
      <p:pic>
        <p:nvPicPr>
          <p:cNvPr id="7" name="Picture 6">
            <a:extLst>
              <a:ext uri="{FF2B5EF4-FFF2-40B4-BE49-F238E27FC236}">
                <a16:creationId xmlns:a16="http://schemas.microsoft.com/office/drawing/2014/main" id="{F5FC52AC-5161-425C-A573-7435F3ADAB07}"/>
              </a:ext>
            </a:extLst>
          </p:cNvPr>
          <p:cNvPicPr>
            <a:picLocks noChangeAspect="1"/>
          </p:cNvPicPr>
          <p:nvPr/>
        </p:nvPicPr>
        <p:blipFill>
          <a:blip r:embed="rId5"/>
          <a:stretch>
            <a:fillRect/>
          </a:stretch>
        </p:blipFill>
        <p:spPr>
          <a:xfrm>
            <a:off x="553838" y="3631441"/>
            <a:ext cx="2941436" cy="1411209"/>
          </a:xfrm>
          <a:prstGeom prst="rect">
            <a:avLst/>
          </a:prstGeom>
        </p:spPr>
      </p:pic>
      <p:pic>
        <p:nvPicPr>
          <p:cNvPr id="8" name="Picture 2" descr="Free Red X Mark Transparent Background, Download Free Red X Mark Transparent  Background png images, Free ClipArts on Clipart Library">
            <a:extLst>
              <a:ext uri="{FF2B5EF4-FFF2-40B4-BE49-F238E27FC236}">
                <a16:creationId xmlns:a16="http://schemas.microsoft.com/office/drawing/2014/main" id="{867047A8-15FE-4C56-87BF-7B80D90A17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4978" y="1266302"/>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PNG - Tick Mark Symbol Transparent Pictures, Free Download - Free  Transparent PNG Logos">
            <a:extLst>
              <a:ext uri="{FF2B5EF4-FFF2-40B4-BE49-F238E27FC236}">
                <a16:creationId xmlns:a16="http://schemas.microsoft.com/office/drawing/2014/main" id="{2F2CDBB0-E8AF-47B7-B27F-2049493D86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838" y="4327797"/>
            <a:ext cx="727758" cy="7140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8199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5091"/>
            <a:ext cx="7886700" cy="633016"/>
          </a:xfrm>
        </p:spPr>
        <p:txBody>
          <a:bodyPr/>
          <a:lstStyle/>
          <a:p>
            <a:r>
              <a:rPr lang="en-US" sz="3200" b="1" dirty="0">
                <a:solidFill>
                  <a:srgbClr val="003C71"/>
                </a:solidFill>
                <a:latin typeface="Century Gothic" panose="020B0502020202020204" pitchFamily="34" charset="0"/>
              </a:rPr>
              <a:t>PPE Disposal </a:t>
            </a:r>
            <a:endParaRPr lang="en-AU" sz="3200" b="1" dirty="0">
              <a:solidFill>
                <a:srgbClr val="003C71"/>
              </a:solidFill>
              <a:latin typeface="Century Gothic" panose="020B0502020202020204" pitchFamily="34" charset="0"/>
            </a:endParaRPr>
          </a:p>
        </p:txBody>
      </p:sp>
      <p:pic>
        <p:nvPicPr>
          <p:cNvPr id="4" name="Picture 3">
            <a:extLst>
              <a:ext uri="{FF2B5EF4-FFF2-40B4-BE49-F238E27FC236}">
                <a16:creationId xmlns:a16="http://schemas.microsoft.com/office/drawing/2014/main" id="{58CEF7D0-53AB-4084-AD9F-29BDC144B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056195"/>
            <a:ext cx="2325588" cy="1744191"/>
          </a:xfrm>
          <a:prstGeom prst="rect">
            <a:avLst/>
          </a:prstGeom>
        </p:spPr>
      </p:pic>
      <p:pic>
        <p:nvPicPr>
          <p:cNvPr id="6" name="Picture 5">
            <a:extLst>
              <a:ext uri="{FF2B5EF4-FFF2-40B4-BE49-F238E27FC236}">
                <a16:creationId xmlns:a16="http://schemas.microsoft.com/office/drawing/2014/main" id="{19FC5E35-32D7-40DD-8D09-D08B4C8103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1056194"/>
            <a:ext cx="2325588" cy="1744191"/>
          </a:xfrm>
          <a:prstGeom prst="rect">
            <a:avLst/>
          </a:prstGeom>
        </p:spPr>
      </p:pic>
      <p:pic>
        <p:nvPicPr>
          <p:cNvPr id="8" name="Picture 7">
            <a:extLst>
              <a:ext uri="{FF2B5EF4-FFF2-40B4-BE49-F238E27FC236}">
                <a16:creationId xmlns:a16="http://schemas.microsoft.com/office/drawing/2014/main" id="{B0DE3B28-1AA3-4930-A457-D58F40961D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22" y="3176559"/>
            <a:ext cx="2325588" cy="1744191"/>
          </a:xfrm>
          <a:prstGeom prst="rect">
            <a:avLst/>
          </a:prstGeom>
        </p:spPr>
      </p:pic>
      <p:pic>
        <p:nvPicPr>
          <p:cNvPr id="12" name="Picture 11">
            <a:extLst>
              <a:ext uri="{FF2B5EF4-FFF2-40B4-BE49-F238E27FC236}">
                <a16:creationId xmlns:a16="http://schemas.microsoft.com/office/drawing/2014/main" id="{40D7F149-5E9E-47A5-A443-8B24D7DD37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12206" y="819274"/>
            <a:ext cx="2140216" cy="1605162"/>
          </a:xfrm>
          <a:prstGeom prst="rect">
            <a:avLst/>
          </a:prstGeom>
        </p:spPr>
      </p:pic>
      <p:pic>
        <p:nvPicPr>
          <p:cNvPr id="15" name="Picture 14">
            <a:extLst>
              <a:ext uri="{FF2B5EF4-FFF2-40B4-BE49-F238E27FC236}">
                <a16:creationId xmlns:a16="http://schemas.microsoft.com/office/drawing/2014/main" id="{46F6452F-643E-4CBA-B5E0-C3BACBFAB5B0}"/>
              </a:ext>
            </a:extLst>
          </p:cNvPr>
          <p:cNvPicPr>
            <a:picLocks noChangeAspect="1"/>
          </p:cNvPicPr>
          <p:nvPr/>
        </p:nvPicPr>
        <p:blipFill rotWithShape="1">
          <a:blip r:embed="rId8">
            <a:extLst>
              <a:ext uri="{28A0092B-C50C-407E-A947-70E740481C1C}">
                <a14:useLocalDpi xmlns:a14="http://schemas.microsoft.com/office/drawing/2010/main" val="0"/>
              </a:ext>
            </a:extLst>
          </a:blip>
          <a:srcRect t="21021" b="21019"/>
          <a:stretch/>
        </p:blipFill>
        <p:spPr>
          <a:xfrm>
            <a:off x="6379734" y="2857500"/>
            <a:ext cx="1605161" cy="2140216"/>
          </a:xfrm>
          <a:prstGeom prst="rect">
            <a:avLst/>
          </a:prstGeom>
        </p:spPr>
      </p:pic>
      <p:pic>
        <p:nvPicPr>
          <p:cNvPr id="17" name="Picture 16">
            <a:extLst>
              <a:ext uri="{FF2B5EF4-FFF2-40B4-BE49-F238E27FC236}">
                <a16:creationId xmlns:a16="http://schemas.microsoft.com/office/drawing/2014/main" id="{B37947B9-D191-425D-B64D-EA3B3177EC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3570" y="3176559"/>
            <a:ext cx="2325588" cy="1744191"/>
          </a:xfrm>
          <a:prstGeom prst="rect">
            <a:avLst/>
          </a:prstGeom>
        </p:spPr>
      </p:pic>
      <p:pic>
        <p:nvPicPr>
          <p:cNvPr id="9" name="Picture 2" descr="Free Red X Mark Transparent Background, Download Free Red X Mark Transparent  Background png images, Free ClipArts on Clipart Library">
            <a:extLst>
              <a:ext uri="{FF2B5EF4-FFF2-40B4-BE49-F238E27FC236}">
                <a16:creationId xmlns:a16="http://schemas.microsoft.com/office/drawing/2014/main" id="{FE9BBE20-622D-42B7-A982-20330F675F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6139" y="2126757"/>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Red X Mark Transparent Background, Download Free Red X Mark Transparent  Background png images, Free ClipArts on Clipart Library">
            <a:extLst>
              <a:ext uri="{FF2B5EF4-FFF2-40B4-BE49-F238E27FC236}">
                <a16:creationId xmlns:a16="http://schemas.microsoft.com/office/drawing/2014/main" id="{93F3264D-A07F-4249-9B82-A78120C803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99348" y="4263156"/>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Red X Mark Transparent Background, Download Free Red X Mark Transparent  Background png images, Free ClipArts on Clipart Library">
            <a:extLst>
              <a:ext uri="{FF2B5EF4-FFF2-40B4-BE49-F238E27FC236}">
                <a16:creationId xmlns:a16="http://schemas.microsoft.com/office/drawing/2014/main" id="{58E83AFB-9D2F-4CEB-A652-003F918A3E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1880" y="4226867"/>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Red X Mark Transparent Background, Download Free Red X Mark Transparent  Background png images, Free ClipArts on Clipart Library">
            <a:extLst>
              <a:ext uri="{FF2B5EF4-FFF2-40B4-BE49-F238E27FC236}">
                <a16:creationId xmlns:a16="http://schemas.microsoft.com/office/drawing/2014/main" id="{EB797E79-37ED-4CAA-8787-354BA81939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52309" y="2094743"/>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Red X Mark Transparent Background, Download Free Red X Mark Transparent  Background png images, Free ClipArts on Clipart Library">
            <a:extLst>
              <a:ext uri="{FF2B5EF4-FFF2-40B4-BE49-F238E27FC236}">
                <a16:creationId xmlns:a16="http://schemas.microsoft.com/office/drawing/2014/main" id="{F062BB71-AFAE-4625-9FBE-3BC62DB656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844" y="4226867"/>
            <a:ext cx="682966" cy="6736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Red X Mark Transparent Background, Download Free Red X Mark Transparent  Background png images, Free ClipArts on Clipart Library">
            <a:extLst>
              <a:ext uri="{FF2B5EF4-FFF2-40B4-BE49-F238E27FC236}">
                <a16:creationId xmlns:a16="http://schemas.microsoft.com/office/drawing/2014/main" id="{6EAEA6F1-CD01-45A1-BA5C-7B16B333CB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4326" y="1936949"/>
            <a:ext cx="682966" cy="6736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362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80" y="235924"/>
            <a:ext cx="7886700" cy="633016"/>
          </a:xfrm>
        </p:spPr>
        <p:txBody>
          <a:bodyPr/>
          <a:lstStyle/>
          <a:p>
            <a:r>
              <a:rPr lang="en-US" sz="3200" b="1" dirty="0">
                <a:solidFill>
                  <a:srgbClr val="003C71"/>
                </a:solidFill>
                <a:latin typeface="Century Gothic" panose="020B0502020202020204" pitchFamily="34" charset="0"/>
              </a:rPr>
              <a:t>Uniform Rules</a:t>
            </a:r>
            <a:endParaRPr lang="en-AU" sz="3200" b="1" dirty="0">
              <a:solidFill>
                <a:srgbClr val="003C7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23C2BDAC-C8EF-4215-B5A0-2420A9C02B07}"/>
              </a:ext>
            </a:extLst>
          </p:cNvPr>
          <p:cNvCxnSpPr>
            <a:cxnSpLocks/>
          </p:cNvCxnSpPr>
          <p:nvPr/>
        </p:nvCxnSpPr>
        <p:spPr>
          <a:xfrm>
            <a:off x="5940152"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AD32D40-0FB6-405D-96EF-4A12B4D57EBA}"/>
              </a:ext>
            </a:extLst>
          </p:cNvPr>
          <p:cNvCxnSpPr>
            <a:cxnSpLocks/>
          </p:cNvCxnSpPr>
          <p:nvPr/>
        </p:nvCxnSpPr>
        <p:spPr>
          <a:xfrm flipH="1">
            <a:off x="395536" y="3001516"/>
            <a:ext cx="8424936" cy="0"/>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6C7DA563-16B4-4E82-9281-3F7EED184511}"/>
              </a:ext>
            </a:extLst>
          </p:cNvPr>
          <p:cNvCxnSpPr>
            <a:cxnSpLocks/>
          </p:cNvCxnSpPr>
          <p:nvPr/>
        </p:nvCxnSpPr>
        <p:spPr>
          <a:xfrm>
            <a:off x="3131840"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826A569D-8ED5-4663-8ED2-0CEBF026A949}"/>
              </a:ext>
            </a:extLst>
          </p:cNvPr>
          <p:cNvPicPr>
            <a:picLocks noChangeAspect="1"/>
          </p:cNvPicPr>
          <p:nvPr/>
        </p:nvPicPr>
        <p:blipFill>
          <a:blip r:embed="rId4"/>
          <a:stretch>
            <a:fillRect/>
          </a:stretch>
        </p:blipFill>
        <p:spPr>
          <a:xfrm>
            <a:off x="277000" y="3087615"/>
            <a:ext cx="2729986" cy="2046478"/>
          </a:xfrm>
          <a:prstGeom prst="rect">
            <a:avLst/>
          </a:prstGeom>
        </p:spPr>
      </p:pic>
      <p:pic>
        <p:nvPicPr>
          <p:cNvPr id="8" name="Picture 7">
            <a:extLst>
              <a:ext uri="{FF2B5EF4-FFF2-40B4-BE49-F238E27FC236}">
                <a16:creationId xmlns:a16="http://schemas.microsoft.com/office/drawing/2014/main" id="{69C9A98C-62C1-45F9-AC31-629DA5F0FB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90" r="20705"/>
          <a:stretch/>
        </p:blipFill>
        <p:spPr>
          <a:xfrm>
            <a:off x="725797" y="869133"/>
            <a:ext cx="1779184" cy="2046479"/>
          </a:xfrm>
          <a:prstGeom prst="rect">
            <a:avLst/>
          </a:prstGeom>
        </p:spPr>
      </p:pic>
      <p:pic>
        <p:nvPicPr>
          <p:cNvPr id="11" name="Picture 10">
            <a:extLst>
              <a:ext uri="{FF2B5EF4-FFF2-40B4-BE49-F238E27FC236}">
                <a16:creationId xmlns:a16="http://schemas.microsoft.com/office/drawing/2014/main" id="{4BD9A5D1-D815-445F-AC23-459306C3FD95}"/>
              </a:ext>
            </a:extLst>
          </p:cNvPr>
          <p:cNvPicPr>
            <a:picLocks noChangeAspect="1"/>
          </p:cNvPicPr>
          <p:nvPr/>
        </p:nvPicPr>
        <p:blipFill>
          <a:blip r:embed="rId6"/>
          <a:stretch>
            <a:fillRect/>
          </a:stretch>
        </p:blipFill>
        <p:spPr>
          <a:xfrm>
            <a:off x="3694636" y="742133"/>
            <a:ext cx="1669452" cy="2178384"/>
          </a:xfrm>
          <a:prstGeom prst="rect">
            <a:avLst/>
          </a:prstGeom>
        </p:spPr>
      </p:pic>
      <p:pic>
        <p:nvPicPr>
          <p:cNvPr id="15" name="Picture 14">
            <a:extLst>
              <a:ext uri="{FF2B5EF4-FFF2-40B4-BE49-F238E27FC236}">
                <a16:creationId xmlns:a16="http://schemas.microsoft.com/office/drawing/2014/main" id="{8FCDB554-087C-4534-A70C-D0FBD3534A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9382" y="988342"/>
            <a:ext cx="2561861" cy="1921396"/>
          </a:xfrm>
          <a:prstGeom prst="rect">
            <a:avLst/>
          </a:prstGeom>
        </p:spPr>
      </p:pic>
      <p:pic>
        <p:nvPicPr>
          <p:cNvPr id="18" name="Picture 17">
            <a:extLst>
              <a:ext uri="{FF2B5EF4-FFF2-40B4-BE49-F238E27FC236}">
                <a16:creationId xmlns:a16="http://schemas.microsoft.com/office/drawing/2014/main" id="{EAA4C8AD-A415-4D79-9514-8FC385FD05AE}"/>
              </a:ext>
            </a:extLst>
          </p:cNvPr>
          <p:cNvPicPr>
            <a:picLocks noChangeAspect="1"/>
          </p:cNvPicPr>
          <p:nvPr/>
        </p:nvPicPr>
        <p:blipFill>
          <a:blip r:embed="rId8"/>
          <a:stretch>
            <a:fillRect/>
          </a:stretch>
        </p:blipFill>
        <p:spPr>
          <a:xfrm>
            <a:off x="6111483" y="3217539"/>
            <a:ext cx="1440704" cy="1879903"/>
          </a:xfrm>
          <a:prstGeom prst="rect">
            <a:avLst/>
          </a:prstGeom>
        </p:spPr>
      </p:pic>
      <p:pic>
        <p:nvPicPr>
          <p:cNvPr id="19" name="Picture 18">
            <a:extLst>
              <a:ext uri="{FF2B5EF4-FFF2-40B4-BE49-F238E27FC236}">
                <a16:creationId xmlns:a16="http://schemas.microsoft.com/office/drawing/2014/main" id="{EFAC5198-457C-4CAB-AD6A-0EDB8096A7E5}"/>
              </a:ext>
            </a:extLst>
          </p:cNvPr>
          <p:cNvPicPr>
            <a:picLocks noChangeAspect="1"/>
          </p:cNvPicPr>
          <p:nvPr/>
        </p:nvPicPr>
        <p:blipFill>
          <a:blip r:embed="rId9"/>
          <a:stretch>
            <a:fillRect/>
          </a:stretch>
        </p:blipFill>
        <p:spPr>
          <a:xfrm>
            <a:off x="7723517" y="3156335"/>
            <a:ext cx="1143481" cy="1987898"/>
          </a:xfrm>
          <a:prstGeom prst="rect">
            <a:avLst/>
          </a:prstGeom>
        </p:spPr>
      </p:pic>
      <p:pic>
        <p:nvPicPr>
          <p:cNvPr id="5" name="Picture 4">
            <a:extLst>
              <a:ext uri="{FF2B5EF4-FFF2-40B4-BE49-F238E27FC236}">
                <a16:creationId xmlns:a16="http://schemas.microsoft.com/office/drawing/2014/main" id="{C1663678-229E-4D3F-AA94-4ABA3AFF48AD}"/>
              </a:ext>
            </a:extLst>
          </p:cNvPr>
          <p:cNvPicPr>
            <a:picLocks noChangeAspect="1"/>
          </p:cNvPicPr>
          <p:nvPr/>
        </p:nvPicPr>
        <p:blipFill>
          <a:blip r:embed="rId10"/>
          <a:stretch>
            <a:fillRect/>
          </a:stretch>
        </p:blipFill>
        <p:spPr>
          <a:xfrm>
            <a:off x="3216425" y="3288262"/>
            <a:ext cx="2636876" cy="1695135"/>
          </a:xfrm>
          <a:prstGeom prst="rect">
            <a:avLst/>
          </a:prstGeom>
        </p:spPr>
      </p:pic>
    </p:spTree>
    <p:custDataLst>
      <p:tags r:id="rId1"/>
    </p:custDataLst>
    <p:extLst>
      <p:ext uri="{BB962C8B-B14F-4D97-AF65-F5344CB8AC3E}">
        <p14:creationId xmlns:p14="http://schemas.microsoft.com/office/powerpoint/2010/main" val="4137911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80" y="235924"/>
            <a:ext cx="7886700" cy="633016"/>
          </a:xfrm>
        </p:spPr>
        <p:txBody>
          <a:bodyPr/>
          <a:lstStyle/>
          <a:p>
            <a:r>
              <a:rPr lang="en-US" sz="3200" b="1" dirty="0">
                <a:solidFill>
                  <a:srgbClr val="003C71"/>
                </a:solidFill>
                <a:latin typeface="Century Gothic" panose="020B0502020202020204" pitchFamily="34" charset="0"/>
              </a:rPr>
              <a:t>General Hygiene </a:t>
            </a:r>
            <a:endParaRPr lang="en-AU" sz="3200" b="1" dirty="0">
              <a:solidFill>
                <a:srgbClr val="003C7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23C2BDAC-C8EF-4215-B5A0-2420A9C02B07}"/>
              </a:ext>
            </a:extLst>
          </p:cNvPr>
          <p:cNvCxnSpPr>
            <a:cxnSpLocks/>
          </p:cNvCxnSpPr>
          <p:nvPr/>
        </p:nvCxnSpPr>
        <p:spPr>
          <a:xfrm>
            <a:off x="5940152"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AD32D40-0FB6-405D-96EF-4A12B4D57EBA}"/>
              </a:ext>
            </a:extLst>
          </p:cNvPr>
          <p:cNvCxnSpPr>
            <a:cxnSpLocks/>
          </p:cNvCxnSpPr>
          <p:nvPr/>
        </p:nvCxnSpPr>
        <p:spPr>
          <a:xfrm flipH="1">
            <a:off x="395536" y="3001516"/>
            <a:ext cx="8424936" cy="0"/>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6C7DA563-16B4-4E82-9281-3F7EED184511}"/>
              </a:ext>
            </a:extLst>
          </p:cNvPr>
          <p:cNvCxnSpPr>
            <a:cxnSpLocks/>
          </p:cNvCxnSpPr>
          <p:nvPr/>
        </p:nvCxnSpPr>
        <p:spPr>
          <a:xfrm>
            <a:off x="3131840"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4BEA3355-AA9A-4910-86A4-2E1D83A43D5A}"/>
              </a:ext>
            </a:extLst>
          </p:cNvPr>
          <p:cNvPicPr>
            <a:picLocks noChangeAspect="1"/>
          </p:cNvPicPr>
          <p:nvPr/>
        </p:nvPicPr>
        <p:blipFill>
          <a:blip r:embed="rId4"/>
          <a:stretch>
            <a:fillRect/>
          </a:stretch>
        </p:blipFill>
        <p:spPr>
          <a:xfrm>
            <a:off x="395536" y="1169104"/>
            <a:ext cx="2530148" cy="1685259"/>
          </a:xfrm>
          <a:prstGeom prst="rect">
            <a:avLst/>
          </a:prstGeom>
        </p:spPr>
      </p:pic>
      <p:pic>
        <p:nvPicPr>
          <p:cNvPr id="7" name="Picture 6">
            <a:extLst>
              <a:ext uri="{FF2B5EF4-FFF2-40B4-BE49-F238E27FC236}">
                <a16:creationId xmlns:a16="http://schemas.microsoft.com/office/drawing/2014/main" id="{232BAB0E-1832-4528-80A8-3CE9D501A864}"/>
              </a:ext>
            </a:extLst>
          </p:cNvPr>
          <p:cNvPicPr>
            <a:picLocks noChangeAspect="1"/>
          </p:cNvPicPr>
          <p:nvPr/>
        </p:nvPicPr>
        <p:blipFill>
          <a:blip r:embed="rId5"/>
          <a:stretch>
            <a:fillRect/>
          </a:stretch>
        </p:blipFill>
        <p:spPr>
          <a:xfrm>
            <a:off x="3337997" y="1173686"/>
            <a:ext cx="2465990" cy="1646930"/>
          </a:xfrm>
          <a:prstGeom prst="rect">
            <a:avLst/>
          </a:prstGeom>
        </p:spPr>
      </p:pic>
      <p:pic>
        <p:nvPicPr>
          <p:cNvPr id="12" name="Picture 11">
            <a:extLst>
              <a:ext uri="{FF2B5EF4-FFF2-40B4-BE49-F238E27FC236}">
                <a16:creationId xmlns:a16="http://schemas.microsoft.com/office/drawing/2014/main" id="{37BEFB83-906F-4EA2-A0B2-CE66DA2C053A}"/>
              </a:ext>
            </a:extLst>
          </p:cNvPr>
          <p:cNvPicPr>
            <a:picLocks noChangeAspect="1"/>
          </p:cNvPicPr>
          <p:nvPr/>
        </p:nvPicPr>
        <p:blipFill>
          <a:blip r:embed="rId6"/>
          <a:stretch>
            <a:fillRect/>
          </a:stretch>
        </p:blipFill>
        <p:spPr>
          <a:xfrm>
            <a:off x="6109532" y="1117099"/>
            <a:ext cx="2688396" cy="1789267"/>
          </a:xfrm>
          <a:prstGeom prst="rect">
            <a:avLst/>
          </a:prstGeom>
        </p:spPr>
      </p:pic>
      <p:pic>
        <p:nvPicPr>
          <p:cNvPr id="13" name="Picture 12">
            <a:extLst>
              <a:ext uri="{FF2B5EF4-FFF2-40B4-BE49-F238E27FC236}">
                <a16:creationId xmlns:a16="http://schemas.microsoft.com/office/drawing/2014/main" id="{B93C6BD1-0A26-47F5-B676-B6D4597D4563}"/>
              </a:ext>
            </a:extLst>
          </p:cNvPr>
          <p:cNvPicPr>
            <a:picLocks noChangeAspect="1"/>
          </p:cNvPicPr>
          <p:nvPr/>
        </p:nvPicPr>
        <p:blipFill rotWithShape="1">
          <a:blip r:embed="rId7"/>
          <a:srcRect l="5746" r="4877"/>
          <a:stretch/>
        </p:blipFill>
        <p:spPr>
          <a:xfrm>
            <a:off x="395536" y="3149498"/>
            <a:ext cx="2583944" cy="1721089"/>
          </a:xfrm>
          <a:prstGeom prst="rect">
            <a:avLst/>
          </a:prstGeom>
        </p:spPr>
      </p:pic>
      <p:pic>
        <p:nvPicPr>
          <p:cNvPr id="16" name="Picture 15">
            <a:extLst>
              <a:ext uri="{FF2B5EF4-FFF2-40B4-BE49-F238E27FC236}">
                <a16:creationId xmlns:a16="http://schemas.microsoft.com/office/drawing/2014/main" id="{1163629A-666E-482F-B6BA-B7B652E5F44C}"/>
              </a:ext>
            </a:extLst>
          </p:cNvPr>
          <p:cNvPicPr>
            <a:picLocks noChangeAspect="1"/>
          </p:cNvPicPr>
          <p:nvPr/>
        </p:nvPicPr>
        <p:blipFill>
          <a:blip r:embed="rId8"/>
          <a:stretch>
            <a:fillRect/>
          </a:stretch>
        </p:blipFill>
        <p:spPr>
          <a:xfrm>
            <a:off x="3221102" y="3305895"/>
            <a:ext cx="2630176" cy="14794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1895A80-4CF8-4656-96AC-910D9F53FE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429113" y="3394028"/>
            <a:ext cx="1962862" cy="1472147"/>
          </a:xfrm>
          <a:prstGeom prst="rect">
            <a:avLst/>
          </a:prstGeom>
        </p:spPr>
      </p:pic>
    </p:spTree>
    <p:custDataLst>
      <p:tags r:id="rId1"/>
    </p:custDataLst>
    <p:extLst>
      <p:ext uri="{BB962C8B-B14F-4D97-AF65-F5344CB8AC3E}">
        <p14:creationId xmlns:p14="http://schemas.microsoft.com/office/powerpoint/2010/main" val="178110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80" y="235924"/>
            <a:ext cx="7886700" cy="633016"/>
          </a:xfrm>
        </p:spPr>
        <p:txBody>
          <a:bodyPr/>
          <a:lstStyle/>
          <a:p>
            <a:r>
              <a:rPr lang="en-US" sz="3200" b="1" dirty="0" err="1">
                <a:solidFill>
                  <a:srgbClr val="003C71"/>
                </a:solidFill>
                <a:latin typeface="Century Gothic" panose="020B0502020202020204" pitchFamily="34" charset="0"/>
              </a:rPr>
              <a:t>Jewelery</a:t>
            </a:r>
            <a:r>
              <a:rPr lang="en-US" sz="3200" b="1" dirty="0">
                <a:solidFill>
                  <a:srgbClr val="003C71"/>
                </a:solidFill>
                <a:latin typeface="Century Gothic" panose="020B0502020202020204" pitchFamily="34" charset="0"/>
              </a:rPr>
              <a:t> </a:t>
            </a:r>
            <a:endParaRPr lang="en-AU" sz="3200" b="1" dirty="0">
              <a:solidFill>
                <a:srgbClr val="003C7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23C2BDAC-C8EF-4215-B5A0-2420A9C02B07}"/>
              </a:ext>
            </a:extLst>
          </p:cNvPr>
          <p:cNvCxnSpPr>
            <a:cxnSpLocks/>
          </p:cNvCxnSpPr>
          <p:nvPr/>
        </p:nvCxnSpPr>
        <p:spPr>
          <a:xfrm>
            <a:off x="5940152"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AD32D40-0FB6-405D-96EF-4A12B4D57EBA}"/>
              </a:ext>
            </a:extLst>
          </p:cNvPr>
          <p:cNvCxnSpPr>
            <a:cxnSpLocks/>
          </p:cNvCxnSpPr>
          <p:nvPr/>
        </p:nvCxnSpPr>
        <p:spPr>
          <a:xfrm flipH="1">
            <a:off x="395536" y="3001516"/>
            <a:ext cx="8424936" cy="0"/>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6C7DA563-16B4-4E82-9281-3F7EED184511}"/>
              </a:ext>
            </a:extLst>
          </p:cNvPr>
          <p:cNvCxnSpPr>
            <a:cxnSpLocks/>
          </p:cNvCxnSpPr>
          <p:nvPr/>
        </p:nvCxnSpPr>
        <p:spPr>
          <a:xfrm>
            <a:off x="3131840" y="985292"/>
            <a:ext cx="0" cy="4104456"/>
          </a:xfrm>
          <a:prstGeom prst="line">
            <a:avLst/>
          </a:prstGeom>
          <a:ln w="57150">
            <a:solidFill>
              <a:srgbClr val="003C71"/>
            </a:solidFill>
          </a:ln>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B042D3DD-7F3A-48C9-8346-092CE76412DA}"/>
              </a:ext>
            </a:extLst>
          </p:cNvPr>
          <p:cNvPicPr>
            <a:picLocks noChangeAspect="1"/>
          </p:cNvPicPr>
          <p:nvPr/>
        </p:nvPicPr>
        <p:blipFill>
          <a:blip r:embed="rId3"/>
          <a:stretch>
            <a:fillRect/>
          </a:stretch>
        </p:blipFill>
        <p:spPr>
          <a:xfrm>
            <a:off x="467546" y="1273212"/>
            <a:ext cx="2411759" cy="1607839"/>
          </a:xfrm>
          <a:prstGeom prst="rect">
            <a:avLst/>
          </a:prstGeom>
        </p:spPr>
      </p:pic>
      <p:pic>
        <p:nvPicPr>
          <p:cNvPr id="11" name="Picture 10">
            <a:extLst>
              <a:ext uri="{FF2B5EF4-FFF2-40B4-BE49-F238E27FC236}">
                <a16:creationId xmlns:a16="http://schemas.microsoft.com/office/drawing/2014/main" id="{7BF16825-B24D-4797-A7A6-F30E6E72AE9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58003" y="1012956"/>
            <a:ext cx="2037344" cy="1872208"/>
          </a:xfrm>
          <a:prstGeom prst="rect">
            <a:avLst/>
          </a:prstGeom>
        </p:spPr>
      </p:pic>
      <p:pic>
        <p:nvPicPr>
          <p:cNvPr id="18" name="Picture 17">
            <a:extLst>
              <a:ext uri="{FF2B5EF4-FFF2-40B4-BE49-F238E27FC236}">
                <a16:creationId xmlns:a16="http://schemas.microsoft.com/office/drawing/2014/main" id="{F99451BF-F32B-4BF3-8181-C1166C46C37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45541" y="481236"/>
            <a:ext cx="1847422" cy="2463229"/>
          </a:xfrm>
          <a:prstGeom prst="rect">
            <a:avLst/>
          </a:prstGeom>
        </p:spPr>
      </p:pic>
      <p:pic>
        <p:nvPicPr>
          <p:cNvPr id="21" name="Picture 20">
            <a:extLst>
              <a:ext uri="{FF2B5EF4-FFF2-40B4-BE49-F238E27FC236}">
                <a16:creationId xmlns:a16="http://schemas.microsoft.com/office/drawing/2014/main" id="{D868CA58-1C5A-4E44-A673-B095A84BD9C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50556" y="3228955"/>
            <a:ext cx="2229910" cy="1672433"/>
          </a:xfrm>
          <a:prstGeom prst="rect">
            <a:avLst/>
          </a:prstGeom>
        </p:spPr>
      </p:pic>
      <p:pic>
        <p:nvPicPr>
          <p:cNvPr id="23" name="Picture 22">
            <a:extLst>
              <a:ext uri="{FF2B5EF4-FFF2-40B4-BE49-F238E27FC236}">
                <a16:creationId xmlns:a16="http://schemas.microsoft.com/office/drawing/2014/main" id="{F2E41F32-8D2A-45B4-A6A7-1569832D725F}"/>
              </a:ext>
            </a:extLst>
          </p:cNvPr>
          <p:cNvPicPr>
            <a:picLocks noChangeAspect="1"/>
          </p:cNvPicPr>
          <p:nvPr/>
        </p:nvPicPr>
        <p:blipFill>
          <a:blip r:embed="rId10"/>
          <a:stretch>
            <a:fillRect/>
          </a:stretch>
        </p:blipFill>
        <p:spPr>
          <a:xfrm>
            <a:off x="7777165" y="3400791"/>
            <a:ext cx="1328769" cy="1328769"/>
          </a:xfrm>
          <a:prstGeom prst="rect">
            <a:avLst/>
          </a:prstGeom>
        </p:spPr>
      </p:pic>
      <p:pic>
        <p:nvPicPr>
          <p:cNvPr id="25" name="Picture 24">
            <a:extLst>
              <a:ext uri="{FF2B5EF4-FFF2-40B4-BE49-F238E27FC236}">
                <a16:creationId xmlns:a16="http://schemas.microsoft.com/office/drawing/2014/main" id="{1729B0B4-34D3-4499-A89C-CA56BDA1846B}"/>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4101" t="17724" r="21651" b="21389"/>
          <a:stretch/>
        </p:blipFill>
        <p:spPr>
          <a:xfrm>
            <a:off x="6135610" y="3400791"/>
            <a:ext cx="1578553" cy="1328760"/>
          </a:xfrm>
          <a:prstGeom prst="rect">
            <a:avLst/>
          </a:prstGeom>
        </p:spPr>
      </p:pic>
      <p:pic>
        <p:nvPicPr>
          <p:cNvPr id="5" name="Picture 4">
            <a:extLst>
              <a:ext uri="{FF2B5EF4-FFF2-40B4-BE49-F238E27FC236}">
                <a16:creationId xmlns:a16="http://schemas.microsoft.com/office/drawing/2014/main" id="{5B3DD61F-F103-4C84-AA51-F5BE4BFBE319}"/>
              </a:ext>
            </a:extLst>
          </p:cNvPr>
          <p:cNvPicPr>
            <a:picLocks noChangeAspect="1"/>
          </p:cNvPicPr>
          <p:nvPr/>
        </p:nvPicPr>
        <p:blipFill>
          <a:blip r:embed="rId13"/>
          <a:stretch>
            <a:fillRect/>
          </a:stretch>
        </p:blipFill>
        <p:spPr>
          <a:xfrm>
            <a:off x="413516" y="3593584"/>
            <a:ext cx="1428032" cy="1029373"/>
          </a:xfrm>
          <a:prstGeom prst="rect">
            <a:avLst/>
          </a:prstGeom>
        </p:spPr>
      </p:pic>
      <p:pic>
        <p:nvPicPr>
          <p:cNvPr id="6" name="Picture 5">
            <a:extLst>
              <a:ext uri="{FF2B5EF4-FFF2-40B4-BE49-F238E27FC236}">
                <a16:creationId xmlns:a16="http://schemas.microsoft.com/office/drawing/2014/main" id="{6B43C619-1572-432D-B92A-F5A1F6A92928}"/>
              </a:ext>
            </a:extLst>
          </p:cNvPr>
          <p:cNvPicPr>
            <a:picLocks noChangeAspect="1"/>
          </p:cNvPicPr>
          <p:nvPr/>
        </p:nvPicPr>
        <p:blipFill>
          <a:blip r:embed="rId14"/>
          <a:stretch>
            <a:fillRect/>
          </a:stretch>
        </p:blipFill>
        <p:spPr>
          <a:xfrm>
            <a:off x="1909781" y="3385206"/>
            <a:ext cx="1138686" cy="1446131"/>
          </a:xfrm>
          <a:prstGeom prst="rect">
            <a:avLst/>
          </a:prstGeom>
        </p:spPr>
      </p:pic>
    </p:spTree>
    <p:extLst>
      <p:ext uri="{BB962C8B-B14F-4D97-AF65-F5344CB8AC3E}">
        <p14:creationId xmlns:p14="http://schemas.microsoft.com/office/powerpoint/2010/main" val="456418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Lesson 2 – Part B&amp;quot;&quot;/&gt;&lt;property id=&quot;20307&quot; value=&quot;257&quot;/&gt;&lt;/object&gt;&lt;object type=&quot;3&quot; unique_id=&quot;11418&quot;&gt;&lt;property id=&quot;20148&quot; value=&quot;5&quot;/&gt;&lt;property id=&quot;20300&quot; value=&quot;Slide 17 - &amp;quot;PRIVACY ACT 1988&amp;quot;&quot;/&gt;&lt;property id=&quot;20307&quot; value=&quot;317&quot;/&gt;&lt;/object&gt;&lt;object type=&quot;3&quot; unique_id=&quot;11419&quot;&gt;&lt;property id=&quot;20148&quot; value=&quot;5&quot;/&gt;&lt;property id=&quot;20300&quot; value=&quot;Slide 18 - &amp;quot;Australian Privacy Principles&amp;quot;&quot;/&gt;&lt;property id=&quot;20307&quot; value=&quot;318&quot;/&gt;&lt;/object&gt;&lt;object type=&quot;3&quot; unique_id=&quot;11420&quot;&gt;&lt;property id=&quot;20148&quot; value=&quot;5&quot;/&gt;&lt;property id=&quot;20300&quot; value=&quot;Slide 19 - &amp;quot;Australian Privacy Principles&amp;quot;&quot;/&gt;&lt;property id=&quot;20307&quot; value=&quot;319&quot;/&gt;&lt;/object&gt;&lt;object type=&quot;3&quot; unique_id=&quot;11422&quot;&gt;&lt;property id=&quot;20148&quot; value=&quot;5&quot;/&gt;&lt;property id=&quot;20300&quot; value=&quot;Slide 20 - &amp;quot;Australian Privacy Principles&amp;quot;&quot;/&gt;&lt;property id=&quot;20307&quot; value=&quot;321&quot;/&gt;&lt;/object&gt;&lt;object type=&quot;3&quot; unique_id=&quot;11423&quot;&gt;&lt;property id=&quot;20148&quot; value=&quot;5&quot;/&gt;&lt;property id=&quot;20300&quot; value=&quot;Slide 21 - &amp;quot;Australian Privacy Principles&amp;quot;&quot;/&gt;&lt;property id=&quot;20307&quot; value=&quot;322&quot;/&gt;&lt;/object&gt;&lt;object type=&quot;3&quot; unique_id=&quot;11424&quot;&gt;&lt;property id=&quot;20148&quot; value=&quot;5&quot;/&gt;&lt;property id=&quot;20300&quot; value=&quot;Slide 22 - &amp;quot;Australian Privacy Principles&amp;quot;&quot;/&gt;&lt;property id=&quot;20307&quot; value=&quot;323&quot;/&gt;&lt;/object&gt;&lt;object type=&quot;3&quot; unique_id=&quot;11425&quot;&gt;&lt;property id=&quot;20148&quot; value=&quot;5&quot;/&gt;&lt;property id=&quot;20300&quot; value=&quot;Slide 23 - &amp;quot;Australian Privacy Principles&amp;quot;&quot;/&gt;&lt;property id=&quot;20307&quot; value=&quot;324&quot;/&gt;&lt;/object&gt;&lt;object type=&quot;3&quot; unique_id=&quot;11450&quot;&gt;&lt;property id=&quot;20148&quot; value=&quot;5&quot;/&gt;&lt;property id=&quot;20300&quot; value=&quot;Slide 25 - &amp;quot;QUIZ&amp;quot;&quot;/&gt;&lt;property id=&quot;20307&quot; value=&quot;325&quot;/&gt;&lt;/object&gt;&lt;object type=&quot;3&quot; unique_id=&quot;11451&quot;&gt;&lt;property id=&quot;20148&quot; value=&quot;5&quot;/&gt;&lt;property id=&quot;20300&quot; value=&quot;Slide 26 - &amp;quot;Conflict of interest&amp;quot;&quot;/&gt;&lt;property id=&quot;20307&quot; value=&quot;326&quot;/&gt;&lt;/object&gt;&lt;object type=&quot;3&quot; unique_id=&quot;11452&quot;&gt;&lt;property id=&quot;20148&quot; value=&quot;5&quot;/&gt;&lt;property id=&quot;20300&quot; value=&quot;Slide 3 - &amp;quot;Planning your work&amp;quot;&quot;/&gt;&lt;property id=&quot;20307&quot; value=&quot;327&quot;/&gt;&lt;/object&gt;&lt;object type=&quot;3&quot; unique_id=&quot;11453&quot;&gt;&lt;property id=&quot;20148&quot; value=&quot;5&quot;/&gt;&lt;property id=&quot;20300&quot; value=&quot;Slide 4 - &amp;quot;Planning &amp;quot;&quot;/&gt;&lt;property id=&quot;20307&quot; value=&quot;328&quot;/&gt;&lt;/object&gt;&lt;object type=&quot;3&quot; unique_id=&quot;11454&quot;&gt;&lt;property id=&quot;20148&quot; value=&quot;5&quot;/&gt;&lt;property id=&quot;20300&quot; value=&quot;Slide 5 - &amp;quot;Planning&amp;quot;&quot;/&gt;&lt;property id=&quot;20307&quot; value=&quot;329&quot;/&gt;&lt;/object&gt;&lt;object type=&quot;3&quot; unique_id=&quot;11455&quot;&gt;&lt;property id=&quot;20148&quot; value=&quot;5&quot;/&gt;&lt;property id=&quot;20300&quot; value=&quot;Slide 6 - &amp;quot;Develop systems&amp;quot;&quot;/&gt;&lt;property id=&quot;20307&quot; value=&quot;333&quot;/&gt;&lt;/object&gt;&lt;object type=&quot;3&quot; unique_id=&quot;11456&quot;&gt;&lt;property id=&quot;20148&quot; value=&quot;5&quot;/&gt;&lt;property id=&quot;20300&quot; value=&quot;Slide 7 - &amp;quot;Examples of systems&amp;quot;&quot;/&gt;&lt;property id=&quot;20307&quot; value=&quot;334&quot;/&gt;&lt;/object&gt;&lt;object type=&quot;3&quot; unique_id=&quot;11457&quot;&gt;&lt;property id=&quot;20148&quot; value=&quot;5&quot;/&gt;&lt;property id=&quot;20300&quot; value=&quot;Slide 8 - &amp;quot;What you need to consider?&amp;quot;&quot;/&gt;&lt;property id=&quot;20307&quot; value=&quot;335&quot;/&gt;&lt;/object&gt;&lt;object type=&quot;3&quot; unique_id=&quot;11458&quot;&gt;&lt;property id=&quot;20148&quot; value=&quot;5&quot;/&gt;&lt;property id=&quot;20300&quot; value=&quot;Slide 9 - &amp;quot;Characteristics of a system&amp;quot;&quot;/&gt;&lt;property id=&quot;20307&quot; value=&quot;336&quot;/&gt;&lt;/object&gt;&lt;object type=&quot;3&quot; unique_id=&quot;11459&quot;&gt;&lt;property id=&quot;20148&quot; value=&quot;5&quot;/&gt;&lt;property id=&quot;20300&quot; value=&quot;Slide 10 - &amp;quot;Developing policies-&amp;quot;&quot;/&gt;&lt;property id=&quot;20307&quot; value=&quot;337&quot;/&gt;&lt;/object&gt;&lt;object type=&quot;3&quot; unique_id=&quot;11460&quot;&gt;&lt;property id=&quot;20148&quot; value=&quot;5&quot;/&gt;&lt;property id=&quot;20300&quot; value=&quot;Slide 11 - &amp;quot;Checklist&amp;quot;&quot;/&gt;&lt;property id=&quot;20307&quot; value=&quot;331&quot;/&gt;&lt;/object&gt;&lt;object type=&quot;3&quot; unique_id=&quot;11461&quot;&gt;&lt;property id=&quot;20148&quot; value=&quot;5&quot;/&gt;&lt;property id=&quot;20300&quot; value=&quot;Slide 12 - &amp;quot;Activity&amp;quot;&quot;/&gt;&lt;property id=&quot;20307&quot; value=&quot;338&quot;/&gt;&lt;/object&gt;&lt;object type=&quot;3&quot; unique_id=&quot;11462&quot;&gt;&lt;property id=&quot;20148&quot; value=&quot;5&quot;/&gt;&lt;property id=&quot;20300&quot; value=&quot;Slide 13 - &amp;quot;Review systems&amp;quot;&quot;/&gt;&lt;property id=&quot;20307&quot; value=&quot;332&quot;/&gt;&lt;/object&gt;&lt;object type=&quot;3&quot; unique_id=&quot;11463&quot;&gt;&lt;property id=&quot;20148&quot; value=&quot;5&quot;/&gt;&lt;property id=&quot;20300&quot; value=&quot;Slide 14 - &amp;quot;Networking activity&amp;quot;&quot;/&gt;&lt;property id=&quot;20307&quot; value=&quot;341&quot;/&gt;&lt;/object&gt;&lt;object type=&quot;3&quot; unique_id=&quot;11464&quot;&gt;&lt;property id=&quot;20148&quot; value=&quot;5&quot;/&gt;&lt;property id=&quot;20300&quot; value=&quot;Slide 15 - &amp;quot;Networking&amp;quot;&quot;/&gt;&lt;property id=&quot;20307&quot; value=&quot;339&quot;/&gt;&lt;/object&gt;&lt;object type=&quot;3&quot; unique_id=&quot;11465&quot;&gt;&lt;property id=&quot;20148&quot; value=&quot;5&quot;/&gt;&lt;property id=&quot;20300&quot; value=&quot;Slide 16 - &amp;quot;Benefits of networking&amp;quot;&quot;/&gt;&lt;property id=&quot;20307&quot; value=&quot;340&quot;/&gt;&lt;/object&gt;&lt;object type=&quot;3&quot; unique_id=&quot;11522&quot;&gt;&lt;property id=&quot;20148&quot; value=&quot;5&quot;/&gt;&lt;property id=&quot;20300&quot; value=&quot;Slide 2 - &amp;quot;This session&amp;quot;&quot;/&gt;&lt;property id=&quot;20307&quot; value=&quot;342&quot;/&gt;&lt;/object&gt;&lt;object type=&quot;3&quot; unique_id=&quot;11523&quot;&gt;&lt;property id=&quot;20148&quot; value=&quot;5&quot;/&gt;&lt;property id=&quot;20300&quot; value=&quot;Slide 27 - &amp;quot;Homework&amp;quot;&quot;/&gt;&lt;property id=&quot;20307&quot; value=&quot;343&quot;/&gt;&lt;/object&gt;&lt;object type=&quot;3&quot; unique_id=&quot;16209&quot;&gt;&lt;property id=&quot;20148&quot; value=&quot;5&quot;/&gt;&lt;property id=&quot;20300&quot; value=&quot;Slide 24 - &amp;quot;Australian Privacy Principles&amp;quot;&quot;/&gt;&lt;property id=&quot;20307&quot; value=&quot;344&quot;/&gt;&lt;/object&gt;&lt;/object&gt;&lt;/object&gt;&lt;/database&gt;"/>
  <p:tag name="SECTOMILLISECCONVERTED" val="1"/>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EC Template-N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C Template" id="{699B7C00-4402-43F5-B534-B1284FC25888}" vid="{0022DB39-FCE9-4DD7-A541-09AA7344D4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BEC PowerPoint Template</Template>
  <TotalTime>2191</TotalTime>
  <Words>2698</Words>
  <Application>Microsoft Office PowerPoint</Application>
  <PresentationFormat>On-screen Show (16:10)</PresentationFormat>
  <Paragraphs>244</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ヒラギノ角ゴ Std W8</vt:lpstr>
      <vt:lpstr>Arial</vt:lpstr>
      <vt:lpstr>Calibri</vt:lpstr>
      <vt:lpstr>Century Gothic</vt:lpstr>
      <vt:lpstr>Courier New</vt:lpstr>
      <vt:lpstr>BEC Template-NEW</vt:lpstr>
      <vt:lpstr>PowerPoint Presentation</vt:lpstr>
      <vt:lpstr>Donning &amp; Doffing Sequence</vt:lpstr>
      <vt:lpstr>Nets, Mask, Balaclava</vt:lpstr>
      <vt:lpstr>PPE</vt:lpstr>
      <vt:lpstr>Mesh PPE</vt:lpstr>
      <vt:lpstr>PPE Disposal </vt:lpstr>
      <vt:lpstr>Uniform Rules</vt:lpstr>
      <vt:lpstr>General Hygiene </vt:lpstr>
      <vt:lpstr>Jewelery </vt:lpstr>
      <vt:lpstr>BEC Company Policies</vt:lpstr>
      <vt:lpstr>BEC Company Procedures</vt:lpstr>
      <vt:lpstr>Critical Control Points (CCP)</vt:lpstr>
      <vt:lpstr>Appropriate Behaviours in Production</vt:lpstr>
      <vt:lpstr>PowerPoint Presentation</vt:lpstr>
      <vt:lpstr>Segregation </vt:lpstr>
      <vt:lpstr>Abscess and Zero Tolerance defects</vt:lpstr>
      <vt:lpstr>PowerPoint Presentation</vt:lpstr>
      <vt:lpstr>PowerPoint Presentation</vt:lpstr>
      <vt:lpstr>PowerPoint Presentation</vt:lpstr>
      <vt:lpstr>Allergens</vt:lpstr>
      <vt:lpstr>Allergens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PRESENTATION TITLE</dc:title>
  <dc:creator>Loretta McPherson</dc:creator>
  <cp:lastModifiedBy>Loretta McPherson</cp:lastModifiedBy>
  <cp:revision>124</cp:revision>
  <cp:lastPrinted>2021-06-15T04:43:44Z</cp:lastPrinted>
  <dcterms:created xsi:type="dcterms:W3CDTF">2020-10-25T23:36:52Z</dcterms:created>
  <dcterms:modified xsi:type="dcterms:W3CDTF">2024-04-30T00:53:59Z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563E3F1F-038B-486C-AD8B-02228E664A66</vt:lpwstr>
  </property>
  <property fmtid="{D5CDD505-2E9C-101B-9397-08002B2CF9AE}" pid="3" name="ArticulatePath">
    <vt:lpwstr>2. GMP - WPpowerpoint version -NA 040923</vt:lpwstr>
  </property>
</Properties>
</file>