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48" r:id="rId1"/>
  </p:sldMasterIdLst>
  <p:notesMasterIdLst>
    <p:notesMasterId r:id="rId38"/>
  </p:notesMasterIdLst>
  <p:sldIdLst>
    <p:sldId id="256" r:id="rId2"/>
    <p:sldId id="257" r:id="rId3"/>
    <p:sldId id="336" r:id="rId4"/>
    <p:sldId id="259" r:id="rId5"/>
    <p:sldId id="364" r:id="rId6"/>
    <p:sldId id="365" r:id="rId7"/>
    <p:sldId id="366" r:id="rId8"/>
    <p:sldId id="367" r:id="rId9"/>
    <p:sldId id="368" r:id="rId10"/>
    <p:sldId id="399" r:id="rId11"/>
    <p:sldId id="412" r:id="rId12"/>
    <p:sldId id="369" r:id="rId13"/>
    <p:sldId id="398" r:id="rId14"/>
    <p:sldId id="372" r:id="rId15"/>
    <p:sldId id="373" r:id="rId16"/>
    <p:sldId id="409" r:id="rId17"/>
    <p:sldId id="379" r:id="rId18"/>
    <p:sldId id="377" r:id="rId19"/>
    <p:sldId id="380" r:id="rId20"/>
    <p:sldId id="382" r:id="rId21"/>
    <p:sldId id="383" r:id="rId22"/>
    <p:sldId id="402" r:id="rId23"/>
    <p:sldId id="335" r:id="rId24"/>
    <p:sldId id="389" r:id="rId25"/>
    <p:sldId id="411" r:id="rId26"/>
    <p:sldId id="388" r:id="rId27"/>
    <p:sldId id="415" r:id="rId28"/>
    <p:sldId id="391" r:id="rId29"/>
    <p:sldId id="392" r:id="rId30"/>
    <p:sldId id="334" r:id="rId31"/>
    <p:sldId id="410" r:id="rId32"/>
    <p:sldId id="394" r:id="rId33"/>
    <p:sldId id="395" r:id="rId34"/>
    <p:sldId id="396" r:id="rId35"/>
    <p:sldId id="312" r:id="rId36"/>
    <p:sldId id="313" r:id="rId37"/>
  </p:sldIdLst>
  <p:sldSz cx="9144000" cy="5143500" type="screen16x9"/>
  <p:notesSz cx="6858000" cy="9144000"/>
  <p:embeddedFontLst>
    <p:embeddedFont>
      <p:font typeface="Helvetica Neue" panose="020B0604020202020204" charset="0"/>
      <p:regular r:id="rId39"/>
      <p:bold r:id="rId40"/>
      <p:italic r:id="rId41"/>
      <p:boldItalic r:id="rId42"/>
    </p:embeddedFont>
    <p:embeddedFont>
      <p:font typeface="Helvetica Neue Light"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2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gDgvizLyCFTrB81iaVyRrNEJ+9A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B11"/>
    <a:srgbClr val="ED1B7E"/>
    <a:srgbClr val="268F22"/>
    <a:srgbClr val="5DA8E8"/>
    <a:srgbClr val="0C2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72518" autoAdjust="0"/>
  </p:normalViewPr>
  <p:slideViewPr>
    <p:cSldViewPr snapToGrid="0">
      <p:cViewPr varScale="1">
        <p:scale>
          <a:sx n="108" d="100"/>
          <a:sy n="108" d="100"/>
        </p:scale>
        <p:origin x="1872" y="108"/>
      </p:cViewPr>
      <p:guideLst>
        <p:guide orient="horz" pos="1620"/>
        <p:guide pos="226"/>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6"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79"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77" Type="http://schemas.openxmlformats.org/officeDocument/2006/relationships/presProps" Target="presProps.xml"/><Relationship Id="rId8" Type="http://schemas.openxmlformats.org/officeDocument/2006/relationships/slide" Target="slides/slide7.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7F268-6375-A44C-9C98-D213D15D91BD}"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GB"/>
        </a:p>
      </dgm:t>
    </dgm:pt>
    <dgm:pt modelId="{01FC8428-877C-8E47-B81C-6F24971C6D78}">
      <dgm:prSet phldrT="[Text]" custT="1"/>
      <dgm:spPr/>
      <dgm:t>
        <a:bodyPr/>
        <a:lstStyle/>
        <a:p>
          <a:r>
            <a:rPr lang="en-GB" sz="2200" dirty="0"/>
            <a:t>Computers</a:t>
          </a:r>
        </a:p>
      </dgm:t>
    </dgm:pt>
    <dgm:pt modelId="{43E43055-EE72-8A4B-9FF8-F7D089CBEC30}" type="parTrans" cxnId="{40E4E452-9C27-C647-A1E4-8EB331B11FF1}">
      <dgm:prSet/>
      <dgm:spPr/>
      <dgm:t>
        <a:bodyPr/>
        <a:lstStyle/>
        <a:p>
          <a:endParaRPr lang="en-GB"/>
        </a:p>
      </dgm:t>
    </dgm:pt>
    <dgm:pt modelId="{1ED484FD-5FD4-0240-BDB5-EA65F708EFC8}" type="sibTrans" cxnId="{40E4E452-9C27-C647-A1E4-8EB331B11FF1}">
      <dgm:prSet/>
      <dgm:spPr/>
      <dgm:t>
        <a:bodyPr/>
        <a:lstStyle/>
        <a:p>
          <a:endParaRPr lang="en-GB"/>
        </a:p>
      </dgm:t>
    </dgm:pt>
    <dgm:pt modelId="{D03EE06F-1F49-6349-9B1F-3A489AFE4C52}">
      <dgm:prSet phldrT="[Text]" custT="1"/>
      <dgm:spPr/>
      <dgm:t>
        <a:bodyPr/>
        <a:lstStyle/>
        <a:p>
          <a:r>
            <a:rPr lang="en-GB" sz="2200" dirty="0"/>
            <a:t>Computer Peripherals</a:t>
          </a:r>
        </a:p>
      </dgm:t>
    </dgm:pt>
    <dgm:pt modelId="{B4D59455-B5C1-F34C-8BED-33244ED31AF7}" type="parTrans" cxnId="{BEF36783-DB2F-6047-A763-D349176EB9A4}">
      <dgm:prSet/>
      <dgm:spPr/>
      <dgm:t>
        <a:bodyPr/>
        <a:lstStyle/>
        <a:p>
          <a:endParaRPr lang="en-GB"/>
        </a:p>
      </dgm:t>
    </dgm:pt>
    <dgm:pt modelId="{6D4F7C22-D489-2E4D-85D5-0F37E0AF62E8}" type="sibTrans" cxnId="{BEF36783-DB2F-6047-A763-D349176EB9A4}">
      <dgm:prSet/>
      <dgm:spPr/>
      <dgm:t>
        <a:bodyPr/>
        <a:lstStyle/>
        <a:p>
          <a:endParaRPr lang="en-GB"/>
        </a:p>
      </dgm:t>
    </dgm:pt>
    <dgm:pt modelId="{62D7DCE2-A325-2548-AD6B-027CE7FDFA1E}">
      <dgm:prSet phldrT="[Text]" custT="1"/>
      <dgm:spPr/>
      <dgm:t>
        <a:bodyPr/>
        <a:lstStyle/>
        <a:p>
          <a:r>
            <a:rPr lang="en-GB" sz="2200" dirty="0"/>
            <a:t>Telephone Systems</a:t>
          </a:r>
        </a:p>
      </dgm:t>
    </dgm:pt>
    <dgm:pt modelId="{BEB71B4A-20AF-8B47-B8E0-078DA21552F4}" type="parTrans" cxnId="{EE777BF2-54C0-E14A-8B63-2002F6CB926A}">
      <dgm:prSet/>
      <dgm:spPr/>
      <dgm:t>
        <a:bodyPr/>
        <a:lstStyle/>
        <a:p>
          <a:endParaRPr lang="en-GB"/>
        </a:p>
      </dgm:t>
    </dgm:pt>
    <dgm:pt modelId="{DC83980B-D825-2A4A-A2B6-F1789AA56195}" type="sibTrans" cxnId="{EE777BF2-54C0-E14A-8B63-2002F6CB926A}">
      <dgm:prSet/>
      <dgm:spPr/>
      <dgm:t>
        <a:bodyPr/>
        <a:lstStyle/>
        <a:p>
          <a:endParaRPr lang="en-GB"/>
        </a:p>
      </dgm:t>
    </dgm:pt>
    <dgm:pt modelId="{EE7D08DB-8A87-F441-A46E-1BBDC6895C04}">
      <dgm:prSet custT="1"/>
      <dgm:spPr/>
      <dgm:t>
        <a:bodyPr/>
        <a:lstStyle/>
        <a:p>
          <a:r>
            <a:rPr lang="en-GB" sz="2200" dirty="0"/>
            <a:t>Photocopiers and Scanners</a:t>
          </a:r>
        </a:p>
      </dgm:t>
    </dgm:pt>
    <dgm:pt modelId="{A9467570-523E-8B42-B332-517DC273DA98}" type="parTrans" cxnId="{4B3C6C6B-3215-8C4D-A905-1B861A90447E}">
      <dgm:prSet/>
      <dgm:spPr/>
      <dgm:t>
        <a:bodyPr/>
        <a:lstStyle/>
        <a:p>
          <a:endParaRPr lang="en-GB"/>
        </a:p>
      </dgm:t>
    </dgm:pt>
    <dgm:pt modelId="{9FE9FE47-F969-0A46-94BC-B700702C76E4}" type="sibTrans" cxnId="{4B3C6C6B-3215-8C4D-A905-1B861A90447E}">
      <dgm:prSet/>
      <dgm:spPr/>
      <dgm:t>
        <a:bodyPr/>
        <a:lstStyle/>
        <a:p>
          <a:endParaRPr lang="en-GB"/>
        </a:p>
      </dgm:t>
    </dgm:pt>
    <dgm:pt modelId="{F8CF90CA-FB0B-3D42-B339-3334A0590933}" type="pres">
      <dgm:prSet presAssocID="{B417F268-6375-A44C-9C98-D213D15D91BD}" presName="linearFlow" presStyleCnt="0">
        <dgm:presLayoutVars>
          <dgm:dir/>
          <dgm:resizeHandles val="exact"/>
        </dgm:presLayoutVars>
      </dgm:prSet>
      <dgm:spPr/>
    </dgm:pt>
    <dgm:pt modelId="{BE6276F6-10C7-1A40-BA86-4B830894FB28}" type="pres">
      <dgm:prSet presAssocID="{01FC8428-877C-8E47-B81C-6F24971C6D78}" presName="composite" presStyleCnt="0"/>
      <dgm:spPr/>
    </dgm:pt>
    <dgm:pt modelId="{9BDA9484-145F-314C-AC62-DE1140D68890}" type="pres">
      <dgm:prSet presAssocID="{01FC8428-877C-8E47-B81C-6F24971C6D78}" presName="imgShp"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8033BAE1-59EE-684A-8C25-2D3EB4A1F5D7}" type="pres">
      <dgm:prSet presAssocID="{01FC8428-877C-8E47-B81C-6F24971C6D78}" presName="txShp" presStyleLbl="node1" presStyleIdx="0" presStyleCnt="4">
        <dgm:presLayoutVars>
          <dgm:bulletEnabled val="1"/>
        </dgm:presLayoutVars>
      </dgm:prSet>
      <dgm:spPr/>
    </dgm:pt>
    <dgm:pt modelId="{AF482A8A-1939-FF4D-AA23-0391D3EF6646}" type="pres">
      <dgm:prSet presAssocID="{1ED484FD-5FD4-0240-BDB5-EA65F708EFC8}" presName="spacing" presStyleCnt="0"/>
      <dgm:spPr/>
    </dgm:pt>
    <dgm:pt modelId="{7109B6B7-D38F-124A-ADE7-B383E868F029}" type="pres">
      <dgm:prSet presAssocID="{D03EE06F-1F49-6349-9B1F-3A489AFE4C52}" presName="composite" presStyleCnt="0"/>
      <dgm:spPr/>
    </dgm:pt>
    <dgm:pt modelId="{8DB74624-42B6-874A-8BF5-DDD82E855247}" type="pres">
      <dgm:prSet presAssocID="{D03EE06F-1F49-6349-9B1F-3A489AFE4C52}" presName="imgShp"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4D0FB236-11DF-994A-990B-EE3441C10785}" type="pres">
      <dgm:prSet presAssocID="{D03EE06F-1F49-6349-9B1F-3A489AFE4C52}" presName="txShp" presStyleLbl="node1" presStyleIdx="1" presStyleCnt="4">
        <dgm:presLayoutVars>
          <dgm:bulletEnabled val="1"/>
        </dgm:presLayoutVars>
      </dgm:prSet>
      <dgm:spPr/>
    </dgm:pt>
    <dgm:pt modelId="{020AF2A1-F44E-0940-907F-9E20BA42A9B7}" type="pres">
      <dgm:prSet presAssocID="{6D4F7C22-D489-2E4D-85D5-0F37E0AF62E8}" presName="spacing" presStyleCnt="0"/>
      <dgm:spPr/>
    </dgm:pt>
    <dgm:pt modelId="{69420D42-35E1-DA47-B883-4E1D82F80B10}" type="pres">
      <dgm:prSet presAssocID="{62D7DCE2-A325-2548-AD6B-027CE7FDFA1E}" presName="composite" presStyleCnt="0"/>
      <dgm:spPr/>
    </dgm:pt>
    <dgm:pt modelId="{05E9BF7B-7BD2-FA4A-BB3E-09D668CE43BD}" type="pres">
      <dgm:prSet presAssocID="{62D7DCE2-A325-2548-AD6B-027CE7FDFA1E}" presName="imgShp"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B53682DF-FD6C-614C-805C-51FD3A268446}" type="pres">
      <dgm:prSet presAssocID="{62D7DCE2-A325-2548-AD6B-027CE7FDFA1E}" presName="txShp" presStyleLbl="node1" presStyleIdx="2" presStyleCnt="4">
        <dgm:presLayoutVars>
          <dgm:bulletEnabled val="1"/>
        </dgm:presLayoutVars>
      </dgm:prSet>
      <dgm:spPr/>
    </dgm:pt>
    <dgm:pt modelId="{63946F7C-16D8-E346-8238-E29C1E4B4FFB}" type="pres">
      <dgm:prSet presAssocID="{DC83980B-D825-2A4A-A2B6-F1789AA56195}" presName="spacing" presStyleCnt="0"/>
      <dgm:spPr/>
    </dgm:pt>
    <dgm:pt modelId="{434D27AD-6E96-AC48-AA48-6BC122CD42A3}" type="pres">
      <dgm:prSet presAssocID="{EE7D08DB-8A87-F441-A46E-1BBDC6895C04}" presName="composite" presStyleCnt="0"/>
      <dgm:spPr/>
    </dgm:pt>
    <dgm:pt modelId="{F5F264CA-5CFB-B248-AAB7-2706FCC8FC4E}" type="pres">
      <dgm:prSet presAssocID="{EE7D08DB-8A87-F441-A46E-1BBDC6895C04}" presName="imgShp"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8ABA564C-C75F-6645-A96A-B7176329C1B3}" type="pres">
      <dgm:prSet presAssocID="{EE7D08DB-8A87-F441-A46E-1BBDC6895C04}" presName="txShp" presStyleLbl="node1" presStyleIdx="3" presStyleCnt="4">
        <dgm:presLayoutVars>
          <dgm:bulletEnabled val="1"/>
        </dgm:presLayoutVars>
      </dgm:prSet>
      <dgm:spPr/>
    </dgm:pt>
  </dgm:ptLst>
  <dgm:cxnLst>
    <dgm:cxn modelId="{C641EC02-7F62-7A42-B735-E878F22BE6CA}" type="presOf" srcId="{EE7D08DB-8A87-F441-A46E-1BBDC6895C04}" destId="{8ABA564C-C75F-6645-A96A-B7176329C1B3}" srcOrd="0" destOrd="0" presId="urn:microsoft.com/office/officeart/2005/8/layout/vList3"/>
    <dgm:cxn modelId="{4B3C6C6B-3215-8C4D-A905-1B861A90447E}" srcId="{B417F268-6375-A44C-9C98-D213D15D91BD}" destId="{EE7D08DB-8A87-F441-A46E-1BBDC6895C04}" srcOrd="3" destOrd="0" parTransId="{A9467570-523E-8B42-B332-517DC273DA98}" sibTransId="{9FE9FE47-F969-0A46-94BC-B700702C76E4}"/>
    <dgm:cxn modelId="{72623852-30AF-DA46-9F78-2FEFC02BAB0D}" type="presOf" srcId="{01FC8428-877C-8E47-B81C-6F24971C6D78}" destId="{8033BAE1-59EE-684A-8C25-2D3EB4A1F5D7}" srcOrd="0" destOrd="0" presId="urn:microsoft.com/office/officeart/2005/8/layout/vList3"/>
    <dgm:cxn modelId="{40E4E452-9C27-C647-A1E4-8EB331B11FF1}" srcId="{B417F268-6375-A44C-9C98-D213D15D91BD}" destId="{01FC8428-877C-8E47-B81C-6F24971C6D78}" srcOrd="0" destOrd="0" parTransId="{43E43055-EE72-8A4B-9FF8-F7D089CBEC30}" sibTransId="{1ED484FD-5FD4-0240-BDB5-EA65F708EFC8}"/>
    <dgm:cxn modelId="{65048374-4EA6-614E-B51A-71C117AEE591}" type="presOf" srcId="{62D7DCE2-A325-2548-AD6B-027CE7FDFA1E}" destId="{B53682DF-FD6C-614C-805C-51FD3A268446}" srcOrd="0" destOrd="0" presId="urn:microsoft.com/office/officeart/2005/8/layout/vList3"/>
    <dgm:cxn modelId="{BEF36783-DB2F-6047-A763-D349176EB9A4}" srcId="{B417F268-6375-A44C-9C98-D213D15D91BD}" destId="{D03EE06F-1F49-6349-9B1F-3A489AFE4C52}" srcOrd="1" destOrd="0" parTransId="{B4D59455-B5C1-F34C-8BED-33244ED31AF7}" sibTransId="{6D4F7C22-D489-2E4D-85D5-0F37E0AF62E8}"/>
    <dgm:cxn modelId="{CFFA3CED-89AE-D04A-B673-45595A7BDD79}" type="presOf" srcId="{B417F268-6375-A44C-9C98-D213D15D91BD}" destId="{F8CF90CA-FB0B-3D42-B339-3334A0590933}" srcOrd="0" destOrd="0" presId="urn:microsoft.com/office/officeart/2005/8/layout/vList3"/>
    <dgm:cxn modelId="{EE777BF2-54C0-E14A-8B63-2002F6CB926A}" srcId="{B417F268-6375-A44C-9C98-D213D15D91BD}" destId="{62D7DCE2-A325-2548-AD6B-027CE7FDFA1E}" srcOrd="2" destOrd="0" parTransId="{BEB71B4A-20AF-8B47-B8E0-078DA21552F4}" sibTransId="{DC83980B-D825-2A4A-A2B6-F1789AA56195}"/>
    <dgm:cxn modelId="{670725FD-71DB-3B4F-B29F-34B23DB8CE74}" type="presOf" srcId="{D03EE06F-1F49-6349-9B1F-3A489AFE4C52}" destId="{4D0FB236-11DF-994A-990B-EE3441C10785}" srcOrd="0" destOrd="0" presId="urn:microsoft.com/office/officeart/2005/8/layout/vList3"/>
    <dgm:cxn modelId="{10C90055-35C9-5D4C-8DAB-EF6950FDF017}" type="presParOf" srcId="{F8CF90CA-FB0B-3D42-B339-3334A0590933}" destId="{BE6276F6-10C7-1A40-BA86-4B830894FB28}" srcOrd="0" destOrd="0" presId="urn:microsoft.com/office/officeart/2005/8/layout/vList3"/>
    <dgm:cxn modelId="{4889E4FA-ED7F-3448-AD42-B28C3862DB74}" type="presParOf" srcId="{BE6276F6-10C7-1A40-BA86-4B830894FB28}" destId="{9BDA9484-145F-314C-AC62-DE1140D68890}" srcOrd="0" destOrd="0" presId="urn:microsoft.com/office/officeart/2005/8/layout/vList3"/>
    <dgm:cxn modelId="{54176833-CC25-134E-B945-5B79E1C749A6}" type="presParOf" srcId="{BE6276F6-10C7-1A40-BA86-4B830894FB28}" destId="{8033BAE1-59EE-684A-8C25-2D3EB4A1F5D7}" srcOrd="1" destOrd="0" presId="urn:microsoft.com/office/officeart/2005/8/layout/vList3"/>
    <dgm:cxn modelId="{26A61EDC-1707-DC4D-A454-5054218F4BAD}" type="presParOf" srcId="{F8CF90CA-FB0B-3D42-B339-3334A0590933}" destId="{AF482A8A-1939-FF4D-AA23-0391D3EF6646}" srcOrd="1" destOrd="0" presId="urn:microsoft.com/office/officeart/2005/8/layout/vList3"/>
    <dgm:cxn modelId="{539A0716-3C34-EA42-8B0E-33EB40B4ACC9}" type="presParOf" srcId="{F8CF90CA-FB0B-3D42-B339-3334A0590933}" destId="{7109B6B7-D38F-124A-ADE7-B383E868F029}" srcOrd="2" destOrd="0" presId="urn:microsoft.com/office/officeart/2005/8/layout/vList3"/>
    <dgm:cxn modelId="{989C0805-C001-BE41-8901-73B1E86F5371}" type="presParOf" srcId="{7109B6B7-D38F-124A-ADE7-B383E868F029}" destId="{8DB74624-42B6-874A-8BF5-DDD82E855247}" srcOrd="0" destOrd="0" presId="urn:microsoft.com/office/officeart/2005/8/layout/vList3"/>
    <dgm:cxn modelId="{7DE94821-F7EF-2442-ADDF-E91C22C565BD}" type="presParOf" srcId="{7109B6B7-D38F-124A-ADE7-B383E868F029}" destId="{4D0FB236-11DF-994A-990B-EE3441C10785}" srcOrd="1" destOrd="0" presId="urn:microsoft.com/office/officeart/2005/8/layout/vList3"/>
    <dgm:cxn modelId="{6243983D-7D24-D74D-8413-CE0B9C482860}" type="presParOf" srcId="{F8CF90CA-FB0B-3D42-B339-3334A0590933}" destId="{020AF2A1-F44E-0940-907F-9E20BA42A9B7}" srcOrd="3" destOrd="0" presId="urn:microsoft.com/office/officeart/2005/8/layout/vList3"/>
    <dgm:cxn modelId="{C9410553-CD59-9B44-897A-EC52086F322B}" type="presParOf" srcId="{F8CF90CA-FB0B-3D42-B339-3334A0590933}" destId="{69420D42-35E1-DA47-B883-4E1D82F80B10}" srcOrd="4" destOrd="0" presId="urn:microsoft.com/office/officeart/2005/8/layout/vList3"/>
    <dgm:cxn modelId="{9EACEA5E-0134-364B-91A8-6D3AE41AEEA3}" type="presParOf" srcId="{69420D42-35E1-DA47-B883-4E1D82F80B10}" destId="{05E9BF7B-7BD2-FA4A-BB3E-09D668CE43BD}" srcOrd="0" destOrd="0" presId="urn:microsoft.com/office/officeart/2005/8/layout/vList3"/>
    <dgm:cxn modelId="{795716EF-F8EE-204F-B364-827EEA939B08}" type="presParOf" srcId="{69420D42-35E1-DA47-B883-4E1D82F80B10}" destId="{B53682DF-FD6C-614C-805C-51FD3A268446}" srcOrd="1" destOrd="0" presId="urn:microsoft.com/office/officeart/2005/8/layout/vList3"/>
    <dgm:cxn modelId="{5B65A596-9684-6B4C-841F-0144F430BDF8}" type="presParOf" srcId="{F8CF90CA-FB0B-3D42-B339-3334A0590933}" destId="{63946F7C-16D8-E346-8238-E29C1E4B4FFB}" srcOrd="5" destOrd="0" presId="urn:microsoft.com/office/officeart/2005/8/layout/vList3"/>
    <dgm:cxn modelId="{8A67FB91-A068-9448-97DC-9B9BFD6697F7}" type="presParOf" srcId="{F8CF90CA-FB0B-3D42-B339-3334A0590933}" destId="{434D27AD-6E96-AC48-AA48-6BC122CD42A3}" srcOrd="6" destOrd="0" presId="urn:microsoft.com/office/officeart/2005/8/layout/vList3"/>
    <dgm:cxn modelId="{275A304B-98F1-F847-B8A6-2A0BE5B18E15}" type="presParOf" srcId="{434D27AD-6E96-AC48-AA48-6BC122CD42A3}" destId="{F5F264CA-5CFB-B248-AAB7-2706FCC8FC4E}" srcOrd="0" destOrd="0" presId="urn:microsoft.com/office/officeart/2005/8/layout/vList3"/>
    <dgm:cxn modelId="{43AC90F7-1572-8B49-8A27-851F0ACF81F2}" type="presParOf" srcId="{434D27AD-6E96-AC48-AA48-6BC122CD42A3}" destId="{8ABA564C-C75F-6645-A96A-B7176329C1B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3BAE1-59EE-684A-8C25-2D3EB4A1F5D7}">
      <dsp:nvSpPr>
        <dsp:cNvPr id="0" name=""/>
        <dsp:cNvSpPr/>
      </dsp:nvSpPr>
      <dsp:spPr>
        <a:xfrm rot="10800000">
          <a:off x="1554000" y="496"/>
          <a:ext cx="5602693" cy="5711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875"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kern="1200" dirty="0"/>
            <a:t>Computers</a:t>
          </a:r>
        </a:p>
      </dsp:txBody>
      <dsp:txXfrm rot="10800000">
        <a:off x="1696795" y="496"/>
        <a:ext cx="5459898" cy="571181"/>
      </dsp:txXfrm>
    </dsp:sp>
    <dsp:sp modelId="{9BDA9484-145F-314C-AC62-DE1140D68890}">
      <dsp:nvSpPr>
        <dsp:cNvPr id="0" name=""/>
        <dsp:cNvSpPr/>
      </dsp:nvSpPr>
      <dsp:spPr>
        <a:xfrm>
          <a:off x="1268409" y="496"/>
          <a:ext cx="571181" cy="571181"/>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0FB236-11DF-994A-990B-EE3441C10785}">
      <dsp:nvSpPr>
        <dsp:cNvPr id="0" name=""/>
        <dsp:cNvSpPr/>
      </dsp:nvSpPr>
      <dsp:spPr>
        <a:xfrm rot="10800000">
          <a:off x="1554000" y="714473"/>
          <a:ext cx="5602693" cy="5711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875"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kern="1200" dirty="0"/>
            <a:t>Computer Peripherals</a:t>
          </a:r>
        </a:p>
      </dsp:txBody>
      <dsp:txXfrm rot="10800000">
        <a:off x="1696795" y="714473"/>
        <a:ext cx="5459898" cy="571181"/>
      </dsp:txXfrm>
    </dsp:sp>
    <dsp:sp modelId="{8DB74624-42B6-874A-8BF5-DDD82E855247}">
      <dsp:nvSpPr>
        <dsp:cNvPr id="0" name=""/>
        <dsp:cNvSpPr/>
      </dsp:nvSpPr>
      <dsp:spPr>
        <a:xfrm>
          <a:off x="1268409" y="714473"/>
          <a:ext cx="571181" cy="571181"/>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3682DF-FD6C-614C-805C-51FD3A268446}">
      <dsp:nvSpPr>
        <dsp:cNvPr id="0" name=""/>
        <dsp:cNvSpPr/>
      </dsp:nvSpPr>
      <dsp:spPr>
        <a:xfrm rot="10800000">
          <a:off x="1554000" y="1428450"/>
          <a:ext cx="5602693" cy="5711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875"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kern="1200" dirty="0"/>
            <a:t>Telephone Systems</a:t>
          </a:r>
        </a:p>
      </dsp:txBody>
      <dsp:txXfrm rot="10800000">
        <a:off x="1696795" y="1428450"/>
        <a:ext cx="5459898" cy="571181"/>
      </dsp:txXfrm>
    </dsp:sp>
    <dsp:sp modelId="{05E9BF7B-7BD2-FA4A-BB3E-09D668CE43BD}">
      <dsp:nvSpPr>
        <dsp:cNvPr id="0" name=""/>
        <dsp:cNvSpPr/>
      </dsp:nvSpPr>
      <dsp:spPr>
        <a:xfrm>
          <a:off x="1268409" y="1428450"/>
          <a:ext cx="571181" cy="571181"/>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BA564C-C75F-6645-A96A-B7176329C1B3}">
      <dsp:nvSpPr>
        <dsp:cNvPr id="0" name=""/>
        <dsp:cNvSpPr/>
      </dsp:nvSpPr>
      <dsp:spPr>
        <a:xfrm rot="10800000">
          <a:off x="1554000" y="2142426"/>
          <a:ext cx="5602693" cy="5711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875"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kern="1200" dirty="0"/>
            <a:t>Photocopiers and Scanners</a:t>
          </a:r>
        </a:p>
      </dsp:txBody>
      <dsp:txXfrm rot="10800000">
        <a:off x="1696795" y="2142426"/>
        <a:ext cx="5459898" cy="571181"/>
      </dsp:txXfrm>
    </dsp:sp>
    <dsp:sp modelId="{F5F264CA-5CFB-B248-AAB7-2706FCC8FC4E}">
      <dsp:nvSpPr>
        <dsp:cNvPr id="0" name=""/>
        <dsp:cNvSpPr/>
      </dsp:nvSpPr>
      <dsp:spPr>
        <a:xfrm>
          <a:off x="1268409" y="2142426"/>
          <a:ext cx="571181" cy="571181"/>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Notes Placeholder 1">
            <a:extLst>
              <a:ext uri="{FF2B5EF4-FFF2-40B4-BE49-F238E27FC236}">
                <a16:creationId xmlns:a16="http://schemas.microsoft.com/office/drawing/2014/main" id="{FA73E4FC-EAE2-40DC-B6BB-F80B704E824C}"/>
              </a:ext>
            </a:extLst>
          </p:cNvPr>
          <p:cNvSpPr>
            <a:spLocks noGrp="1"/>
          </p:cNvSpPr>
          <p:nvPr>
            <p:ph type="body" sz="quarter" idx="3"/>
          </p:nvPr>
        </p:nvSpPr>
        <p:spPr>
          <a:xfrm>
            <a:off x="381600" y="4340389"/>
            <a:ext cx="6094800" cy="4214063"/>
          </a:xfrm>
          <a:prstGeom prst="rect">
            <a:avLst/>
          </a:prstGeom>
        </p:spPr>
        <p:txBody>
          <a:bodyPr vert="horz" lIns="91440" tIns="45720" rIns="91440" bIns="45720" rtlCol="0"/>
          <a:lstStyle/>
          <a:p>
            <a:pPr lvl="0"/>
            <a:endParaRPr lang="en-AU"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731"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BB65E-F8EE-E84B-C25A-460B484DF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25483-DDD0-FF1F-67CE-296E813350BB}"/>
              </a:ext>
            </a:extLst>
          </p:cNvPr>
          <p:cNvSpPr>
            <a:spLocks noGrp="1"/>
          </p:cNvSpPr>
          <p:nvPr>
            <p:ph type="body" idx="1"/>
          </p:nvPr>
        </p:nvSpPr>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US" dirty="0"/>
              <a:t>Workplace meetings vary from formal board meetings to informal catch ups between staff. The first common meeting document is the ’</a:t>
            </a:r>
            <a:r>
              <a:rPr lang="en-US" b="1" dirty="0"/>
              <a:t>meeting agenda</a:t>
            </a:r>
            <a:r>
              <a:rPr lang="en-US" dirty="0"/>
              <a:t>’.</a:t>
            </a:r>
          </a:p>
          <a:p>
            <a:pPr lvl="0"/>
            <a:endParaRPr lang="en-US" dirty="0"/>
          </a:p>
          <a:p>
            <a:pPr lvl="0"/>
            <a:r>
              <a:rPr lang="en-US" dirty="0"/>
              <a:t>The meeting agenda should list the following:</a:t>
            </a:r>
          </a:p>
          <a:p>
            <a:pPr marL="171450" lvl="0" indent="-171450">
              <a:buFont typeface="Arial" panose="020B0604020202020204" pitchFamily="34" charset="0"/>
              <a:buChar char="•"/>
            </a:pPr>
            <a:r>
              <a:rPr lang="en-US" dirty="0"/>
              <a:t>Focus or subject for the meeting and meeting date, start and end time and location.</a:t>
            </a:r>
          </a:p>
          <a:p>
            <a:pPr marL="171450" lvl="0" indent="-171450">
              <a:buFont typeface="Arial" panose="020B0604020202020204" pitchFamily="34" charset="0"/>
              <a:buChar char="•"/>
            </a:pPr>
            <a:r>
              <a:rPr lang="en-US" dirty="0"/>
              <a:t>Chairperson (who called the meeting), attendees and speakers.</a:t>
            </a:r>
          </a:p>
          <a:p>
            <a:pPr marL="171450" lvl="0" indent="-171450">
              <a:buFont typeface="Arial" panose="020B0604020202020204" pitchFamily="34" charset="0"/>
              <a:buChar char="•"/>
            </a:pPr>
            <a:r>
              <a:rPr lang="en-US" dirty="0"/>
              <a:t>Items or documents to bring (if applicable).</a:t>
            </a:r>
          </a:p>
          <a:p>
            <a:pPr marL="171450" lvl="0" indent="-171450">
              <a:buFont typeface="Arial" panose="020B0604020202020204" pitchFamily="34" charset="0"/>
              <a:buChar char="•"/>
            </a:pPr>
            <a:r>
              <a:rPr lang="en-US" dirty="0"/>
              <a:t>Topics to be covered, details of each and time frame for each topic.</a:t>
            </a:r>
          </a:p>
          <a:p>
            <a:pPr marL="171450" lvl="0" indent="-171450">
              <a:buFont typeface="Arial" panose="020B0604020202020204" pitchFamily="34" charset="0"/>
              <a:buChar char="•"/>
            </a:pPr>
            <a:r>
              <a:rPr lang="en-US" dirty="0"/>
              <a:t>Additional information or comments.</a:t>
            </a:r>
          </a:p>
          <a:p>
            <a:pPr marL="171450" lvl="0" indent="-171450">
              <a:buFont typeface="Arial" panose="020B0604020202020204" pitchFamily="34" charset="0"/>
              <a:buChar char="•"/>
            </a:pPr>
            <a:r>
              <a:rPr lang="en-US" dirty="0"/>
              <a:t>A good meeting agenda will give the reader a sense of the purpose and direction of the meeting.</a:t>
            </a:r>
          </a:p>
          <a:p>
            <a:pPr lvl="0"/>
            <a:endParaRPr lang="en-AU" dirty="0"/>
          </a:p>
        </p:txBody>
      </p:sp>
      <p:sp>
        <p:nvSpPr>
          <p:cNvPr id="3" name="Slide Image Placeholder 2">
            <a:extLst>
              <a:ext uri="{FF2B5EF4-FFF2-40B4-BE49-F238E27FC236}">
                <a16:creationId xmlns:a16="http://schemas.microsoft.com/office/drawing/2014/main" id="{EAA7D2A3-CD83-3F03-2AF8-4602BF4E2655}"/>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220298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US" dirty="0"/>
              <a:t>The next common meeting document is the ‘</a:t>
            </a:r>
            <a:r>
              <a:rPr lang="en-US" b="1" dirty="0"/>
              <a:t>meeting minutes</a:t>
            </a:r>
            <a:r>
              <a:rPr lang="en-US" dirty="0"/>
              <a:t>’, which includes:</a:t>
            </a:r>
          </a:p>
          <a:p>
            <a:pPr marL="171450" lvl="0" indent="-171450">
              <a:buFont typeface="Arial" panose="020B0604020202020204" pitchFamily="34" charset="0"/>
              <a:buChar char="•"/>
            </a:pPr>
            <a:r>
              <a:rPr lang="en-US" dirty="0"/>
              <a:t>When and where the meeting was held</a:t>
            </a:r>
          </a:p>
          <a:p>
            <a:pPr marL="171450" lvl="0" indent="-171450">
              <a:buFont typeface="Arial" panose="020B0604020202020204" pitchFamily="34" charset="0"/>
              <a:buChar char="•"/>
            </a:pPr>
            <a:r>
              <a:rPr lang="en-US" dirty="0"/>
              <a:t>Who chaired the meeting (call to order)</a:t>
            </a:r>
          </a:p>
          <a:p>
            <a:pPr marL="171450" lvl="0" indent="-171450">
              <a:buFont typeface="Arial" panose="020B0604020202020204" pitchFamily="34" charset="0"/>
              <a:buChar char="•"/>
            </a:pPr>
            <a:r>
              <a:rPr lang="en-US" dirty="0"/>
              <a:t>Who attended the meeting (roll call)</a:t>
            </a:r>
          </a:p>
          <a:p>
            <a:pPr marL="171450" lvl="0" indent="-171450">
              <a:buFont typeface="Arial" panose="020B0604020202020204" pitchFamily="34" charset="0"/>
              <a:buChar char="•"/>
            </a:pPr>
            <a:r>
              <a:rPr lang="en-US" dirty="0"/>
              <a:t>What was discussed at the meeting</a:t>
            </a:r>
          </a:p>
          <a:p>
            <a:pPr marL="171450" lvl="0" indent="-171450">
              <a:buFont typeface="Arial" panose="020B0604020202020204" pitchFamily="34" charset="0"/>
              <a:buChar char="•"/>
            </a:pPr>
            <a:r>
              <a:rPr lang="en-US" dirty="0"/>
              <a:t>What decisions were made at the meeting</a:t>
            </a:r>
          </a:p>
          <a:p>
            <a:pPr marL="171450" lvl="0" indent="-171450">
              <a:buFont typeface="Arial" panose="020B0604020202020204" pitchFamily="34" charset="0"/>
              <a:buChar char="•"/>
            </a:pPr>
            <a:r>
              <a:rPr lang="en-US" dirty="0"/>
              <a:t>What topics were discussed, but not finished (open topics/issues)</a:t>
            </a:r>
          </a:p>
          <a:p>
            <a:pPr marL="171450" lvl="0" indent="-171450">
              <a:buFont typeface="Arial" panose="020B0604020202020204" pitchFamily="34" charset="0"/>
              <a:buChar char="•"/>
            </a:pPr>
            <a:r>
              <a:rPr lang="en-US" dirty="0"/>
              <a:t>What new topics were to be introduced at the next meeting (new business)</a:t>
            </a:r>
          </a:p>
          <a:p>
            <a:pPr marL="171450" lvl="0" indent="-171450">
              <a:buFont typeface="Arial" panose="020B0604020202020204" pitchFamily="34" charset="0"/>
              <a:buChar char="•"/>
            </a:pPr>
            <a:r>
              <a:rPr lang="en-US" dirty="0"/>
              <a:t>The time the meeting finished</a:t>
            </a:r>
          </a:p>
          <a:p>
            <a:pPr lvl="0"/>
            <a:endParaRPr lang="en-US" dirty="0"/>
          </a:p>
          <a:p>
            <a:pPr lvl="0"/>
            <a:r>
              <a:rPr lang="en-US" dirty="0"/>
              <a:t>Most formal meeting documents are kept on record for future reference or evidence and are generally considered to be legal documents. ‘Board meeting minutes’ are especially important and are legally required in public companies.</a:t>
            </a:r>
          </a:p>
        </p:txBody>
      </p:sp>
      <p:sp>
        <p:nvSpPr>
          <p:cNvPr id="3" name="Slide Image Placeholder 2">
            <a:extLst>
              <a:ext uri="{FF2B5EF4-FFF2-40B4-BE49-F238E27FC236}">
                <a16:creationId xmlns:a16="http://schemas.microsoft.com/office/drawing/2014/main" id="{214CDFF8-01BD-39FA-C15C-63E066664368}"/>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58051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Many companies produce </a:t>
            </a:r>
            <a:r>
              <a:rPr lang="en-AU" b="1" dirty="0"/>
              <a:t>newsletters</a:t>
            </a:r>
            <a:r>
              <a:rPr lang="en-AU" dirty="0"/>
              <a:t>. These are business documents that are generated often to provide customers, clients, shareholders and even the general public information about the organisation.</a:t>
            </a:r>
          </a:p>
          <a:p>
            <a:pPr lvl="0"/>
            <a:endParaRPr lang="en-AU" dirty="0"/>
          </a:p>
          <a:p>
            <a:pPr lvl="0"/>
            <a:r>
              <a:rPr lang="en-AU" dirty="0"/>
              <a:t>The newsletter could include information about:</a:t>
            </a:r>
          </a:p>
          <a:p>
            <a:pPr marL="171450" lvl="0" indent="-171450">
              <a:buFont typeface="Arial" panose="020B0604020202020204" pitchFamily="34" charset="0"/>
              <a:buChar char="•"/>
            </a:pPr>
            <a:r>
              <a:rPr lang="en-AU" dirty="0"/>
              <a:t>New products/services</a:t>
            </a:r>
          </a:p>
          <a:p>
            <a:pPr marL="171450" lvl="0" indent="-171450">
              <a:buFont typeface="Arial" panose="020B0604020202020204" pitchFamily="34" charset="0"/>
              <a:buChar char="•"/>
            </a:pPr>
            <a:r>
              <a:rPr lang="en-AU" dirty="0"/>
              <a:t>Events</a:t>
            </a:r>
          </a:p>
          <a:p>
            <a:pPr marL="171450" lvl="0" indent="-171450">
              <a:buFont typeface="Arial" panose="020B0604020202020204" pitchFamily="34" charset="0"/>
              <a:buChar char="•"/>
            </a:pPr>
            <a:r>
              <a:rPr lang="en-AU" dirty="0"/>
              <a:t>Financial information</a:t>
            </a:r>
          </a:p>
          <a:p>
            <a:pPr marL="171450" lvl="0" indent="-171450">
              <a:buFont typeface="Arial" panose="020B0604020202020204" pitchFamily="34" charset="0"/>
              <a:buChar char="•"/>
            </a:pPr>
            <a:r>
              <a:rPr lang="en-AU" dirty="0"/>
              <a:t>Other general newsworthy items within the organisation</a:t>
            </a:r>
          </a:p>
          <a:p>
            <a:pPr lvl="0"/>
            <a:endParaRPr lang="en-AU" dirty="0"/>
          </a:p>
          <a:p>
            <a:pPr lvl="0"/>
            <a:r>
              <a:rPr lang="en-AU" dirty="0"/>
              <a:t>The common newsletter layout is two to three columns per page, text fully justified, text hyphenated and supported with graphics, photos and illustrations.</a:t>
            </a:r>
          </a:p>
          <a:p>
            <a:pPr lvl="0"/>
            <a:endParaRPr lang="en-AU" dirty="0"/>
          </a:p>
          <a:p>
            <a:pPr lvl="0"/>
            <a:endParaRPr lang="en-AU" dirty="0"/>
          </a:p>
          <a:p>
            <a:pPr lvl="0"/>
            <a:endParaRPr lang="en-AU" dirty="0"/>
          </a:p>
          <a:p>
            <a:pPr lvl="0"/>
            <a:endParaRPr lang="en-AU" dirty="0"/>
          </a:p>
          <a:p>
            <a:pPr lvl="0"/>
            <a:endParaRPr lang="en-AU" dirty="0"/>
          </a:p>
          <a:p>
            <a:pPr lvl="0"/>
            <a:endParaRPr lang="en-AU" dirty="0"/>
          </a:p>
          <a:p>
            <a:pPr lvl="0"/>
            <a:endParaRPr lang="en-AU" dirty="0"/>
          </a:p>
        </p:txBody>
      </p:sp>
      <p:sp>
        <p:nvSpPr>
          <p:cNvPr id="3" name="Slide Image Placeholder 2">
            <a:extLst>
              <a:ext uri="{FF2B5EF4-FFF2-40B4-BE49-F238E27FC236}">
                <a16:creationId xmlns:a16="http://schemas.microsoft.com/office/drawing/2014/main" id="{5E93422D-3897-DBA8-42A6-4F3E29D388C3}"/>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114304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There are two common types of </a:t>
            </a:r>
            <a:r>
              <a:rPr lang="en-AU" b="1" dirty="0"/>
              <a:t>reports</a:t>
            </a:r>
            <a:r>
              <a:rPr lang="en-AU" dirty="0"/>
              <a:t>:</a:t>
            </a:r>
          </a:p>
          <a:p>
            <a:pPr lvl="0"/>
            <a:endParaRPr lang="en-AU" dirty="0"/>
          </a:p>
          <a:p>
            <a:pPr lvl="0"/>
            <a:r>
              <a:rPr lang="en-AU" dirty="0"/>
              <a:t>The first is short reports, which are are structured with a centred title and the name of the author of the report. The report is broken up into subheadings, with simple and concise text under each. These reports are normally used for meetings, presentations and training sessions.</a:t>
            </a:r>
          </a:p>
          <a:p>
            <a:pPr lvl="0"/>
            <a:endParaRPr lang="en-AU" dirty="0"/>
          </a:p>
          <a:p>
            <a:pPr lvl="0"/>
            <a:r>
              <a:rPr lang="en-AU" dirty="0"/>
              <a:t>The second is a technical report. The structure of a technical report is far more comprehensive and allows different forms of information to be compiled within the one document.</a:t>
            </a:r>
          </a:p>
          <a:p>
            <a:pPr lvl="0"/>
            <a:endParaRPr lang="en-AU" dirty="0"/>
          </a:p>
          <a:p>
            <a:pPr lvl="0"/>
            <a:r>
              <a:rPr lang="en-AU" dirty="0"/>
              <a:t>This information could include:</a:t>
            </a:r>
          </a:p>
          <a:p>
            <a:pPr marL="171450" lvl="0" indent="-171450">
              <a:buFont typeface="Arial" panose="020B0604020202020204" pitchFamily="34" charset="0"/>
              <a:buChar char="•"/>
            </a:pPr>
            <a:r>
              <a:rPr lang="en-AU" dirty="0"/>
              <a:t>Design drawings</a:t>
            </a:r>
          </a:p>
          <a:p>
            <a:pPr marL="171450" lvl="0" indent="-171450">
              <a:buFont typeface="Arial" panose="020B0604020202020204" pitchFamily="34" charset="0"/>
              <a:buChar char="•"/>
            </a:pPr>
            <a:r>
              <a:rPr lang="en-AU" dirty="0"/>
              <a:t>Analysis, calculations, spreadsheets models</a:t>
            </a:r>
          </a:p>
          <a:p>
            <a:pPr marL="171450" lvl="0" indent="-171450">
              <a:buFont typeface="Arial" panose="020B0604020202020204" pitchFamily="34" charset="0"/>
              <a:buChar char="•"/>
            </a:pPr>
            <a:r>
              <a:rPr lang="en-AU" dirty="0"/>
              <a:t>Graphs, charts, photos, illustrations</a:t>
            </a:r>
          </a:p>
          <a:p>
            <a:pPr marL="171450" lvl="0" indent="-171450">
              <a:buFont typeface="Arial" panose="020B0604020202020204" pitchFamily="34" charset="0"/>
              <a:buChar char="•"/>
            </a:pPr>
            <a:r>
              <a:rPr lang="en-AU" dirty="0"/>
              <a:t>Descriptive narrative, summaries, minutes</a:t>
            </a:r>
          </a:p>
          <a:p>
            <a:pPr marL="171450" lvl="0" indent="-171450">
              <a:buFont typeface="Arial" panose="020B0604020202020204" pitchFamily="34" charset="0"/>
              <a:buChar char="•"/>
            </a:pPr>
            <a:r>
              <a:rPr lang="en-AU" dirty="0"/>
              <a:t>Conclusions, recommendations, proposals</a:t>
            </a:r>
          </a:p>
        </p:txBody>
      </p:sp>
      <p:sp>
        <p:nvSpPr>
          <p:cNvPr id="3" name="Slide Image Placeholder 2">
            <a:extLst>
              <a:ext uri="{FF2B5EF4-FFF2-40B4-BE49-F238E27FC236}">
                <a16:creationId xmlns:a16="http://schemas.microsoft.com/office/drawing/2014/main" id="{114E113F-EAAC-2804-1DAD-0ED851C5D3F0}"/>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56396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b="1" dirty="0"/>
              <a:t>Presentation</a:t>
            </a:r>
            <a:r>
              <a:rPr lang="en-AU" dirty="0"/>
              <a:t> pages are used for many applications. They include:</a:t>
            </a:r>
          </a:p>
          <a:p>
            <a:pPr marL="171450" lvl="0" indent="-171450">
              <a:buFont typeface="Arial" panose="020B0604020202020204" pitchFamily="34" charset="0"/>
              <a:buChar char="•"/>
            </a:pPr>
            <a:r>
              <a:rPr lang="en-AU" dirty="0"/>
              <a:t>Internal notice posters</a:t>
            </a:r>
          </a:p>
          <a:p>
            <a:pPr marL="171450" lvl="0" indent="-171450">
              <a:buFont typeface="Arial" panose="020B0604020202020204" pitchFamily="34" charset="0"/>
              <a:buChar char="•"/>
            </a:pPr>
            <a:r>
              <a:rPr lang="en-AU" dirty="0"/>
              <a:t>Promotional flyers</a:t>
            </a:r>
          </a:p>
          <a:p>
            <a:pPr marL="171450" lvl="0" indent="-171450">
              <a:buFont typeface="Arial" panose="020B0604020202020204" pitchFamily="34" charset="0"/>
              <a:buChar char="•"/>
            </a:pPr>
            <a:r>
              <a:rPr lang="en-AU" dirty="0"/>
              <a:t>Product ‘spec’ (specification) sheets</a:t>
            </a:r>
          </a:p>
          <a:p>
            <a:pPr marL="171450" lvl="0" indent="-171450">
              <a:buFont typeface="Arial" panose="020B0604020202020204" pitchFamily="34" charset="0"/>
              <a:buChar char="•"/>
            </a:pPr>
            <a:r>
              <a:rPr lang="en-AU" dirty="0"/>
              <a:t>Product brochures</a:t>
            </a:r>
          </a:p>
          <a:p>
            <a:pPr lvl="0"/>
            <a:endParaRPr lang="en-AU" dirty="0"/>
          </a:p>
          <a:p>
            <a:pPr lvl="0"/>
            <a:r>
              <a:rPr lang="en-AU" dirty="0"/>
              <a:t>Word processing software applications offer many tools that allow to insert pictures, illustrations and graphics as well as artful lettering, wide range of colour palettes and border designs.</a:t>
            </a:r>
          </a:p>
        </p:txBody>
      </p:sp>
      <p:sp>
        <p:nvSpPr>
          <p:cNvPr id="3" name="Slide Image Placeholder 2">
            <a:extLst>
              <a:ext uri="{FF2B5EF4-FFF2-40B4-BE49-F238E27FC236}">
                <a16:creationId xmlns:a16="http://schemas.microsoft.com/office/drawing/2014/main" id="{BCEF46C8-5814-2684-F9AB-8E665E9FC221}"/>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63548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b="1" dirty="0"/>
              <a:t>Spreadsheets</a:t>
            </a:r>
            <a:r>
              <a:rPr lang="en-AU" dirty="0"/>
              <a:t> are powerful computer applications that have wide usage in the office environment and across many industries. Spreadsheets are also used with other programs, such as word processing, desktop publishing and other accounting programs. You can add graphics and pictures to support the information contained in the spreadsheet.</a:t>
            </a:r>
          </a:p>
          <a:p>
            <a:pPr lvl="0"/>
            <a:endParaRPr lang="en-AU" dirty="0"/>
          </a:p>
          <a:p>
            <a:pPr lvl="0"/>
            <a:r>
              <a:rPr lang="en-AU" dirty="0"/>
              <a:t>In an office environment you will encounter many uses for spreadsheets. Some of the common uses include:</a:t>
            </a:r>
          </a:p>
          <a:p>
            <a:pPr marL="171450" lvl="0" indent="-171450">
              <a:buFont typeface="Arial" panose="020B0604020202020204" pitchFamily="34" charset="0"/>
              <a:buChar char="•"/>
            </a:pPr>
            <a:r>
              <a:rPr lang="en-AU" dirty="0"/>
              <a:t>Basic accounting</a:t>
            </a:r>
          </a:p>
          <a:p>
            <a:pPr marL="171450" lvl="0" indent="-171450">
              <a:buFont typeface="Arial" panose="020B0604020202020204" pitchFamily="34" charset="0"/>
              <a:buChar char="•"/>
            </a:pPr>
            <a:r>
              <a:rPr lang="en-AU" dirty="0"/>
              <a:t>Inventory</a:t>
            </a:r>
          </a:p>
          <a:p>
            <a:pPr marL="171450" lvl="0" indent="-171450">
              <a:buFont typeface="Arial" panose="020B0604020202020204" pitchFamily="34" charset="0"/>
              <a:buChar char="•"/>
            </a:pPr>
            <a:r>
              <a:rPr lang="en-AU" dirty="0"/>
              <a:t>Customer lists and database</a:t>
            </a:r>
          </a:p>
          <a:p>
            <a:pPr marL="171450" lvl="0" indent="-171450">
              <a:buFont typeface="Arial" panose="020B0604020202020204" pitchFamily="34" charset="0"/>
              <a:buChar char="•"/>
            </a:pPr>
            <a:r>
              <a:rPr lang="en-AU" dirty="0"/>
              <a:t>Employee rosters and payroll</a:t>
            </a:r>
          </a:p>
          <a:p>
            <a:pPr lvl="0"/>
            <a:endParaRPr lang="en-AU" dirty="0"/>
          </a:p>
          <a:p>
            <a:pPr lvl="0"/>
            <a:r>
              <a:rPr lang="en-AU" dirty="0"/>
              <a:t>The flexibility of a spreadsheet software application is enormous. They not only hold data but have significant formatting features (column and row sizing, shading and colouring), perform complex calculations, sort data, create graphs and charts of all types and much more. The design of a spreadsheet needs to consider the type and amount of information required to provide to the reader. This means the data needs to be organised in the spreadsheet to present information logically and concisely to the reader. Furthermore, the data variables must be considered when designing the spreadsheet.</a:t>
            </a:r>
          </a:p>
        </p:txBody>
      </p:sp>
      <p:sp>
        <p:nvSpPr>
          <p:cNvPr id="3" name="Slide Image Placeholder 2">
            <a:extLst>
              <a:ext uri="{FF2B5EF4-FFF2-40B4-BE49-F238E27FC236}">
                <a16:creationId xmlns:a16="http://schemas.microsoft.com/office/drawing/2014/main" id="{64234A0E-8566-4435-F7A8-ADA7A288D390}"/>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1054967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Any presentation must be targeted towards the audience it is intended for. You should know as much about the audience and their interests as possible. This is so you can tailor your slide show to their needs and to better ensure a positive reception from the presentation.</a:t>
            </a:r>
          </a:p>
          <a:p>
            <a:pPr lvl="0"/>
            <a:endParaRPr lang="en-AU" dirty="0"/>
          </a:p>
          <a:p>
            <a:pPr lvl="0"/>
            <a:r>
              <a:rPr lang="en-AU" dirty="0"/>
              <a:t>Your purpose in developing a presentation to a specific audience is to inform, persuade, or entertain the audience. Your motivation is to get satisfaction from expressing your ideas and getting recognition or positive response from the audience. The choice of presentation medium is made after considering the type and location of your audience and if it is you or another presenter fronting an audience.</a:t>
            </a:r>
          </a:p>
          <a:p>
            <a:pPr lvl="0"/>
            <a:endParaRPr lang="en-AU" dirty="0"/>
          </a:p>
          <a:p>
            <a:pPr lvl="0"/>
            <a:r>
              <a:rPr lang="en-AU" dirty="0"/>
              <a:t>What everyone wants to avoid is a PowerPoint slide presentation that is badly designed or is totally ineffective. If you pay attention to these three concepts as you put the visuals together, the end product will be effective. You should aim to:</a:t>
            </a:r>
          </a:p>
          <a:p>
            <a:pPr marL="171450" lvl="0" indent="-171450">
              <a:buFont typeface="Arial" panose="020B0604020202020204" pitchFamily="34" charset="0"/>
              <a:buChar char="•"/>
            </a:pPr>
            <a:r>
              <a:rPr lang="en-AU" dirty="0"/>
              <a:t>Make it big so everyone can see it</a:t>
            </a:r>
          </a:p>
          <a:p>
            <a:pPr marL="171450" lvl="0" indent="-171450">
              <a:buFont typeface="Arial" panose="020B0604020202020204" pitchFamily="34" charset="0"/>
              <a:buChar char="•"/>
            </a:pPr>
            <a:r>
              <a:rPr lang="en-AU" dirty="0"/>
              <a:t>Keep it simple so the presentation does not look cluttered and messy</a:t>
            </a:r>
          </a:p>
          <a:p>
            <a:pPr marL="171450" lvl="0" indent="-171450">
              <a:buFont typeface="Arial" panose="020B0604020202020204" pitchFamily="34" charset="0"/>
              <a:buChar char="•"/>
            </a:pPr>
            <a:r>
              <a:rPr lang="en-AU" dirty="0"/>
              <a:t>Make it clear so the message is fully understood</a:t>
            </a:r>
          </a:p>
        </p:txBody>
      </p:sp>
      <p:sp>
        <p:nvSpPr>
          <p:cNvPr id="3" name="Slide Image Placeholder 2">
            <a:extLst>
              <a:ext uri="{FF2B5EF4-FFF2-40B4-BE49-F238E27FC236}">
                <a16:creationId xmlns:a16="http://schemas.microsoft.com/office/drawing/2014/main" id="{09C17234-F48B-3733-B678-3B1733CCEF65}"/>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639855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The </a:t>
            </a:r>
            <a:r>
              <a:rPr lang="en-AU" dirty="0">
                <a:sym typeface="Arial"/>
              </a:rPr>
              <a:t>audience your document will be forwarded to or viewed by will affect tone, formatting and design. </a:t>
            </a:r>
            <a:r>
              <a:rPr lang="en-AU" dirty="0"/>
              <a:t>The audience could include:</a:t>
            </a:r>
          </a:p>
          <a:p>
            <a:pPr marL="171450" lvl="0" indent="-171450">
              <a:buFont typeface="Arial" panose="020B0604020202020204" pitchFamily="34" charset="0"/>
              <a:buChar char="•"/>
            </a:pPr>
            <a:r>
              <a:rPr lang="en-AU" dirty="0"/>
              <a:t>Other staff</a:t>
            </a:r>
          </a:p>
          <a:p>
            <a:pPr marL="171450" lvl="0" indent="-171450">
              <a:buFont typeface="Arial" panose="020B0604020202020204" pitchFamily="34" charset="0"/>
              <a:buChar char="•"/>
            </a:pPr>
            <a:r>
              <a:rPr lang="en-AU" dirty="0"/>
              <a:t>Management</a:t>
            </a:r>
          </a:p>
          <a:p>
            <a:pPr marL="171450" lvl="0" indent="-171450">
              <a:buFont typeface="Arial" panose="020B0604020202020204" pitchFamily="34" charset="0"/>
              <a:buChar char="•"/>
            </a:pPr>
            <a:r>
              <a:rPr lang="en-AU" dirty="0"/>
              <a:t>Customers/clients</a:t>
            </a:r>
          </a:p>
          <a:p>
            <a:pPr marL="171450" lvl="0" indent="-171450">
              <a:buFont typeface="Arial" panose="020B0604020202020204" pitchFamily="34" charset="0"/>
              <a:buChar char="•"/>
            </a:pPr>
            <a:r>
              <a:rPr lang="en-AU" dirty="0"/>
              <a:t>Shareholders</a:t>
            </a:r>
          </a:p>
          <a:p>
            <a:pPr marL="171450" lvl="0" indent="-171450">
              <a:buFont typeface="Arial" panose="020B0604020202020204" pitchFamily="34" charset="0"/>
              <a:buChar char="•"/>
            </a:pPr>
            <a:r>
              <a:rPr lang="en-AU" dirty="0"/>
              <a:t>Professional associates such as accountants, lawyers etc.</a:t>
            </a:r>
          </a:p>
          <a:p>
            <a:pPr marL="171450" lvl="0" indent="-171450">
              <a:buFont typeface="Arial" panose="020B0604020202020204" pitchFamily="34" charset="0"/>
              <a:buChar char="•"/>
            </a:pPr>
            <a:r>
              <a:rPr lang="en-AU" dirty="0"/>
              <a:t>Banks and other financial institutions</a:t>
            </a:r>
          </a:p>
          <a:p>
            <a:pPr marL="171450" lvl="0" indent="-171450">
              <a:buFont typeface="Arial" panose="020B0604020202020204" pitchFamily="34" charset="0"/>
              <a:buChar char="•"/>
            </a:pPr>
            <a:r>
              <a:rPr lang="en-AU" dirty="0"/>
              <a:t>Government departments</a:t>
            </a:r>
          </a:p>
          <a:p>
            <a:pPr marL="171450" lvl="0" indent="-171450">
              <a:buFont typeface="Arial" panose="020B0604020202020204" pitchFamily="34" charset="0"/>
              <a:buChar char="•"/>
            </a:pPr>
            <a:r>
              <a:rPr lang="en-AU" dirty="0"/>
              <a:t>Industry associations</a:t>
            </a:r>
          </a:p>
          <a:p>
            <a:pPr lvl="0"/>
            <a:endParaRPr lang="en-AU" dirty="0"/>
          </a:p>
          <a:p>
            <a:pPr lvl="0"/>
            <a:r>
              <a:rPr lang="en-AU" dirty="0"/>
              <a:t>Knowing the audience is critical. The style of the document or spreadsheet, how the document/spreadsheet is structured and presented, as well as the tone of the language used in the documents can be quite different from one category of audience to another.</a:t>
            </a:r>
          </a:p>
          <a:p>
            <a:pPr lvl="0"/>
            <a:endParaRPr lang="en-AU" dirty="0"/>
          </a:p>
          <a:p>
            <a:pPr lvl="0"/>
            <a:r>
              <a:rPr lang="en-AU" dirty="0"/>
              <a:t>It is recommended that during development, you look back at similar documents or presentations to see the tone and formatting or design and follow it to maintain consistency.</a:t>
            </a:r>
          </a:p>
          <a:p>
            <a:pPr lvl="0"/>
            <a:endParaRPr lang="en-AU" dirty="0"/>
          </a:p>
          <a:p>
            <a:pPr lvl="0"/>
            <a:r>
              <a:rPr lang="en-AU" dirty="0"/>
              <a:t>Many word documents are accompanied by spreadsheet attachments, so this too needs to be considered. Many presentations have accompanying handouts. These can be word processed documents, spreadsheets or both.</a:t>
            </a:r>
          </a:p>
        </p:txBody>
      </p:sp>
      <p:sp>
        <p:nvSpPr>
          <p:cNvPr id="3" name="Slide Image Placeholder 2">
            <a:extLst>
              <a:ext uri="{FF2B5EF4-FFF2-40B4-BE49-F238E27FC236}">
                <a16:creationId xmlns:a16="http://schemas.microsoft.com/office/drawing/2014/main" id="{E6C77C69-3D7A-ED39-C7D4-401F625E4365}"/>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202894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Once a slide show has been assembled, there are many ways to present the information to your selected audience. They include:</a:t>
            </a:r>
          </a:p>
          <a:p>
            <a:pPr marL="171450" lvl="0" indent="-171450">
              <a:buFont typeface="Arial" panose="020B0604020202020204" pitchFamily="34" charset="0"/>
              <a:buChar char="•"/>
            </a:pPr>
            <a:r>
              <a:rPr lang="en-AU" dirty="0"/>
              <a:t>On a desktop computer</a:t>
            </a:r>
          </a:p>
          <a:p>
            <a:pPr marL="171450" lvl="0" indent="-171450">
              <a:buFont typeface="Arial" panose="020B0604020202020204" pitchFamily="34" charset="0"/>
              <a:buChar char="•"/>
            </a:pPr>
            <a:r>
              <a:rPr lang="en-AU" dirty="0"/>
              <a:t>On a laptop computer</a:t>
            </a:r>
          </a:p>
          <a:p>
            <a:pPr marL="171450" lvl="0" indent="-171450">
              <a:buFont typeface="Arial" panose="020B0604020202020204" pitchFamily="34" charset="0"/>
              <a:buChar char="•"/>
            </a:pPr>
            <a:r>
              <a:rPr lang="en-AU" dirty="0"/>
              <a:t>Through a projector</a:t>
            </a:r>
          </a:p>
          <a:p>
            <a:pPr marL="171450" lvl="0" indent="-171450">
              <a:buFont typeface="Arial" panose="020B0604020202020204" pitchFamily="34" charset="0"/>
              <a:buChar char="•"/>
            </a:pPr>
            <a:r>
              <a:rPr lang="en-AU" dirty="0"/>
              <a:t>Through a data monitor</a:t>
            </a:r>
          </a:p>
          <a:p>
            <a:pPr marL="171450" lvl="0" indent="-171450">
              <a:buFont typeface="Arial" panose="020B0604020202020204" pitchFamily="34" charset="0"/>
              <a:buChar char="•"/>
            </a:pPr>
            <a:r>
              <a:rPr lang="en-AU" dirty="0"/>
              <a:t>On a CD/DVD or another type of storage device</a:t>
            </a:r>
          </a:p>
          <a:p>
            <a:pPr marL="171450" lvl="0" indent="-171450">
              <a:buFont typeface="Arial" panose="020B0604020202020204" pitchFamily="34" charset="0"/>
              <a:buChar char="•"/>
            </a:pPr>
            <a:r>
              <a:rPr lang="en-AU" dirty="0"/>
              <a:t>On a website</a:t>
            </a:r>
          </a:p>
          <a:p>
            <a:pPr marL="171450" lvl="0" indent="-171450">
              <a:buFont typeface="Arial" panose="020B0604020202020204" pitchFamily="34" charset="0"/>
              <a:buChar char="•"/>
            </a:pPr>
            <a:r>
              <a:rPr lang="en-AU" dirty="0"/>
              <a:t>By email</a:t>
            </a:r>
          </a:p>
          <a:p>
            <a:pPr lvl="0"/>
            <a:endParaRPr lang="en-AU" dirty="0"/>
          </a:p>
          <a:p>
            <a:pPr lvl="0"/>
            <a:r>
              <a:rPr lang="en-AU" dirty="0"/>
              <a:t>The choice of presentation medium is made after considering the type and location of your audience and if it is you or another presenter fronting an audience.</a:t>
            </a:r>
          </a:p>
        </p:txBody>
      </p:sp>
      <p:sp>
        <p:nvSpPr>
          <p:cNvPr id="3" name="Slide Image Placeholder 2">
            <a:extLst>
              <a:ext uri="{FF2B5EF4-FFF2-40B4-BE49-F238E27FC236}">
                <a16:creationId xmlns:a16="http://schemas.microsoft.com/office/drawing/2014/main" id="{961BD12B-2BAB-3609-0AF8-198B63BE2546}"/>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406635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It is important that an office staff member understands and follows the policies and procedures of the business when it comes to producing word processed documents, spreadsheet documents and slide presentations.</a:t>
            </a:r>
          </a:p>
          <a:p>
            <a:pPr lvl="0"/>
            <a:endParaRPr lang="en-AU" dirty="0"/>
          </a:p>
          <a:p>
            <a:pPr lvl="0"/>
            <a:r>
              <a:rPr lang="en-AU" dirty="0"/>
              <a:t>Some of those policies could cover:</a:t>
            </a:r>
          </a:p>
          <a:p>
            <a:pPr marL="171450" lvl="0" indent="-171450">
              <a:buFont typeface="Arial" panose="020B0604020202020204" pitchFamily="34" charset="0"/>
              <a:buChar char="•"/>
            </a:pPr>
            <a:r>
              <a:rPr lang="en-AU" dirty="0"/>
              <a:t>Content relating to unauthorised communication of sensitive financial or product information</a:t>
            </a:r>
          </a:p>
          <a:p>
            <a:pPr marL="171450" lvl="0" indent="-171450">
              <a:buFont typeface="Arial" panose="020B0604020202020204" pitchFamily="34" charset="0"/>
              <a:buChar char="•"/>
            </a:pPr>
            <a:r>
              <a:rPr lang="en-AU" dirty="0"/>
              <a:t>Content that has the potential of breaching Australian privacy laws including staff and customers/clients</a:t>
            </a:r>
          </a:p>
          <a:p>
            <a:pPr marL="171450" lvl="0" indent="-171450">
              <a:buFont typeface="Arial" panose="020B0604020202020204" pitchFamily="34" charset="0"/>
              <a:buChar char="•"/>
            </a:pPr>
            <a:r>
              <a:rPr lang="en-AU" dirty="0"/>
              <a:t>Content that has the potential of breaching Australian copyright laws</a:t>
            </a:r>
          </a:p>
          <a:p>
            <a:pPr marL="171450" lvl="0" indent="-171450">
              <a:buFont typeface="Arial" panose="020B0604020202020204" pitchFamily="34" charset="0"/>
              <a:buChar char="•"/>
            </a:pPr>
            <a:r>
              <a:rPr lang="en-AU" dirty="0"/>
              <a:t>Content that is deemed to be discriminatory or offensive</a:t>
            </a:r>
          </a:p>
          <a:p>
            <a:pPr marL="171450" lvl="0" indent="-171450">
              <a:buFont typeface="Arial" panose="020B0604020202020204" pitchFamily="34" charset="0"/>
              <a:buChar char="•"/>
            </a:pPr>
            <a:r>
              <a:rPr lang="en-AU" dirty="0"/>
              <a:t>Offers, quotations or agreements not authorised by management</a:t>
            </a:r>
          </a:p>
          <a:p>
            <a:pPr lvl="0"/>
            <a:endParaRPr lang="en-AU" dirty="0"/>
          </a:p>
          <a:p>
            <a:pPr lvl="0"/>
            <a:r>
              <a:rPr lang="en-AU" dirty="0"/>
              <a:t>These policies also include any attachments to the documents that are covered by those policies. Other organisational policies relating to the use of software applications can include:</a:t>
            </a:r>
          </a:p>
          <a:p>
            <a:pPr lvl="0"/>
            <a:endParaRPr lang="en-AU" dirty="0"/>
          </a:p>
          <a:p>
            <a:pPr marL="171450" lvl="0" indent="-171450">
              <a:buFont typeface="Arial" panose="020B0604020202020204" pitchFamily="34" charset="0"/>
              <a:buChar char="•"/>
            </a:pPr>
            <a:r>
              <a:rPr lang="en-AU" b="1" dirty="0"/>
              <a:t>Style guides </a:t>
            </a:r>
            <a:r>
              <a:rPr lang="en-AU" dirty="0"/>
              <a:t>– There may be design/style policies advising on colours, layouts, logos etc. These are required to be followed when designing and developing documents.</a:t>
            </a:r>
          </a:p>
          <a:p>
            <a:pPr marL="171450" lvl="0" indent="-171450">
              <a:buFont typeface="Arial" panose="020B0604020202020204" pitchFamily="34" charset="0"/>
              <a:buChar char="•"/>
            </a:pPr>
            <a:r>
              <a:rPr lang="en-AU" b="1" dirty="0"/>
              <a:t>Templates</a:t>
            </a:r>
            <a:r>
              <a:rPr lang="en-AU" dirty="0"/>
              <a:t> – There may be document templates for employees to use when designing and developing a word-processed document, a spreadsheet or a slide presentation.</a:t>
            </a:r>
          </a:p>
          <a:p>
            <a:pPr marL="171450" lvl="0" indent="-171450">
              <a:buFont typeface="Arial" panose="020B0604020202020204" pitchFamily="34" charset="0"/>
              <a:buChar char="•"/>
            </a:pPr>
            <a:r>
              <a:rPr lang="en-AU" b="1" dirty="0"/>
              <a:t>Filing</a:t>
            </a:r>
            <a:r>
              <a:rPr lang="en-AU" dirty="0"/>
              <a:t> – There are often policies and procedures on how and where digitally produced document and presentation files are named and stored.</a:t>
            </a:r>
          </a:p>
          <a:p>
            <a:pPr lvl="0"/>
            <a:endParaRPr lang="en-AU" dirty="0"/>
          </a:p>
          <a:p>
            <a:pPr lvl="0"/>
            <a:r>
              <a:rPr lang="en-AU" dirty="0"/>
              <a:t>It is important that all policies and procedures relating to the production of word-processed documents, spreadsheets and slide presentations are learnt, fully understood and followed.</a:t>
            </a:r>
          </a:p>
        </p:txBody>
      </p:sp>
      <p:sp>
        <p:nvSpPr>
          <p:cNvPr id="3" name="Slide Image Placeholder 2">
            <a:extLst>
              <a:ext uri="{FF2B5EF4-FFF2-40B4-BE49-F238E27FC236}">
                <a16:creationId xmlns:a16="http://schemas.microsoft.com/office/drawing/2014/main" id="{D3AB8B38-A4D6-6199-9C61-8EDABCE14473}"/>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72558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D30D4-F25F-65FC-4F97-016A97F14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0FAF0-49A9-1D2A-BF0D-1C9AD18A4F16}"/>
              </a:ext>
            </a:extLst>
          </p:cNvPr>
          <p:cNvSpPr>
            <a:spLocks noGrp="1"/>
          </p:cNvSpPr>
          <p:nvPr>
            <p:ph type="body" idx="1"/>
          </p:nvPr>
        </p:nvSpPr>
        <p:spPr/>
        <p:txBody>
          <a:bodyPr/>
          <a:lstStyle/>
          <a:p>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Employers are required by WHS law to provide safe working conditions to all employees, including those that are working at desks using computers. In almost all cases, staff that work in an office will be at a desk which will have a computer monitor, keyboard and mouse on it. Employees working at desks for long periods are susceptible to many types of injuries.</a:t>
            </a:r>
          </a:p>
          <a:p>
            <a:pPr lvl="0"/>
            <a:endParaRPr lang="en-AU" dirty="0"/>
          </a:p>
          <a:p>
            <a:pPr lvl="0"/>
            <a:r>
              <a:rPr lang="en-AU" dirty="0"/>
              <a:t>An ideally designed workstation would include:</a:t>
            </a:r>
          </a:p>
          <a:p>
            <a:pPr lvl="0"/>
            <a:endParaRPr lang="en-AU" dirty="0"/>
          </a:p>
          <a:p>
            <a:pPr lvl="0"/>
            <a:r>
              <a:rPr lang="en-AU" b="1" dirty="0"/>
              <a:t>Workspace</a:t>
            </a:r>
          </a:p>
          <a:p>
            <a:pPr marL="171450" lvl="0" indent="-171450">
              <a:buFont typeface="Arial" panose="020B0604020202020204" pitchFamily="34" charset="0"/>
              <a:buChar char="•"/>
            </a:pPr>
            <a:r>
              <a:rPr lang="en-AU" dirty="0"/>
              <a:t>Peripherals close to workstation.</a:t>
            </a:r>
          </a:p>
          <a:p>
            <a:pPr marL="171450" lvl="0" indent="-171450">
              <a:buFont typeface="Arial" panose="020B0604020202020204" pitchFamily="34" charset="0"/>
              <a:buChar char="•"/>
            </a:pPr>
            <a:r>
              <a:rPr lang="en-AU" dirty="0"/>
              <a:t>A keyboard with correct placement on the desk.</a:t>
            </a:r>
          </a:p>
          <a:p>
            <a:pPr lvl="0"/>
            <a:endParaRPr lang="en-AU" dirty="0"/>
          </a:p>
          <a:p>
            <a:pPr lvl="0"/>
            <a:r>
              <a:rPr lang="en-AU" b="1" dirty="0"/>
              <a:t>Furniture</a:t>
            </a:r>
          </a:p>
          <a:p>
            <a:pPr marL="171450" lvl="0" indent="-171450">
              <a:buFont typeface="Arial" panose="020B0604020202020204" pitchFamily="34" charset="0"/>
              <a:buChar char="•"/>
            </a:pPr>
            <a:r>
              <a:rPr lang="en-AU" dirty="0"/>
              <a:t>An ergonomically adjustable chair.</a:t>
            </a:r>
          </a:p>
          <a:p>
            <a:pPr marL="171450" lvl="0" indent="-171450">
              <a:buFont typeface="Arial" panose="020B0604020202020204" pitchFamily="34" charset="0"/>
              <a:buChar char="•"/>
            </a:pPr>
            <a:r>
              <a:rPr lang="en-AU" dirty="0"/>
              <a:t>Desk that allows upper arms to be at right angles to the keyboard.</a:t>
            </a:r>
          </a:p>
          <a:p>
            <a:pPr lvl="0"/>
            <a:endParaRPr lang="en-AU" dirty="0"/>
          </a:p>
          <a:p>
            <a:pPr lvl="0"/>
            <a:r>
              <a:rPr lang="en-AU" b="1" dirty="0"/>
              <a:t>Equipment</a:t>
            </a:r>
          </a:p>
          <a:p>
            <a:pPr marL="171450" lvl="0" indent="-171450">
              <a:buFont typeface="Arial" panose="020B0604020202020204" pitchFamily="34" charset="0"/>
              <a:buChar char="•"/>
            </a:pPr>
            <a:r>
              <a:rPr lang="en-AU" dirty="0"/>
              <a:t>An appropriately sized monitor</a:t>
            </a:r>
          </a:p>
          <a:p>
            <a:pPr marL="171450" lvl="0" indent="-171450">
              <a:buFont typeface="Arial" panose="020B0604020202020204" pitchFamily="34" charset="0"/>
              <a:buChar char="•"/>
            </a:pPr>
            <a:r>
              <a:rPr lang="en-AU" dirty="0"/>
              <a:t>An ergonomic mouse</a:t>
            </a:r>
          </a:p>
          <a:p>
            <a:pPr marL="171450" lvl="0" indent="-171450">
              <a:buFont typeface="Arial" panose="020B0604020202020204" pitchFamily="34" charset="0"/>
              <a:buChar char="•"/>
            </a:pPr>
            <a:r>
              <a:rPr lang="en-AU" dirty="0"/>
              <a:t>In almost all cases, staff that work in an office will be at a desk which will have a computer monitor, keyboard and mouse on it.</a:t>
            </a:r>
          </a:p>
          <a:p>
            <a:pPr marL="171450" lvl="0" indent="-171450">
              <a:buFont typeface="Arial" panose="020B0604020202020204" pitchFamily="34" charset="0"/>
              <a:buChar char="•"/>
            </a:pPr>
            <a:r>
              <a:rPr lang="en-AU" dirty="0"/>
              <a:t>Employees working at desks for long periods are susceptible to many types of injuries.</a:t>
            </a:r>
          </a:p>
        </p:txBody>
      </p:sp>
      <p:sp>
        <p:nvSpPr>
          <p:cNvPr id="3" name="Slide Image Placeholder 2">
            <a:extLst>
              <a:ext uri="{FF2B5EF4-FFF2-40B4-BE49-F238E27FC236}">
                <a16:creationId xmlns:a16="http://schemas.microsoft.com/office/drawing/2014/main" id="{03ED4FFD-9DAF-0E6E-1C54-9570BE177C54}"/>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1540206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b="1" dirty="0"/>
              <a:t>Noise</a:t>
            </a:r>
            <a:r>
              <a:rPr lang="en-AU" dirty="0"/>
              <a:t> in an office environment can come from a wide variety of sources. Some could include printers, photocopiers and staff conversing. External sources of noise can be outside vehicle traffic, construction work or airplane traffic. Although most noise in an office environment would not damage your hearing, it can be distracting and cause stress. </a:t>
            </a:r>
          </a:p>
          <a:p>
            <a:pPr lvl="0"/>
            <a:endParaRPr lang="en-AU" dirty="0"/>
          </a:p>
          <a:p>
            <a:pPr lvl="0"/>
            <a:r>
              <a:rPr lang="en-AU" dirty="0"/>
              <a:t>Indoor </a:t>
            </a:r>
            <a:r>
              <a:rPr lang="en-AU" b="1" dirty="0"/>
              <a:t>air quality </a:t>
            </a:r>
            <a:r>
              <a:rPr lang="en-AU" dirty="0"/>
              <a:t>is an increasingly important issue in the work environment. An inadequately ventilated workplace or poorly designed ventilation system can lead to the build up of a variety of indoor air pollutants. Air pollutants can originate within the building or be drawn in from outdoors. Examples of air pollutant sources that originate outside a building include pollen, dust and fungal spores and vehicle exhaust. It is very important that the workplace is a well-ventilated workplace. A good ventilation design will distribute air uniformly to each area and should focus especially on areas with office machines. </a:t>
            </a:r>
          </a:p>
          <a:p>
            <a:pPr lvl="0"/>
            <a:endParaRPr lang="en-AU" dirty="0"/>
          </a:p>
          <a:p>
            <a:pPr lvl="0"/>
            <a:r>
              <a:rPr lang="en-AU" dirty="0"/>
              <a:t>Excessively high or low </a:t>
            </a:r>
            <a:r>
              <a:rPr lang="en-AU" b="1" dirty="0"/>
              <a:t>temperatures</a:t>
            </a:r>
            <a:r>
              <a:rPr lang="en-AU" dirty="0"/>
              <a:t> in the workplace can also lead to reduced productivity. High temperatures have been associated with fatigue, lack of energy, irritability, headache and decrease in performance, coordination and alertness. The general recommendations for indoor temperature are between 20C-25C and the humidity between 40 – 45%. Relative humidity above 50% is not recommended because it can promote mould growth.</a:t>
            </a:r>
          </a:p>
          <a:p>
            <a:pPr lvl="0"/>
            <a:endParaRPr lang="en-AU" dirty="0"/>
          </a:p>
          <a:p>
            <a:pPr lvl="0"/>
            <a:endParaRPr lang="en-AU" dirty="0"/>
          </a:p>
          <a:p>
            <a:pPr lvl="0"/>
            <a:endParaRPr lang="en-AU" dirty="0"/>
          </a:p>
          <a:p>
            <a:pPr lvl="0"/>
            <a:endParaRPr lang="en-AU" dirty="0"/>
          </a:p>
          <a:p>
            <a:pPr lvl="0"/>
            <a:endParaRPr lang="en-AU" dirty="0"/>
          </a:p>
          <a:p>
            <a:pPr lvl="0"/>
            <a:endParaRPr lang="en-AU" dirty="0"/>
          </a:p>
          <a:p>
            <a:pPr lvl="0"/>
            <a:endParaRPr lang="en-AU" dirty="0"/>
          </a:p>
        </p:txBody>
      </p:sp>
      <p:sp>
        <p:nvSpPr>
          <p:cNvPr id="3" name="Slide Image Placeholder 2">
            <a:extLst>
              <a:ext uri="{FF2B5EF4-FFF2-40B4-BE49-F238E27FC236}">
                <a16:creationId xmlns:a16="http://schemas.microsoft.com/office/drawing/2014/main" id="{BEA2F547-CBAB-5355-8B52-FD0EF47160CB}"/>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727180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A workstation will require a level of consumables/resources. These can be kept at the workstation or in another location in the office/work environment. The most efficient option is to have a workstation fully resourced. It is important though that the items are within easy reach and you do not have to twist and reach for items while at your desk. This can cause problems in the back and neck. However, if you store your resources away from the desk, it forces you to get up and walk more.</a:t>
            </a:r>
          </a:p>
          <a:p>
            <a:pPr lvl="0"/>
            <a:endParaRPr lang="en-AU" dirty="0"/>
          </a:p>
          <a:p>
            <a:pPr lvl="0"/>
            <a:r>
              <a:rPr lang="en-AU" dirty="0"/>
              <a:t>Equipment resources, especially ones that are shared, should be well away from your desk. Equipment, such as laser printers and photocopiers, can emit fumes. Photocopiers, printers and fax machines can cause distractions to those working nearby and can reduce efficiency.</a:t>
            </a:r>
          </a:p>
          <a:p>
            <a:pPr lvl="0"/>
            <a:endParaRPr lang="en-AU" dirty="0"/>
          </a:p>
          <a:p>
            <a:pPr lvl="0"/>
            <a:r>
              <a:rPr lang="en-AU" dirty="0"/>
              <a:t>‘Repetitive Strain Injury (RSI)’ is an injury that is often experienced by office workers. RSI can occur when an employee who is using a mouse to do computer work begins to feel pain in the wrist, shoulders and neck. To avoid this, employees should be allowed regular breaks away from the computer and in some cases be assigned a different task for a period of time.</a:t>
            </a:r>
          </a:p>
          <a:p>
            <a:pPr lvl="0"/>
            <a:endParaRPr lang="en-AU" dirty="0"/>
          </a:p>
          <a:p>
            <a:pPr lvl="0"/>
            <a:endParaRPr lang="en-AU" dirty="0"/>
          </a:p>
          <a:p>
            <a:pPr lvl="0"/>
            <a:endParaRPr lang="en-AU" dirty="0"/>
          </a:p>
        </p:txBody>
      </p:sp>
      <p:sp>
        <p:nvSpPr>
          <p:cNvPr id="3" name="Slide Image Placeholder 2">
            <a:extLst>
              <a:ext uri="{FF2B5EF4-FFF2-40B4-BE49-F238E27FC236}">
                <a16:creationId xmlns:a16="http://schemas.microsoft.com/office/drawing/2014/main" id="{5063AB9A-9E6E-CFA9-387B-C67B09FEF79F}"/>
              </a:ext>
            </a:extLst>
          </p:cNvPr>
          <p:cNvSpPr>
            <a:spLocks noGrp="1" noRot="1" noChangeAspect="1"/>
          </p:cNvSpPr>
          <p:nvPr>
            <p:ph type="sldImg"/>
          </p:nvPr>
        </p:nvSpPr>
        <p:spPr/>
      </p:sp>
    </p:spTree>
    <p:extLst>
      <p:ext uri="{BB962C8B-B14F-4D97-AF65-F5344CB8AC3E}">
        <p14:creationId xmlns:p14="http://schemas.microsoft.com/office/powerpoint/2010/main" val="341551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9B0C7-9E9C-24BF-1BDE-67067C304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1A919-BFEB-E2EB-E9AA-19B5B5C76C26}"/>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771982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3C6F0-F7E4-3BA0-6262-DB6E5D1C0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DA2C4-D50F-A2AE-87D9-1EAE3175BEC8}"/>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361369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Whether it is a word-processed document, a spreadsheet document or a slide presentation – the person tasked in creating the document needs to be clear on what information will need to be included. Even the simplest of documents or presentations can cause significant issues if the information and/or data is inaccurate or incomplete.</a:t>
            </a:r>
          </a:p>
          <a:p>
            <a:pPr lvl="0"/>
            <a:endParaRPr lang="en-AU" dirty="0"/>
          </a:p>
          <a:p>
            <a:pPr lvl="0"/>
            <a:r>
              <a:rPr lang="en-AU" dirty="0"/>
              <a:t>Data should be entered into the application, according to organisational requirements. </a:t>
            </a:r>
            <a:r>
              <a:rPr lang="en-AU" dirty="0">
                <a:sym typeface="Arial"/>
              </a:rPr>
              <a:t>This might include </a:t>
            </a:r>
            <a:r>
              <a:rPr lang="en-AU" dirty="0"/>
              <a:t>using a template or style guide.</a:t>
            </a:r>
            <a:endParaRPr lang="en-AU" dirty="0">
              <a:sym typeface="Arial"/>
            </a:endParaRPr>
          </a:p>
        </p:txBody>
      </p:sp>
      <p:sp>
        <p:nvSpPr>
          <p:cNvPr id="3" name="Slide Image Placeholder 2">
            <a:extLst>
              <a:ext uri="{FF2B5EF4-FFF2-40B4-BE49-F238E27FC236}">
                <a16:creationId xmlns:a16="http://schemas.microsoft.com/office/drawing/2014/main" id="{9DF760AE-B8EC-A7AB-4055-717F8F0ED720}"/>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397406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A powerful feature in Windows is the shortcut facility. Did you know that when Microsoft Word (Word), Microsoft Excel (Excel) and Microsoft PowerPoint (PowerPoint) was loaded onto your PC, it would have likely created a shortcut for each on the bottom main Windows taskbar.</a:t>
            </a:r>
          </a:p>
          <a:p>
            <a:pPr lvl="0"/>
            <a:endParaRPr lang="en-AU" dirty="0"/>
          </a:p>
          <a:p>
            <a:pPr lvl="0"/>
            <a:r>
              <a:rPr lang="en-AU" dirty="0"/>
              <a:t>You can also create your own shortcut and place it on the desktop. These shortcuts are what you use to open Word, Excel and PowerPoint.</a:t>
            </a:r>
          </a:p>
          <a:p>
            <a:pPr lvl="0"/>
            <a:endParaRPr lang="en-AU" dirty="0"/>
          </a:p>
          <a:p>
            <a:pPr lvl="0"/>
            <a:r>
              <a:rPr lang="en-AU" dirty="0"/>
              <a:t>Generally, when you open each of these applications, you will likely choose a ‘Blank document’. This is where you place information (data) to create your document.</a:t>
            </a:r>
          </a:p>
          <a:p>
            <a:pPr lvl="0"/>
            <a:endParaRPr lang="en-AU" dirty="0"/>
          </a:p>
          <a:p>
            <a:pPr lvl="0"/>
            <a:r>
              <a:rPr lang="en-AU" dirty="0"/>
              <a:t>At the top of the window, you will see a ‘ribbon’. This is where you can access all the tools and features of the application.</a:t>
            </a:r>
          </a:p>
        </p:txBody>
      </p:sp>
      <p:sp>
        <p:nvSpPr>
          <p:cNvPr id="3" name="Slide Image Placeholder 2">
            <a:extLst>
              <a:ext uri="{FF2B5EF4-FFF2-40B4-BE49-F238E27FC236}">
                <a16:creationId xmlns:a16="http://schemas.microsoft.com/office/drawing/2014/main" id="{BF9A9FDC-D3DB-C11A-DB73-FDE3AD7A9BA3}"/>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165340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US" dirty="0"/>
              <a:t>In most business environments, documents go through multiple stages and one of the most important is the ‘drafting stage’. This refers to a stage where the document is nearing completion and the information, data and content is reviewed by the most appropriate people. The document is called a ‘draft document’ or the slide presentation is called a ‘draft presentation’.</a:t>
            </a:r>
          </a:p>
          <a:p>
            <a:pPr lvl="0"/>
            <a:endParaRPr lang="en-US" dirty="0"/>
          </a:p>
          <a:p>
            <a:pPr lvl="0"/>
            <a:r>
              <a:rPr lang="en-US" dirty="0"/>
              <a:t>This drafting stage allows those reviewing and checking the documents or presentations to ensure that the information, data and/or content is accurate and complete. </a:t>
            </a:r>
          </a:p>
          <a:p>
            <a:pPr lvl="0"/>
            <a:endParaRPr lang="en-US" dirty="0"/>
          </a:p>
          <a:p>
            <a:pPr lvl="0"/>
            <a:r>
              <a:rPr lang="en-US" dirty="0"/>
              <a:t>With some applications such as a spreadsheet application, there may be formulas that are presenting wrong calculations. These formula faults need to be located and addressed. In most cases, there will be some changes required and this allows those creating the documents or presentations will be requested to make amendments well before the documentation or presentations are </a:t>
            </a:r>
            <a:r>
              <a:rPr lang="en-US" dirty="0" err="1"/>
              <a:t>finalised</a:t>
            </a:r>
            <a:r>
              <a:rPr lang="en-US" dirty="0"/>
              <a:t>.</a:t>
            </a:r>
            <a:endParaRPr lang="en-AU" dirty="0"/>
          </a:p>
          <a:p>
            <a:pPr lvl="0"/>
            <a:endParaRPr lang="en-AU" dirty="0"/>
          </a:p>
          <a:p>
            <a:pPr lvl="0"/>
            <a:endParaRPr lang="en-AU" dirty="0"/>
          </a:p>
        </p:txBody>
      </p:sp>
      <p:sp>
        <p:nvSpPr>
          <p:cNvPr id="3" name="Slide Image Placeholder 2">
            <a:extLst>
              <a:ext uri="{FF2B5EF4-FFF2-40B4-BE49-F238E27FC236}">
                <a16:creationId xmlns:a16="http://schemas.microsoft.com/office/drawing/2014/main" id="{18C0CBE6-E3F8-97FF-1CB7-3702FDBF8C60}"/>
              </a:ext>
            </a:extLst>
          </p:cNvPr>
          <p:cNvSpPr>
            <a:spLocks noGrp="1" noRot="1" noChangeAspect="1"/>
          </p:cNvSpPr>
          <p:nvPr>
            <p:ph type="sldImg"/>
          </p:nvPr>
        </p:nvSpPr>
        <p:spPr/>
      </p:sp>
    </p:spTree>
    <p:extLst>
      <p:ext uri="{BB962C8B-B14F-4D97-AF65-F5344CB8AC3E}">
        <p14:creationId xmlns:p14="http://schemas.microsoft.com/office/powerpoint/2010/main" val="4122660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Generally, business software applications have </a:t>
            </a:r>
            <a:r>
              <a:rPr lang="en-AU" b="1" dirty="0"/>
              <a:t>formatting</a:t>
            </a:r>
            <a:r>
              <a:rPr lang="en-AU" dirty="0"/>
              <a:t> features and functionality that improves the presentation of the information, data and content. In the Microsoft Office applications there are ‘tool ribbons’ that contain a number of formatting tools.</a:t>
            </a:r>
          </a:p>
          <a:p>
            <a:pPr lvl="0"/>
            <a:endParaRPr lang="en-AU" dirty="0"/>
          </a:p>
          <a:p>
            <a:pPr lvl="0"/>
            <a:r>
              <a:rPr lang="en-AU" dirty="0"/>
              <a:t>Formatting of documents can include:</a:t>
            </a:r>
          </a:p>
          <a:p>
            <a:pPr marL="171450" lvl="0" indent="-171450">
              <a:buFont typeface="Arial" panose="020B0604020202020204" pitchFamily="34" charset="0"/>
              <a:buChar char="•"/>
            </a:pPr>
            <a:r>
              <a:rPr lang="en-AU" dirty="0"/>
              <a:t>Font style</a:t>
            </a:r>
          </a:p>
          <a:p>
            <a:pPr marL="171450" lvl="0" indent="-171450">
              <a:buFont typeface="Arial" panose="020B0604020202020204" pitchFamily="34" charset="0"/>
              <a:buChar char="•"/>
            </a:pPr>
            <a:r>
              <a:rPr lang="en-AU" dirty="0"/>
              <a:t>Headings styles</a:t>
            </a:r>
          </a:p>
          <a:p>
            <a:pPr marL="171450" lvl="0" indent="-171450">
              <a:buFont typeface="Arial" panose="020B0604020202020204" pitchFamily="34" charset="0"/>
              <a:buChar char="•"/>
            </a:pPr>
            <a:r>
              <a:rPr lang="en-AU" dirty="0"/>
              <a:t>Margins</a:t>
            </a:r>
          </a:p>
          <a:p>
            <a:pPr marL="171450" lvl="0" indent="-171450">
              <a:buFont typeface="Arial" panose="020B0604020202020204" pitchFamily="34" charset="0"/>
              <a:buChar char="•"/>
            </a:pPr>
            <a:r>
              <a:rPr lang="en-AU" dirty="0"/>
              <a:t>Header and footers</a:t>
            </a:r>
          </a:p>
          <a:p>
            <a:pPr marL="171450" lvl="0" indent="-171450">
              <a:buFont typeface="Arial" panose="020B0604020202020204" pitchFamily="34" charset="0"/>
              <a:buChar char="•"/>
            </a:pPr>
            <a:r>
              <a:rPr lang="en-AU" dirty="0"/>
              <a:t>Colours</a:t>
            </a:r>
          </a:p>
          <a:p>
            <a:pPr lvl="0"/>
            <a:endParaRPr lang="en-AU" dirty="0"/>
          </a:p>
          <a:p>
            <a:pPr lvl="0"/>
            <a:r>
              <a:rPr lang="en-AU" dirty="0"/>
              <a:t>Spreadsheet formatting can include:</a:t>
            </a:r>
          </a:p>
          <a:p>
            <a:pPr marL="171450" lvl="0" indent="-171450">
              <a:buFont typeface="Arial" panose="020B0604020202020204" pitchFamily="34" charset="0"/>
              <a:buChar char="•"/>
            </a:pPr>
            <a:r>
              <a:rPr lang="en-AU" dirty="0"/>
              <a:t>Column and row labels</a:t>
            </a:r>
          </a:p>
          <a:p>
            <a:pPr marL="171450" lvl="0" indent="-171450">
              <a:buFont typeface="Arial" panose="020B0604020202020204" pitchFamily="34" charset="0"/>
              <a:buChar char="•"/>
            </a:pPr>
            <a:r>
              <a:rPr lang="en-AU" dirty="0"/>
              <a:t>Cell formatting such as number, currency, text etc.</a:t>
            </a:r>
          </a:p>
          <a:p>
            <a:pPr marL="171450" lvl="0" indent="-171450">
              <a:buFont typeface="Arial" panose="020B0604020202020204" pitchFamily="34" charset="0"/>
              <a:buChar char="•"/>
            </a:pPr>
            <a:r>
              <a:rPr lang="en-AU" dirty="0"/>
              <a:t>Inserting charts</a:t>
            </a:r>
          </a:p>
          <a:p>
            <a:pPr marL="171450" lvl="0" indent="-171450">
              <a:buFont typeface="Arial" panose="020B0604020202020204" pitchFamily="34" charset="0"/>
              <a:buChar char="•"/>
            </a:pPr>
            <a:r>
              <a:rPr lang="en-AU" dirty="0"/>
              <a:t>Inserting graphics</a:t>
            </a:r>
          </a:p>
          <a:p>
            <a:pPr marL="171450" lvl="0" indent="-171450">
              <a:buFont typeface="Arial" panose="020B0604020202020204" pitchFamily="34" charset="0"/>
              <a:buChar char="•"/>
            </a:pPr>
            <a:r>
              <a:rPr lang="en-AU" dirty="0"/>
              <a:t>Choice of fill colours</a:t>
            </a:r>
          </a:p>
          <a:p>
            <a:pPr lvl="0"/>
            <a:endParaRPr lang="en-AU" dirty="0"/>
          </a:p>
          <a:p>
            <a:pPr lvl="0"/>
            <a:r>
              <a:rPr lang="en-AU" dirty="0"/>
              <a:t>Slide presentation formatting can include:</a:t>
            </a:r>
          </a:p>
          <a:p>
            <a:pPr marL="171450" lvl="0" indent="-171450">
              <a:buFont typeface="Arial" panose="020B0604020202020204" pitchFamily="34" charset="0"/>
              <a:buChar char="•"/>
            </a:pPr>
            <a:r>
              <a:rPr lang="en-AU" dirty="0"/>
              <a:t>Heading design</a:t>
            </a:r>
          </a:p>
          <a:p>
            <a:pPr marL="171450" lvl="0" indent="-171450">
              <a:buFont typeface="Arial" panose="020B0604020202020204" pitchFamily="34" charset="0"/>
              <a:buChar char="•"/>
            </a:pPr>
            <a:r>
              <a:rPr lang="en-AU" dirty="0"/>
              <a:t>Font styles</a:t>
            </a:r>
          </a:p>
          <a:p>
            <a:pPr marL="171450" lvl="0" indent="-171450">
              <a:buFont typeface="Arial" panose="020B0604020202020204" pitchFamily="34" charset="0"/>
              <a:buChar char="•"/>
            </a:pPr>
            <a:r>
              <a:rPr lang="en-AU" dirty="0"/>
              <a:t>Animations</a:t>
            </a:r>
          </a:p>
          <a:p>
            <a:pPr marL="171450" lvl="0" indent="-171450">
              <a:buFont typeface="Arial" panose="020B0604020202020204" pitchFamily="34" charset="0"/>
              <a:buChar char="•"/>
            </a:pPr>
            <a:r>
              <a:rPr lang="en-AU" dirty="0"/>
              <a:t>Inserting graphics</a:t>
            </a:r>
          </a:p>
        </p:txBody>
      </p:sp>
      <p:sp>
        <p:nvSpPr>
          <p:cNvPr id="3" name="Slide Image Placeholder 2">
            <a:extLst>
              <a:ext uri="{FF2B5EF4-FFF2-40B4-BE49-F238E27FC236}">
                <a16:creationId xmlns:a16="http://schemas.microsoft.com/office/drawing/2014/main" id="{E29F59D6-2A6D-B702-8824-964DBFA81A8D}"/>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2554310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There are times when a person using a business software application runs into problems and needs some basic help to resolve those issues. Therefore, business software applications have ‘Help’ functions.</a:t>
            </a:r>
          </a:p>
          <a:p>
            <a:pPr lvl="0"/>
            <a:endParaRPr lang="en-AU" dirty="0"/>
          </a:p>
          <a:p>
            <a:pPr lvl="0"/>
            <a:r>
              <a:rPr lang="en-AU" dirty="0"/>
              <a:t>They are generally located on the tool ribbons and are either accessed by clicking on a ‘Help’ tab on the tool ribbon, or with Microsoft applications and many others, using the F1 function key (PC).</a:t>
            </a:r>
          </a:p>
          <a:p>
            <a:pPr lvl="0"/>
            <a:endParaRPr lang="en-AU" dirty="0"/>
          </a:p>
          <a:p>
            <a:pPr lvl="0"/>
            <a:endParaRPr lang="en-AU" dirty="0"/>
          </a:p>
          <a:p>
            <a:pPr lvl="0"/>
            <a:endParaRPr lang="en-AU" dirty="0"/>
          </a:p>
        </p:txBody>
      </p:sp>
      <p:sp>
        <p:nvSpPr>
          <p:cNvPr id="3" name="Slide Image Placeholder 2">
            <a:extLst>
              <a:ext uri="{FF2B5EF4-FFF2-40B4-BE49-F238E27FC236}">
                <a16:creationId xmlns:a16="http://schemas.microsoft.com/office/drawing/2014/main" id="{B71493BF-99C7-AB49-9BB2-522E228C609E}"/>
              </a:ext>
            </a:extLst>
          </p:cNvPr>
          <p:cNvSpPr>
            <a:spLocks noGrp="1" noRot="1" noChangeAspect="1"/>
          </p:cNvSpPr>
          <p:nvPr>
            <p:ph type="sldImg"/>
          </p:nvPr>
        </p:nvSpPr>
        <p:spPr/>
      </p:sp>
    </p:spTree>
    <p:extLst>
      <p:ext uri="{BB962C8B-B14F-4D97-AF65-F5344CB8AC3E}">
        <p14:creationId xmlns:p14="http://schemas.microsoft.com/office/powerpoint/2010/main" val="364954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17275-4567-0DF9-D8C6-BDF717284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DE491-5B6D-6703-8B37-5A8315CB25A2}"/>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196001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57869-68A5-7AF0-02D4-28BFFA629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34CE8-BDCD-17CA-4E01-05350EE27BF0}"/>
              </a:ext>
            </a:extLst>
          </p:cNvPr>
          <p:cNvSpPr>
            <a:spLocks noGrp="1"/>
          </p:cNvSpPr>
          <p:nvPr>
            <p:ph type="body" idx="1"/>
          </p:nvPr>
        </p:nvSpPr>
        <p:spPr/>
        <p:txBody>
          <a:bodyPr/>
          <a:lstStyle/>
          <a:p>
            <a:endParaRPr lang="en-A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46CE0-C811-ECB0-1DE3-931461A76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76858D-6FAA-0F21-C0B5-F94AC1E8B7B4}"/>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3042496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It is highly recommended that files are saved regularly as they are created and while being edited. This prevents losing information or content, should there be a power failure or computer problem.</a:t>
            </a:r>
          </a:p>
          <a:p>
            <a:pPr lvl="0"/>
            <a:endParaRPr lang="en-AU" dirty="0"/>
          </a:p>
          <a:p>
            <a:pPr lvl="0"/>
            <a:r>
              <a:rPr lang="en-AU" dirty="0"/>
              <a:t>Most newer applications have a ‘recovery’ feature in the event of a power failure. However, it is best practice to save files while creating, editing and when finished.</a:t>
            </a:r>
          </a:p>
          <a:p>
            <a:pPr lvl="0"/>
            <a:endParaRPr lang="en-AU" dirty="0"/>
          </a:p>
          <a:p>
            <a:pPr lvl="0"/>
            <a:r>
              <a:rPr lang="en-AU" dirty="0"/>
              <a:t>The ‘Save’ button on most applications is accessed by selecting the icon at the top of the screen, by selecting ‘Save’ from the ‘File’ menu tab, or by using the keyboard short cut Ctrl + S in Windows or Command + S on Mac.</a:t>
            </a:r>
          </a:p>
        </p:txBody>
      </p:sp>
      <p:sp>
        <p:nvSpPr>
          <p:cNvPr id="3" name="Slide Image Placeholder 2">
            <a:extLst>
              <a:ext uri="{FF2B5EF4-FFF2-40B4-BE49-F238E27FC236}">
                <a16:creationId xmlns:a16="http://schemas.microsoft.com/office/drawing/2014/main" id="{557E4838-11DF-A2A0-DB38-F9FE0B248628}"/>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779695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When a document is saved for the first time, the application asks for a file name and a file directory where the document will be saved. This directory can be on the local hard drive, an external drive such as a USB Flash drive, or network/cloud drives.</a:t>
            </a:r>
          </a:p>
          <a:p>
            <a:pPr lvl="0"/>
            <a:endParaRPr lang="en-AU" dirty="0"/>
          </a:p>
          <a:p>
            <a:pPr lvl="0"/>
            <a:r>
              <a:rPr lang="en-AU" dirty="0"/>
              <a:t>Organisations generally have policies and procedures to follow regarding saving files. Before saving the file, it should be noted what the organisation requires in this regard. Often, businesses will have a set procedure when it comes to naming files. This is called internal naming conventions.</a:t>
            </a:r>
          </a:p>
          <a:p>
            <a:pPr lvl="0"/>
            <a:endParaRPr lang="en-AU" dirty="0"/>
          </a:p>
          <a:p>
            <a:pPr lvl="0"/>
            <a:r>
              <a:rPr lang="en-AU" dirty="0"/>
              <a:t>They are developed to find files quickly within the computer filing system. Again, it would be important to learn if the office has such naming conventions in place.</a:t>
            </a:r>
          </a:p>
        </p:txBody>
      </p:sp>
      <p:sp>
        <p:nvSpPr>
          <p:cNvPr id="3" name="Slide Image Placeholder 2">
            <a:extLst>
              <a:ext uri="{FF2B5EF4-FFF2-40B4-BE49-F238E27FC236}">
                <a16:creationId xmlns:a16="http://schemas.microsoft.com/office/drawing/2014/main" id="{9321E09F-4754-D333-F6AD-AAB6F08E64E7}"/>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642646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Once a file is saved and no longer require the software application, it should be closed to prevent further unwanted edits or data loss.</a:t>
            </a:r>
          </a:p>
          <a:p>
            <a:pPr lvl="0"/>
            <a:endParaRPr lang="en-AU" dirty="0"/>
          </a:p>
          <a:p>
            <a:pPr lvl="0"/>
            <a:r>
              <a:rPr lang="en-AU" dirty="0"/>
              <a:t>In most applications, to exit the application you simply click on the ‘X’ in the top right-hand corner, shown in this example.</a:t>
            </a:r>
          </a:p>
          <a:p>
            <a:pPr lvl="0"/>
            <a:endParaRPr lang="en-AU" dirty="0"/>
          </a:p>
          <a:p>
            <a:pPr lvl="0"/>
            <a:r>
              <a:rPr lang="en-AU" dirty="0"/>
              <a:t>If for whatever reason the file had been forgotten to be saved, a warning window will appear to prompting a save first and the once this is done the application will safely shutdown and the data is not lost or damaged.</a:t>
            </a:r>
          </a:p>
          <a:p>
            <a:pPr lvl="0"/>
            <a:endParaRPr lang="en-AU" dirty="0"/>
          </a:p>
          <a:p>
            <a:pPr lvl="0"/>
            <a:endParaRPr lang="en-AU" dirty="0"/>
          </a:p>
          <a:p>
            <a:pPr lvl="0"/>
            <a:endParaRPr lang="en-AU" dirty="0"/>
          </a:p>
          <a:p>
            <a:pPr lvl="0"/>
            <a:endParaRPr lang="en-AU" dirty="0"/>
          </a:p>
        </p:txBody>
      </p:sp>
      <p:sp>
        <p:nvSpPr>
          <p:cNvPr id="3" name="Slide Image Placeholder 2">
            <a:extLst>
              <a:ext uri="{FF2B5EF4-FFF2-40B4-BE49-F238E27FC236}">
                <a16:creationId xmlns:a16="http://schemas.microsoft.com/office/drawing/2014/main" id="{5F12173F-F47B-1C0B-30C6-2182F55095AD}"/>
              </a:ext>
            </a:extLst>
          </p:cNvPr>
          <p:cNvSpPr>
            <a:spLocks noGrp="1" noRot="1" noChangeAspect="1"/>
          </p:cNvSpPr>
          <p:nvPr>
            <p:ph type="sldImg"/>
          </p:nvPr>
        </p:nvSpPr>
        <p:spPr/>
      </p:sp>
    </p:spTree>
    <p:extLst>
      <p:ext uri="{BB962C8B-B14F-4D97-AF65-F5344CB8AC3E}">
        <p14:creationId xmlns:p14="http://schemas.microsoft.com/office/powerpoint/2010/main" val="2859743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8D444-B706-283C-41C9-008F412461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26B65BF-8643-3F15-20EF-0DC57132BC8A}"/>
              </a:ext>
            </a:extLst>
          </p:cNvPr>
          <p:cNvSpPr>
            <a:spLocks noGrp="1"/>
          </p:cNvSpPr>
          <p:nvPr>
            <p:ph type="body" idx="1"/>
          </p:nvPr>
        </p:nvSpPr>
        <p:spPr/>
        <p:txBody>
          <a:bodyPr/>
          <a:lstStyle/>
          <a:p>
            <a:endParaRPr lang="en-A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5A8E0-E5FC-AD25-3DFD-AD56EE1FD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7E448-3575-8722-8E1C-C37F6401DA02}"/>
              </a:ext>
            </a:extLst>
          </p:cNvPr>
          <p:cNvSpPr>
            <a:spLocks noGrp="1"/>
          </p:cNvSpPr>
          <p:nvPr>
            <p:ph type="body" idx="1"/>
          </p:nvPr>
        </p:nvSpPr>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59F8D-051F-DC3D-1430-A7064096BD6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5F1599-8A8A-6D61-1C02-AA3B11FFE48D}"/>
              </a:ext>
            </a:extLst>
          </p:cNvPr>
          <p:cNvSpPr>
            <a:spLocks noGrp="1"/>
          </p:cNvSpPr>
          <p:nvPr>
            <p:ph type="body" idx="1"/>
          </p:nvPr>
        </p:nvSpPr>
        <p:spPr/>
        <p:txBody>
          <a:bodyPr/>
          <a:lstStyle/>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US" dirty="0"/>
              <a:t>There are many types of office technology. Each is designed for a specific purpose. Almost all tasks that the staff are required to do will use some type of business technology, including hardware and software applications. There would be almost no business today that wouldn’t have some type of business technology being used.</a:t>
            </a:r>
          </a:p>
          <a:p>
            <a:pPr lvl="0"/>
            <a:endParaRPr lang="en-US" dirty="0"/>
          </a:p>
          <a:p>
            <a:pPr lvl="0"/>
            <a:r>
              <a:rPr lang="en-US" dirty="0"/>
              <a:t>The size and type of the office operation will determine the types of office technology in use. </a:t>
            </a:r>
          </a:p>
          <a:p>
            <a:pPr lvl="0"/>
            <a:endParaRPr lang="en-US" dirty="0"/>
          </a:p>
          <a:p>
            <a:pPr lvl="0"/>
            <a:r>
              <a:rPr lang="en-US" dirty="0"/>
              <a:t>In conjunction with certain types of business technology is also the requirement for application software. The most common types of business software applications include:</a:t>
            </a:r>
          </a:p>
          <a:p>
            <a:pPr marL="171450" lvl="0" indent="-171450">
              <a:buFont typeface="Arial" panose="020B0604020202020204" pitchFamily="34" charset="0"/>
              <a:buChar char="•"/>
            </a:pPr>
            <a:r>
              <a:rPr lang="en-US" dirty="0"/>
              <a:t>Word processing</a:t>
            </a:r>
          </a:p>
          <a:p>
            <a:pPr marL="171450" lvl="0" indent="-171450">
              <a:buFont typeface="Arial" panose="020B0604020202020204" pitchFamily="34" charset="0"/>
              <a:buChar char="•"/>
            </a:pPr>
            <a:r>
              <a:rPr lang="en-US" dirty="0"/>
              <a:t>Spreadsheet applications</a:t>
            </a:r>
          </a:p>
          <a:p>
            <a:pPr marL="171450" lvl="0" indent="-171450">
              <a:buFont typeface="Arial" panose="020B0604020202020204" pitchFamily="34" charset="0"/>
              <a:buChar char="•"/>
            </a:pPr>
            <a:r>
              <a:rPr lang="en-US" dirty="0"/>
              <a:t>Database</a:t>
            </a:r>
          </a:p>
          <a:p>
            <a:pPr marL="171450" lvl="0" indent="-171450">
              <a:buFont typeface="Arial" panose="020B0604020202020204" pitchFamily="34" charset="0"/>
              <a:buChar char="•"/>
            </a:pPr>
            <a:r>
              <a:rPr lang="en-US" dirty="0"/>
              <a:t>Slide presentation software</a:t>
            </a:r>
          </a:p>
          <a:p>
            <a:pPr marL="171450" lvl="0" indent="-171450">
              <a:buFont typeface="Arial" panose="020B0604020202020204" pitchFamily="34" charset="0"/>
              <a:buChar char="•"/>
            </a:pPr>
            <a:r>
              <a:rPr lang="en-US" dirty="0"/>
              <a:t>Desktop publishing</a:t>
            </a:r>
          </a:p>
          <a:p>
            <a:pPr marL="171450" lvl="0" indent="-171450">
              <a:buFont typeface="Arial" panose="020B0604020202020204" pitchFamily="34" charset="0"/>
              <a:buChar char="•"/>
            </a:pPr>
            <a:r>
              <a:rPr lang="en-US" dirty="0"/>
              <a:t>Email applications</a:t>
            </a:r>
          </a:p>
        </p:txBody>
      </p:sp>
      <p:sp>
        <p:nvSpPr>
          <p:cNvPr id="3" name="Slide Image Placeholder 2">
            <a:extLst>
              <a:ext uri="{FF2B5EF4-FFF2-40B4-BE49-F238E27FC236}">
                <a16:creationId xmlns:a16="http://schemas.microsoft.com/office/drawing/2014/main" id="{D677BFFD-587A-74EC-3DC1-3A77BF59635F}"/>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194154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The most common types of business technology found include:</a:t>
            </a:r>
          </a:p>
          <a:p>
            <a:pPr marL="171450" lvl="0" indent="-171450">
              <a:buFont typeface="Arial" panose="020B0604020202020204" pitchFamily="34" charset="0"/>
              <a:buChar char="•"/>
            </a:pPr>
            <a:r>
              <a:rPr lang="en-AU" b="1" dirty="0"/>
              <a:t>Computers</a:t>
            </a:r>
            <a:r>
              <a:rPr lang="en-AU" dirty="0"/>
              <a:t> – Used to perform various tasks and can hold enormous volumes of information</a:t>
            </a:r>
          </a:p>
          <a:p>
            <a:pPr marL="171450" lvl="0" indent="-171450">
              <a:buFont typeface="Arial" panose="020B0604020202020204" pitchFamily="34" charset="0"/>
              <a:buChar char="•"/>
            </a:pPr>
            <a:r>
              <a:rPr lang="en-AU" b="1" dirty="0"/>
              <a:t>Computer peripherals </a:t>
            </a:r>
            <a:r>
              <a:rPr lang="en-AU" dirty="0"/>
              <a:t>– This includes keyboards, mouse and trackpads</a:t>
            </a:r>
          </a:p>
          <a:p>
            <a:pPr marL="171450" lvl="0" indent="-171450">
              <a:buFont typeface="Arial" panose="020B0604020202020204" pitchFamily="34" charset="0"/>
              <a:buChar char="•"/>
            </a:pPr>
            <a:r>
              <a:rPr lang="en-AU" b="1" dirty="0"/>
              <a:t>Telephone systems </a:t>
            </a:r>
            <a:r>
              <a:rPr lang="en-AU" dirty="0"/>
              <a:t>– Complex telephone systems can be used to speak with both internal and external stakeholders</a:t>
            </a:r>
          </a:p>
          <a:p>
            <a:pPr marL="171450" lvl="0" indent="-171450">
              <a:buFont typeface="Arial" panose="020B0604020202020204" pitchFamily="34" charset="0"/>
              <a:buChar char="•"/>
            </a:pPr>
            <a:r>
              <a:rPr lang="en-AU" b="1" dirty="0"/>
              <a:t>Photocopiers and scanners</a:t>
            </a:r>
          </a:p>
        </p:txBody>
      </p:sp>
      <p:sp>
        <p:nvSpPr>
          <p:cNvPr id="3" name="Slide Image Placeholder 2">
            <a:extLst>
              <a:ext uri="{FF2B5EF4-FFF2-40B4-BE49-F238E27FC236}">
                <a16:creationId xmlns:a16="http://schemas.microsoft.com/office/drawing/2014/main" id="{F7EC6A65-E5CD-0F3D-EABF-B1F32C3D0738}"/>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44441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There are many word processing and spreadsheet applications on the market that are used in many workplaces across the globe. The two most common business software applications for word processing and spreadsheet applications are Microsoft Word and Microsoft Excel. </a:t>
            </a:r>
          </a:p>
          <a:p>
            <a:pPr lvl="0"/>
            <a:endParaRPr lang="en-AU" dirty="0"/>
          </a:p>
          <a:p>
            <a:pPr lvl="0"/>
            <a:r>
              <a:rPr lang="en-AU" dirty="0"/>
              <a:t>For electronic slide presentation, Microsoft PowerPoint is the most used software application. PowerPoint 2019, Word 2019 and Excel 2019 were upgraded to be provided in the new Microsoft Office 365 package. This a subscription-based software application service. If you are working in an office, your employer may have an Office 365 subscription.</a:t>
            </a:r>
          </a:p>
          <a:p>
            <a:pPr lvl="0"/>
            <a:endParaRPr lang="en-AU" dirty="0"/>
          </a:p>
          <a:p>
            <a:pPr lvl="0"/>
            <a:endParaRPr lang="en-AU" dirty="0"/>
          </a:p>
          <a:p>
            <a:pPr lvl="0"/>
            <a:endParaRPr lang="en-AU" dirty="0"/>
          </a:p>
        </p:txBody>
      </p:sp>
      <p:sp>
        <p:nvSpPr>
          <p:cNvPr id="3" name="Slide Image Placeholder 2">
            <a:extLst>
              <a:ext uri="{FF2B5EF4-FFF2-40B4-BE49-F238E27FC236}">
                <a16:creationId xmlns:a16="http://schemas.microsoft.com/office/drawing/2014/main" id="{645C4FA6-9DDC-29AF-A90B-9B2639681722}"/>
              </a:ext>
            </a:extLst>
          </p:cNvPr>
          <p:cNvSpPr>
            <a:spLocks noGrp="1" noRot="1" noChangeAspect="1"/>
          </p:cNvSpPr>
          <p:nvPr>
            <p:ph type="sldImg"/>
          </p:nvPr>
        </p:nvSpPr>
        <p:spPr/>
      </p:sp>
    </p:spTree>
    <p:extLst>
      <p:ext uri="{BB962C8B-B14F-4D97-AF65-F5344CB8AC3E}">
        <p14:creationId xmlns:p14="http://schemas.microsoft.com/office/powerpoint/2010/main" val="314791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AU" dirty="0"/>
              <a:t>When thinking of word documents most people think of business letters. However, there are several documents that are used in the office environment. </a:t>
            </a:r>
          </a:p>
          <a:p>
            <a:pPr lvl="0"/>
            <a:endParaRPr lang="en-AU" dirty="0"/>
          </a:p>
          <a:p>
            <a:pPr lvl="0"/>
            <a:r>
              <a:rPr lang="en-AU" dirty="0"/>
              <a:t>The standard </a:t>
            </a:r>
            <a:r>
              <a:rPr lang="en-AU" b="1" dirty="0"/>
              <a:t>letter</a:t>
            </a:r>
            <a:r>
              <a:rPr lang="en-AU" dirty="0"/>
              <a:t> is the most commonly printed document in business. In many businesses the office will have a supply of printed letterheads, and these are inserted into the printer for letters to be printed on them.</a:t>
            </a:r>
          </a:p>
          <a:p>
            <a:pPr lvl="0"/>
            <a:endParaRPr lang="en-AU" dirty="0"/>
          </a:p>
          <a:p>
            <a:pPr lvl="0"/>
            <a:r>
              <a:rPr lang="en-AU" dirty="0"/>
              <a:t>The benefit of using letterheads is that the paper quality is often better and the logos, contact details and colour schemes are already placed on the letterhead. The disadvantage is that the letterheads can only be used to produce hardcopy letters. To solve this problem the business will also have an electronic version of the letterhead as a template.</a:t>
            </a:r>
          </a:p>
          <a:p>
            <a:pPr lvl="0"/>
            <a:endParaRPr lang="en-AU" dirty="0"/>
          </a:p>
          <a:p>
            <a:pPr lvl="0"/>
            <a:r>
              <a:rPr lang="en-AU" dirty="0"/>
              <a:t>The logos, contact details and colour schemes are elements of the template, as are the text fields.</a:t>
            </a:r>
          </a:p>
          <a:p>
            <a:pPr lvl="0"/>
            <a:endParaRPr lang="en-AU" dirty="0"/>
          </a:p>
          <a:p>
            <a:pPr lvl="0"/>
            <a:r>
              <a:rPr lang="en-AU" dirty="0"/>
              <a:t>The advantage of letterhead templates is that they can be produced and sent electronically as well as printed out. Also, word processing applications such as Microsoft Word have various styles of letterhead templates as part of the application.</a:t>
            </a:r>
          </a:p>
          <a:p>
            <a:pPr lvl="0"/>
            <a:endParaRPr lang="en-AU" dirty="0"/>
          </a:p>
          <a:p>
            <a:pPr lvl="0"/>
            <a:endParaRPr lang="en-AU" dirty="0"/>
          </a:p>
          <a:p>
            <a:pPr lvl="0"/>
            <a:endParaRPr lang="en-AU" dirty="0"/>
          </a:p>
          <a:p>
            <a:pPr lvl="0"/>
            <a:endParaRPr lang="en-AU" dirty="0"/>
          </a:p>
        </p:txBody>
      </p:sp>
      <p:sp>
        <p:nvSpPr>
          <p:cNvPr id="3" name="Slide Image Placeholder 2">
            <a:extLst>
              <a:ext uri="{FF2B5EF4-FFF2-40B4-BE49-F238E27FC236}">
                <a16:creationId xmlns:a16="http://schemas.microsoft.com/office/drawing/2014/main" id="{127FB4A1-4F9F-B123-6BEC-3BD4423E00BB}"/>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61047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9" name="Google Shape;69;p4:notes"/>
          <p:cNvSpPr txBox="1">
            <a:spLocks noGrp="1"/>
          </p:cNvSpPr>
          <p:nvPr>
            <p:ph type="body" idx="1"/>
          </p:nvPr>
        </p:nvSpPr>
        <p:spPr/>
        <p:txBody>
          <a:bodyPr/>
          <a:lstStyle/>
          <a:p>
            <a:pPr lvl="0"/>
            <a:r>
              <a:rPr lang="en-US" dirty="0"/>
              <a:t>A </a:t>
            </a:r>
            <a:r>
              <a:rPr lang="en-US" b="1" dirty="0"/>
              <a:t>memorandum</a:t>
            </a:r>
            <a:r>
              <a:rPr lang="en-US" dirty="0"/>
              <a:t>, commonly known as a memo, is generally an internally distributed document. A memorandum is a short and concise document and is written to get a message across quickly. These are commonly used for communicating a quick update to internal staff</a:t>
            </a:r>
            <a:r>
              <a:rPr lang="en-AU" dirty="0"/>
              <a:t>. Most businesses use a lot of memos, for a wide range of purposes.</a:t>
            </a:r>
          </a:p>
          <a:p>
            <a:pPr lvl="0"/>
            <a:endParaRPr lang="en-AU" dirty="0"/>
          </a:p>
          <a:p>
            <a:pPr lvl="0"/>
            <a:r>
              <a:rPr lang="en-AU" dirty="0"/>
              <a:t>A common layout for memos contains the following components:</a:t>
            </a:r>
          </a:p>
          <a:p>
            <a:pPr marL="171450" lvl="0" indent="-171450">
              <a:buFont typeface="Arial" panose="020B0604020202020204" pitchFamily="34" charset="0"/>
              <a:buChar char="•"/>
            </a:pPr>
            <a:r>
              <a:rPr lang="en-AU" dirty="0"/>
              <a:t>Who it is to</a:t>
            </a:r>
          </a:p>
          <a:p>
            <a:pPr marL="171450" lvl="0" indent="-171450">
              <a:buFont typeface="Arial" panose="020B0604020202020204" pitchFamily="34" charset="0"/>
              <a:buChar char="•"/>
            </a:pPr>
            <a:r>
              <a:rPr lang="en-AU" dirty="0"/>
              <a:t>Who it is from</a:t>
            </a:r>
          </a:p>
          <a:p>
            <a:pPr marL="171450" lvl="0" indent="-171450">
              <a:buFont typeface="Arial" panose="020B0604020202020204" pitchFamily="34" charset="0"/>
              <a:buChar char="•"/>
            </a:pPr>
            <a:r>
              <a:rPr lang="en-AU" dirty="0"/>
              <a:t>Who it may be CC’d to (who is receiving a copy)</a:t>
            </a:r>
          </a:p>
          <a:p>
            <a:pPr marL="171450" lvl="0" indent="-171450">
              <a:buFont typeface="Arial" panose="020B0604020202020204" pitchFamily="34" charset="0"/>
              <a:buChar char="•"/>
            </a:pPr>
            <a:r>
              <a:rPr lang="en-AU" dirty="0"/>
              <a:t>Date of memo</a:t>
            </a:r>
          </a:p>
          <a:p>
            <a:pPr marL="171450" lvl="0" indent="-171450">
              <a:buFont typeface="Arial" panose="020B0604020202020204" pitchFamily="34" charset="0"/>
              <a:buChar char="•"/>
            </a:pPr>
            <a:r>
              <a:rPr lang="en-AU" dirty="0"/>
              <a:t>Subject line</a:t>
            </a:r>
          </a:p>
          <a:p>
            <a:pPr marL="171450" lvl="0" indent="-171450">
              <a:buFont typeface="Arial" panose="020B0604020202020204" pitchFamily="34" charset="0"/>
              <a:buChar char="•"/>
            </a:pPr>
            <a:r>
              <a:rPr lang="en-AU" dirty="0"/>
              <a:t>Body of text</a:t>
            </a:r>
          </a:p>
          <a:p>
            <a:pPr marL="171450" lvl="0" indent="-171450">
              <a:buFont typeface="Arial" panose="020B0604020202020204" pitchFamily="34" charset="0"/>
              <a:buChar char="•"/>
            </a:pPr>
            <a:r>
              <a:rPr lang="en-AU" dirty="0"/>
              <a:t>Signature</a:t>
            </a:r>
          </a:p>
        </p:txBody>
      </p:sp>
      <p:sp>
        <p:nvSpPr>
          <p:cNvPr id="3" name="Slide Image Placeholder 2">
            <a:extLst>
              <a:ext uri="{FF2B5EF4-FFF2-40B4-BE49-F238E27FC236}">
                <a16:creationId xmlns:a16="http://schemas.microsoft.com/office/drawing/2014/main" id="{D8CAB428-1905-C864-CF3F-5AB0C3E6F62C}"/>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4216770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1" name="Google Shape;11;p60"/>
          <p:cNvPicPr preferRelativeResize="0"/>
          <p:nvPr/>
        </p:nvPicPr>
        <p:blipFill>
          <a:blip r:embed="rId3" cstate="screen">
            <a:extLst>
              <a:ext uri="{28A0092B-C50C-407E-A947-70E740481C1C}">
                <a14:useLocalDpi xmlns:a14="http://schemas.microsoft.com/office/drawing/2010/main"/>
              </a:ext>
            </a:extLst>
          </a:blip>
          <a:srcRect/>
          <a:stretch/>
        </p:blipFill>
        <p:spPr>
          <a:xfrm>
            <a:off x="601425" y="1466375"/>
            <a:ext cx="2065848" cy="744600"/>
          </a:xfrm>
          <a:prstGeom prst="rect">
            <a:avLst/>
          </a:prstGeom>
          <a:noFill/>
          <a:ln>
            <a:noFill/>
          </a:ln>
        </p:spPr>
      </p:pic>
      <p:sp>
        <p:nvSpPr>
          <p:cNvPr id="12" name="Google Shape;12;p60"/>
          <p:cNvSpPr txBox="1">
            <a:spLocks noGrp="1"/>
          </p:cNvSpPr>
          <p:nvPr>
            <p:ph type="title"/>
          </p:nvPr>
        </p:nvSpPr>
        <p:spPr>
          <a:xfrm>
            <a:off x="573950" y="2299200"/>
            <a:ext cx="6647700" cy="68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500"/>
              <a:buFont typeface="Helvetica Neue"/>
              <a:buNone/>
              <a:defRPr sz="3800" b="1">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60"/>
          <p:cNvSpPr txBox="1">
            <a:spLocks noGrp="1"/>
          </p:cNvSpPr>
          <p:nvPr>
            <p:ph type="subTitle" idx="1"/>
          </p:nvPr>
        </p:nvSpPr>
        <p:spPr>
          <a:xfrm>
            <a:off x="450273" y="2899924"/>
            <a:ext cx="4434000" cy="5559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rgbClr val="CCCCCC"/>
              </a:buClr>
              <a:buSzPts val="1500"/>
              <a:buFont typeface="Helvetica Neue Light"/>
              <a:buNone/>
              <a:defRPr sz="1800" b="0">
                <a:solidFill>
                  <a:srgbClr val="CCCCCC"/>
                </a:solidFill>
                <a:latin typeface="Arial"/>
                <a:ea typeface="Arial"/>
                <a:cs typeface="Arial"/>
                <a:sym typeface="Arial"/>
              </a:defRPr>
            </a:lvl1pPr>
            <a:lvl2pPr lvl="1" algn="l">
              <a:lnSpc>
                <a:spcPct val="115000"/>
              </a:lnSpc>
              <a:spcBef>
                <a:spcPts val="0"/>
              </a:spcBef>
              <a:spcAft>
                <a:spcPts val="0"/>
              </a:spcAft>
              <a:buClr>
                <a:srgbClr val="CCCCCC"/>
              </a:buClr>
              <a:buSzPts val="1400"/>
              <a:buFont typeface="Helvetica Neue Light"/>
              <a:buNone/>
              <a:defRPr b="0">
                <a:solidFill>
                  <a:srgbClr val="CCCCCC"/>
                </a:solidFill>
                <a:latin typeface="Helvetica Neue Light"/>
                <a:ea typeface="Helvetica Neue Light"/>
                <a:cs typeface="Helvetica Neue Light"/>
                <a:sym typeface="Helvetica Neue Light"/>
              </a:defRPr>
            </a:lvl2pPr>
            <a:lvl3pPr lvl="2" algn="l">
              <a:lnSpc>
                <a:spcPct val="115000"/>
              </a:lnSpc>
              <a:spcBef>
                <a:spcPts val="0"/>
              </a:spcBef>
              <a:spcAft>
                <a:spcPts val="0"/>
              </a:spcAft>
              <a:buClr>
                <a:srgbClr val="CCCCCC"/>
              </a:buClr>
              <a:buSzPts val="1400"/>
              <a:buFont typeface="Helvetica Neue Light"/>
              <a:buNone/>
              <a:defRPr>
                <a:solidFill>
                  <a:srgbClr val="CCCCCC"/>
                </a:solidFill>
                <a:latin typeface="Helvetica Neue Light"/>
                <a:ea typeface="Helvetica Neue Light"/>
                <a:cs typeface="Helvetica Neue Light"/>
                <a:sym typeface="Helvetica Neue Light"/>
              </a:defRPr>
            </a:lvl3pPr>
            <a:lvl4pPr lvl="3" algn="l">
              <a:lnSpc>
                <a:spcPct val="115000"/>
              </a:lnSpc>
              <a:spcBef>
                <a:spcPts val="0"/>
              </a:spcBef>
              <a:spcAft>
                <a:spcPts val="0"/>
              </a:spcAft>
              <a:buClr>
                <a:srgbClr val="CCCCCC"/>
              </a:buClr>
              <a:buSzPts val="1400"/>
              <a:buFont typeface="Helvetica Neue Light"/>
              <a:buNone/>
              <a:defRPr>
                <a:solidFill>
                  <a:srgbClr val="CCCCCC"/>
                </a:solidFill>
                <a:latin typeface="Helvetica Neue Light"/>
                <a:ea typeface="Helvetica Neue Light"/>
                <a:cs typeface="Helvetica Neue Light"/>
                <a:sym typeface="Helvetica Neue Light"/>
              </a:defRPr>
            </a:lvl4pPr>
            <a:lvl5pPr lvl="4" algn="l">
              <a:lnSpc>
                <a:spcPct val="115000"/>
              </a:lnSpc>
              <a:spcBef>
                <a:spcPts val="0"/>
              </a:spcBef>
              <a:spcAft>
                <a:spcPts val="0"/>
              </a:spcAft>
              <a:buClr>
                <a:srgbClr val="CCCCCC"/>
              </a:buClr>
              <a:buSzPts val="1400"/>
              <a:buFont typeface="Helvetica Neue Light"/>
              <a:buNone/>
              <a:defRPr>
                <a:solidFill>
                  <a:srgbClr val="CCCCCC"/>
                </a:solidFill>
                <a:latin typeface="Helvetica Neue Light"/>
                <a:ea typeface="Helvetica Neue Light"/>
                <a:cs typeface="Helvetica Neue Light"/>
                <a:sym typeface="Helvetica Neue Light"/>
              </a:defRPr>
            </a:lvl5pPr>
            <a:lvl6pPr lvl="5" algn="l">
              <a:lnSpc>
                <a:spcPct val="115000"/>
              </a:lnSpc>
              <a:spcBef>
                <a:spcPts val="0"/>
              </a:spcBef>
              <a:spcAft>
                <a:spcPts val="0"/>
              </a:spcAft>
              <a:buClr>
                <a:srgbClr val="CCCCCC"/>
              </a:buClr>
              <a:buSzPts val="1000"/>
              <a:buFont typeface="Helvetica Neue Light"/>
              <a:buNone/>
              <a:defRPr>
                <a:solidFill>
                  <a:srgbClr val="CCCCCC"/>
                </a:solidFill>
                <a:latin typeface="Helvetica Neue Light"/>
                <a:ea typeface="Helvetica Neue Light"/>
                <a:cs typeface="Helvetica Neue Light"/>
                <a:sym typeface="Helvetica Neue Light"/>
              </a:defRPr>
            </a:lvl6pPr>
            <a:lvl7pPr lvl="6" algn="l">
              <a:lnSpc>
                <a:spcPct val="115000"/>
              </a:lnSpc>
              <a:spcBef>
                <a:spcPts val="0"/>
              </a:spcBef>
              <a:spcAft>
                <a:spcPts val="0"/>
              </a:spcAft>
              <a:buClr>
                <a:srgbClr val="CCCCCC"/>
              </a:buClr>
              <a:buSzPts val="1000"/>
              <a:buFont typeface="Helvetica Neue Light"/>
              <a:buNone/>
              <a:defRPr>
                <a:solidFill>
                  <a:srgbClr val="CCCCCC"/>
                </a:solidFill>
                <a:latin typeface="Helvetica Neue Light"/>
                <a:ea typeface="Helvetica Neue Light"/>
                <a:cs typeface="Helvetica Neue Light"/>
                <a:sym typeface="Helvetica Neue Light"/>
              </a:defRPr>
            </a:lvl7pPr>
            <a:lvl8pPr lvl="7" algn="l">
              <a:lnSpc>
                <a:spcPct val="115000"/>
              </a:lnSpc>
              <a:spcBef>
                <a:spcPts val="0"/>
              </a:spcBef>
              <a:spcAft>
                <a:spcPts val="0"/>
              </a:spcAft>
              <a:buClr>
                <a:srgbClr val="CCCCCC"/>
              </a:buClr>
              <a:buSzPts val="1000"/>
              <a:buFont typeface="Helvetica Neue Light"/>
              <a:buNone/>
              <a:defRPr>
                <a:solidFill>
                  <a:srgbClr val="CCCCCC"/>
                </a:solidFill>
                <a:latin typeface="Helvetica Neue Light"/>
                <a:ea typeface="Helvetica Neue Light"/>
                <a:cs typeface="Helvetica Neue Light"/>
                <a:sym typeface="Helvetica Neue Light"/>
              </a:defRPr>
            </a:lvl8pPr>
            <a:lvl9pPr lvl="8" algn="l">
              <a:lnSpc>
                <a:spcPct val="115000"/>
              </a:lnSpc>
              <a:spcBef>
                <a:spcPts val="0"/>
              </a:spcBef>
              <a:spcAft>
                <a:spcPts val="0"/>
              </a:spcAft>
              <a:buClr>
                <a:srgbClr val="CCCCCC"/>
              </a:buClr>
              <a:buSzPts val="1000"/>
              <a:buFont typeface="Helvetica Neue Light"/>
              <a:buNone/>
              <a:defRPr>
                <a:solidFill>
                  <a:srgbClr val="CCCCCC"/>
                </a:solidFill>
                <a:latin typeface="Helvetica Neue Light"/>
                <a:ea typeface="Helvetica Neue Light"/>
                <a:cs typeface="Helvetica Neue Light"/>
                <a:sym typeface="Helvetica Neue Light"/>
              </a:defRPr>
            </a:lvl9pPr>
          </a:lstStyle>
          <a:p>
            <a:endParaRPr/>
          </a:p>
        </p:txBody>
      </p:sp>
    </p:spTree>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pic">
  <p:cSld name="Topic">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61"/>
          <p:cNvSpPr/>
          <p:nvPr/>
        </p:nvSpPr>
        <p:spPr>
          <a:xfrm>
            <a:off x="0" y="0"/>
            <a:ext cx="5486398"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6" name="Google Shape;16;p61" descr="Background pattern, icon&#10;&#10;Description automatically generated"/>
          <p:cNvPicPr preferRelativeResize="0"/>
          <p:nvPr/>
        </p:nvPicPr>
        <p:blipFill rotWithShape="1">
          <a:blip r:embed="rId3">
            <a:alphaModFix/>
          </a:blip>
          <a:srcRect/>
          <a:stretch/>
        </p:blipFill>
        <p:spPr>
          <a:xfrm flipH="1">
            <a:off x="5486398" y="0"/>
            <a:ext cx="3657602" cy="5143500"/>
          </a:xfrm>
          <a:prstGeom prst="rect">
            <a:avLst/>
          </a:prstGeom>
          <a:noFill/>
          <a:ln>
            <a:noFill/>
          </a:ln>
        </p:spPr>
      </p:pic>
      <p:sp>
        <p:nvSpPr>
          <p:cNvPr id="17" name="Google Shape;17;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dirty="0"/>
          </a:p>
        </p:txBody>
      </p:sp>
      <p:sp>
        <p:nvSpPr>
          <p:cNvPr id="18" name="Google Shape;18;p61"/>
          <p:cNvSpPr txBox="1"/>
          <p:nvPr/>
        </p:nvSpPr>
        <p:spPr>
          <a:xfrm>
            <a:off x="398297" y="1734732"/>
            <a:ext cx="4692047" cy="632595"/>
          </a:xfrm>
          <a:prstGeom prst="rect">
            <a:avLst/>
          </a:prstGeom>
          <a:blipFill rotWithShape="1">
            <a:blip r:embed="rId4">
              <a:alphaModFix/>
            </a:blip>
            <a:tile tx="0" ty="0" sx="100000" sy="100000" flip="none" algn="tl"/>
          </a:blipFill>
          <a:ln>
            <a:noFill/>
          </a:ln>
          <a:effectLst>
            <a:outerShdw blurRad="50800" dist="38100" dir="2700000" algn="tl" rotWithShape="0">
              <a:schemeClr val="accent1">
                <a:alpha val="40000"/>
              </a:schemeClr>
            </a:outerShdw>
          </a:effectLst>
        </p:spPr>
        <p:txBody>
          <a:bodyPr spcFirstLastPara="1" wrap="square" lIns="91425" tIns="91425" rIns="91425" bIns="91425" anchor="t" anchorCtr="0">
            <a:normAutofit fontScale="92500" lnSpcReduction="10000"/>
          </a:bodyPr>
          <a:lstStyle/>
          <a:p>
            <a:pPr marL="0" marR="0" lvl="0" indent="0" algn="l" rtl="0">
              <a:lnSpc>
                <a:spcPct val="100000"/>
              </a:lnSpc>
              <a:spcBef>
                <a:spcPts val="0"/>
              </a:spcBef>
              <a:spcAft>
                <a:spcPts val="0"/>
              </a:spcAft>
              <a:buClr>
                <a:schemeClr val="lt1"/>
              </a:buClr>
              <a:buSzPct val="108108"/>
              <a:buFont typeface="Helvetica Neue"/>
              <a:buNone/>
            </a:pPr>
            <a:r>
              <a:rPr lang="en-US" sz="3500" b="1" i="0" u="none" strike="noStrike" cap="none" dirty="0">
                <a:solidFill>
                  <a:schemeClr val="lt2"/>
                </a:solidFill>
                <a:latin typeface="Arial"/>
                <a:ea typeface="Arial"/>
                <a:cs typeface="Arial"/>
                <a:sym typeface="Arial"/>
              </a:rPr>
              <a:t>01</a:t>
            </a:r>
            <a:endParaRPr dirty="0"/>
          </a:p>
        </p:txBody>
      </p:sp>
      <p:sp>
        <p:nvSpPr>
          <p:cNvPr id="19" name="Google Shape;19;p61"/>
          <p:cNvSpPr txBox="1"/>
          <p:nvPr/>
        </p:nvSpPr>
        <p:spPr>
          <a:xfrm>
            <a:off x="396050" y="2790397"/>
            <a:ext cx="4692047" cy="630936"/>
          </a:xfrm>
          <a:prstGeom prst="rect">
            <a:avLst/>
          </a:prstGeom>
          <a:blipFill rotWithShape="1">
            <a:blip r:embed="rId5">
              <a:alphaModFix/>
            </a:blip>
            <a:tile tx="0" ty="0" sx="100000" sy="100000" flip="none" algn="tl"/>
          </a:blipFill>
          <a:ln>
            <a:noFill/>
          </a:ln>
          <a:effectLst>
            <a:outerShdw blurRad="50800" dist="38100" dir="2700000" algn="tl" rotWithShape="0">
              <a:schemeClr val="accent1">
                <a:alpha val="40000"/>
              </a:schemeClr>
            </a:outerShdw>
          </a:effectLst>
        </p:spPr>
        <p:txBody>
          <a:bodyPr spcFirstLastPara="1" wrap="square" lIns="91425" tIns="91425" rIns="91425" bIns="91425" anchor="t" anchorCtr="0">
            <a:normAutofit fontScale="92500" lnSpcReduction="10000"/>
          </a:bodyPr>
          <a:lstStyle/>
          <a:p>
            <a:pPr marL="0" marR="0" lvl="0" indent="0" algn="l" rtl="0">
              <a:lnSpc>
                <a:spcPct val="100000"/>
              </a:lnSpc>
              <a:spcBef>
                <a:spcPts val="0"/>
              </a:spcBef>
              <a:spcAft>
                <a:spcPts val="0"/>
              </a:spcAft>
              <a:buClr>
                <a:schemeClr val="lt1"/>
              </a:buClr>
              <a:buSzPct val="108108"/>
              <a:buFont typeface="Helvetica Neue"/>
              <a:buNone/>
            </a:pPr>
            <a:r>
              <a:rPr lang="en-US" sz="3500" b="1" i="0" u="none" strike="noStrike" cap="none" dirty="0">
                <a:solidFill>
                  <a:schemeClr val="lt2"/>
                </a:solidFill>
                <a:latin typeface="Arial"/>
                <a:ea typeface="Arial"/>
                <a:cs typeface="Arial"/>
                <a:sym typeface="Arial"/>
              </a:rPr>
              <a:t>02</a:t>
            </a:r>
            <a:endParaRPr dirty="0"/>
          </a:p>
        </p:txBody>
      </p:sp>
      <p:sp>
        <p:nvSpPr>
          <p:cNvPr id="20" name="Google Shape;20;p61"/>
          <p:cNvSpPr txBox="1"/>
          <p:nvPr/>
        </p:nvSpPr>
        <p:spPr>
          <a:xfrm>
            <a:off x="396048" y="3840117"/>
            <a:ext cx="4692048" cy="630936"/>
          </a:xfrm>
          <a:prstGeom prst="rect">
            <a:avLst/>
          </a:prstGeom>
          <a:blipFill rotWithShape="1">
            <a:blip r:embed="rId5">
              <a:alphaModFix/>
            </a:blip>
            <a:tile tx="0" ty="0" sx="100000" sy="100000" flip="none" algn="tl"/>
          </a:blipFill>
          <a:ln>
            <a:noFill/>
          </a:ln>
          <a:effectLst>
            <a:outerShdw blurRad="50800" dist="38100" dir="2700000" algn="tl" rotWithShape="0">
              <a:schemeClr val="accent1">
                <a:alpha val="40000"/>
              </a:schemeClr>
            </a:outerShdw>
          </a:effectLst>
        </p:spPr>
        <p:txBody>
          <a:bodyPr spcFirstLastPara="1" wrap="square" lIns="91425" tIns="91425" rIns="91425" bIns="91425" anchor="t" anchorCtr="0">
            <a:normAutofit fontScale="92500" lnSpcReduction="10000"/>
          </a:bodyPr>
          <a:lstStyle/>
          <a:p>
            <a:pPr marL="0" marR="0" lvl="0" indent="0" algn="l" rtl="0">
              <a:lnSpc>
                <a:spcPct val="100000"/>
              </a:lnSpc>
              <a:spcBef>
                <a:spcPts val="0"/>
              </a:spcBef>
              <a:spcAft>
                <a:spcPts val="0"/>
              </a:spcAft>
              <a:buClr>
                <a:schemeClr val="lt1"/>
              </a:buClr>
              <a:buSzPct val="108108"/>
              <a:buFont typeface="Helvetica Neue"/>
              <a:buNone/>
            </a:pPr>
            <a:r>
              <a:rPr lang="en-US" sz="3500" b="1" i="0" u="none" strike="noStrike" cap="none" dirty="0">
                <a:solidFill>
                  <a:schemeClr val="lt2"/>
                </a:solidFill>
                <a:latin typeface="Arial"/>
                <a:ea typeface="Arial"/>
                <a:cs typeface="Arial"/>
                <a:sym typeface="Arial"/>
              </a:rPr>
              <a:t>03</a:t>
            </a:r>
            <a:endParaRPr dirty="0"/>
          </a:p>
        </p:txBody>
      </p:sp>
      <p:sp>
        <p:nvSpPr>
          <p:cNvPr id="21" name="Google Shape;21;p61"/>
          <p:cNvSpPr txBox="1">
            <a:spLocks noGrp="1"/>
          </p:cNvSpPr>
          <p:nvPr>
            <p:ph type="title"/>
          </p:nvPr>
        </p:nvSpPr>
        <p:spPr>
          <a:xfrm>
            <a:off x="1394299" y="459099"/>
            <a:ext cx="3728936" cy="579500"/>
          </a:xfrm>
          <a:prstGeom prst="rect">
            <a:avLst/>
          </a:prstGeom>
          <a:noFill/>
          <a:ln>
            <a:noFill/>
          </a:ln>
        </p:spPr>
        <p:txBody>
          <a:bodyPr spcFirstLastPara="1" wrap="square" lIns="91425" tIns="91425" rIns="91425" bIns="91425" anchor="t" anchorCtr="0">
            <a:normAutofit/>
          </a:bodyPr>
          <a:lstStyle>
            <a:lvl1pPr lvl="0" algn="r">
              <a:lnSpc>
                <a:spcPct val="100000"/>
              </a:lnSpc>
              <a:spcBef>
                <a:spcPts val="0"/>
              </a:spcBef>
              <a:spcAft>
                <a:spcPts val="0"/>
              </a:spcAft>
              <a:buClr>
                <a:schemeClr val="lt1"/>
              </a:buClr>
              <a:buSzPts val="3500"/>
              <a:buFont typeface="Helvetica Neue"/>
              <a:buNone/>
              <a:defRPr sz="3500" b="1">
                <a:solidFill>
                  <a:schemeClr val="accen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22" name="Google Shape;22;p61"/>
          <p:cNvSpPr txBox="1">
            <a:spLocks noGrp="1"/>
          </p:cNvSpPr>
          <p:nvPr>
            <p:ph type="body" idx="1"/>
          </p:nvPr>
        </p:nvSpPr>
        <p:spPr>
          <a:xfrm>
            <a:off x="1091746" y="1822289"/>
            <a:ext cx="3996351" cy="525946"/>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1700"/>
              <a:buFont typeface="Arial"/>
              <a:buNone/>
              <a:defRPr sz="1600" b="0" cap="none">
                <a:solidFill>
                  <a:schemeClr val="lt2"/>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292100" algn="l">
              <a:lnSpc>
                <a:spcPct val="115000"/>
              </a:lnSpc>
              <a:spcBef>
                <a:spcPts val="0"/>
              </a:spcBef>
              <a:spcAft>
                <a:spcPts val="0"/>
              </a:spcAft>
              <a:buSzPts val="1000"/>
              <a:buChar char="■"/>
              <a:defRPr/>
            </a:lvl6pPr>
            <a:lvl7pPr marL="3200400" lvl="6" indent="-292100" algn="l">
              <a:lnSpc>
                <a:spcPct val="115000"/>
              </a:lnSpc>
              <a:spcBef>
                <a:spcPts val="0"/>
              </a:spcBef>
              <a:spcAft>
                <a:spcPts val="0"/>
              </a:spcAft>
              <a:buSzPts val="1000"/>
              <a:buChar char="●"/>
              <a:defRPr/>
            </a:lvl7pPr>
            <a:lvl8pPr marL="3657600" lvl="7" indent="-292100" algn="l">
              <a:lnSpc>
                <a:spcPct val="115000"/>
              </a:lnSpc>
              <a:spcBef>
                <a:spcPts val="0"/>
              </a:spcBef>
              <a:spcAft>
                <a:spcPts val="0"/>
              </a:spcAft>
              <a:buSzPts val="1000"/>
              <a:buChar char="○"/>
              <a:defRPr/>
            </a:lvl8pPr>
            <a:lvl9pPr marL="4114800" lvl="8" indent="-292100" algn="l">
              <a:lnSpc>
                <a:spcPct val="115000"/>
              </a:lnSpc>
              <a:spcBef>
                <a:spcPts val="0"/>
              </a:spcBef>
              <a:spcAft>
                <a:spcPts val="0"/>
              </a:spcAft>
              <a:buSzPts val="1000"/>
              <a:buChar char="■"/>
              <a:defRPr/>
            </a:lvl9pPr>
          </a:lstStyle>
          <a:p>
            <a:endParaRPr dirty="0"/>
          </a:p>
        </p:txBody>
      </p:sp>
      <p:sp>
        <p:nvSpPr>
          <p:cNvPr id="23" name="Google Shape;23;p61"/>
          <p:cNvSpPr txBox="1">
            <a:spLocks noGrp="1"/>
          </p:cNvSpPr>
          <p:nvPr>
            <p:ph type="body" idx="2"/>
          </p:nvPr>
        </p:nvSpPr>
        <p:spPr>
          <a:xfrm>
            <a:off x="1091742" y="3949717"/>
            <a:ext cx="3996350" cy="521336"/>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1700"/>
              <a:buFont typeface="Arial"/>
              <a:buNone/>
              <a:defRPr sz="1600" b="0" cap="none">
                <a:solidFill>
                  <a:schemeClr val="lt2"/>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292100" algn="l">
              <a:lnSpc>
                <a:spcPct val="115000"/>
              </a:lnSpc>
              <a:spcBef>
                <a:spcPts val="0"/>
              </a:spcBef>
              <a:spcAft>
                <a:spcPts val="0"/>
              </a:spcAft>
              <a:buSzPts val="1000"/>
              <a:buChar char="■"/>
              <a:defRPr/>
            </a:lvl6pPr>
            <a:lvl7pPr marL="3200400" lvl="6" indent="-292100" algn="l">
              <a:lnSpc>
                <a:spcPct val="115000"/>
              </a:lnSpc>
              <a:spcBef>
                <a:spcPts val="0"/>
              </a:spcBef>
              <a:spcAft>
                <a:spcPts val="0"/>
              </a:spcAft>
              <a:buSzPts val="1000"/>
              <a:buChar char="●"/>
              <a:defRPr/>
            </a:lvl7pPr>
            <a:lvl8pPr marL="3657600" lvl="7" indent="-292100" algn="l">
              <a:lnSpc>
                <a:spcPct val="115000"/>
              </a:lnSpc>
              <a:spcBef>
                <a:spcPts val="0"/>
              </a:spcBef>
              <a:spcAft>
                <a:spcPts val="0"/>
              </a:spcAft>
              <a:buSzPts val="1000"/>
              <a:buChar char="○"/>
              <a:defRPr/>
            </a:lvl8pPr>
            <a:lvl9pPr marL="4114800" lvl="8" indent="-292100" algn="l">
              <a:lnSpc>
                <a:spcPct val="115000"/>
              </a:lnSpc>
              <a:spcBef>
                <a:spcPts val="0"/>
              </a:spcBef>
              <a:spcAft>
                <a:spcPts val="0"/>
              </a:spcAft>
              <a:buSzPts val="1000"/>
              <a:buChar char="■"/>
              <a:defRPr/>
            </a:lvl9pPr>
          </a:lstStyle>
          <a:p>
            <a:endParaRPr/>
          </a:p>
        </p:txBody>
      </p:sp>
      <p:sp>
        <p:nvSpPr>
          <p:cNvPr id="24" name="Google Shape;24;p61"/>
          <p:cNvSpPr txBox="1">
            <a:spLocks noGrp="1"/>
          </p:cNvSpPr>
          <p:nvPr>
            <p:ph type="body" idx="3"/>
          </p:nvPr>
        </p:nvSpPr>
        <p:spPr>
          <a:xfrm>
            <a:off x="1091741" y="2895385"/>
            <a:ext cx="3996355" cy="525947"/>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1700"/>
              <a:buFont typeface="Arial"/>
              <a:buNone/>
              <a:defRPr sz="1600" b="0" cap="none">
                <a:solidFill>
                  <a:schemeClr val="lt2"/>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292100" algn="l">
              <a:lnSpc>
                <a:spcPct val="115000"/>
              </a:lnSpc>
              <a:spcBef>
                <a:spcPts val="0"/>
              </a:spcBef>
              <a:spcAft>
                <a:spcPts val="0"/>
              </a:spcAft>
              <a:buSzPts val="1000"/>
              <a:buChar char="■"/>
              <a:defRPr/>
            </a:lvl6pPr>
            <a:lvl7pPr marL="3200400" lvl="6" indent="-292100" algn="l">
              <a:lnSpc>
                <a:spcPct val="115000"/>
              </a:lnSpc>
              <a:spcBef>
                <a:spcPts val="0"/>
              </a:spcBef>
              <a:spcAft>
                <a:spcPts val="0"/>
              </a:spcAft>
              <a:buSzPts val="1000"/>
              <a:buChar char="●"/>
              <a:defRPr/>
            </a:lvl7pPr>
            <a:lvl8pPr marL="3657600" lvl="7" indent="-292100" algn="l">
              <a:lnSpc>
                <a:spcPct val="115000"/>
              </a:lnSpc>
              <a:spcBef>
                <a:spcPts val="0"/>
              </a:spcBef>
              <a:spcAft>
                <a:spcPts val="0"/>
              </a:spcAft>
              <a:buSzPts val="1000"/>
              <a:buChar char="○"/>
              <a:defRPr/>
            </a:lvl8pPr>
            <a:lvl9pPr marL="4114800" lvl="8" indent="-292100" algn="l">
              <a:lnSpc>
                <a:spcPct val="115000"/>
              </a:lnSpc>
              <a:spcBef>
                <a:spcPts val="0"/>
              </a:spcBef>
              <a:spcAft>
                <a:spcPts val="0"/>
              </a:spcAft>
              <a:buSzPts val="1000"/>
              <a:buChar char="■"/>
              <a:defRPr/>
            </a:lvl9pPr>
          </a:lstStyle>
          <a:p>
            <a:endParaRPr/>
          </a:p>
        </p:txBody>
      </p:sp>
      <p:cxnSp>
        <p:nvCxnSpPr>
          <p:cNvPr id="25" name="Google Shape;25;p61"/>
          <p:cNvCxnSpPr/>
          <p:nvPr/>
        </p:nvCxnSpPr>
        <p:spPr>
          <a:xfrm>
            <a:off x="1048086" y="1788056"/>
            <a:ext cx="0" cy="525946"/>
          </a:xfrm>
          <a:prstGeom prst="straightConnector1">
            <a:avLst/>
          </a:prstGeom>
          <a:noFill/>
          <a:ln w="15875" cap="flat" cmpd="sng">
            <a:solidFill>
              <a:srgbClr val="DDDDDD"/>
            </a:solidFill>
            <a:prstDash val="solid"/>
            <a:round/>
            <a:headEnd type="none" w="sm" len="sm"/>
            <a:tailEnd type="none" w="sm" len="sm"/>
          </a:ln>
        </p:spPr>
      </p:cxnSp>
      <p:cxnSp>
        <p:nvCxnSpPr>
          <p:cNvPr id="26" name="Google Shape;26;p61"/>
          <p:cNvCxnSpPr/>
          <p:nvPr/>
        </p:nvCxnSpPr>
        <p:spPr>
          <a:xfrm>
            <a:off x="1048086" y="2842892"/>
            <a:ext cx="0" cy="525946"/>
          </a:xfrm>
          <a:prstGeom prst="straightConnector1">
            <a:avLst/>
          </a:prstGeom>
          <a:noFill/>
          <a:ln w="15875" cap="flat" cmpd="sng">
            <a:solidFill>
              <a:srgbClr val="DDDDDD"/>
            </a:solidFill>
            <a:prstDash val="solid"/>
            <a:round/>
            <a:headEnd type="none" w="sm" len="sm"/>
            <a:tailEnd type="none" w="sm" len="sm"/>
          </a:ln>
        </p:spPr>
      </p:cxnSp>
      <p:cxnSp>
        <p:nvCxnSpPr>
          <p:cNvPr id="27" name="Google Shape;27;p61"/>
          <p:cNvCxnSpPr/>
          <p:nvPr/>
        </p:nvCxnSpPr>
        <p:spPr>
          <a:xfrm>
            <a:off x="1045585" y="3894355"/>
            <a:ext cx="0" cy="525946"/>
          </a:xfrm>
          <a:prstGeom prst="straightConnector1">
            <a:avLst/>
          </a:prstGeom>
          <a:noFill/>
          <a:ln w="15875" cap="flat" cmpd="sng">
            <a:solidFill>
              <a:srgbClr val="DDDDDD"/>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431">
          <p15:clr>
            <a:srgbClr val="FBAE40"/>
          </p15:clr>
        </p15:guide>
        <p15:guide id="2" orient="horz" pos="1461">
          <p15:clr>
            <a:srgbClr val="FBAE40"/>
          </p15:clr>
        </p15:guide>
        <p15:guide id="3" orient="horz" pos="2096">
          <p15:clr>
            <a:srgbClr val="FBAE40"/>
          </p15:clr>
        </p15:guide>
        <p15:guide id="4" pos="1655">
          <p15:clr>
            <a:srgbClr val="FBAE40"/>
          </p15:clr>
        </p15:guide>
        <p15:guide id="5" pos="2041">
          <p15:clr>
            <a:srgbClr val="FBAE40"/>
          </p15:clr>
        </p15:guide>
        <p15:guide id="6" pos="2928">
          <p15:clr>
            <a:srgbClr val="FBAE40"/>
          </p15:clr>
        </p15:guide>
        <p15:guide id="7" orient="horz" pos="273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dy" type="titleOnly">
  <p:cSld name="TITLE_ONLY">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63" descr="Background pattern&#10;&#10;Description automatically generated"/>
          <p:cNvPicPr preferRelativeResize="0"/>
          <p:nvPr/>
        </p:nvPicPr>
        <p:blipFill rotWithShape="1">
          <a:blip r:embed="rId2">
            <a:alphaModFix/>
          </a:blip>
          <a:srcRect/>
          <a:stretch/>
        </p:blipFill>
        <p:spPr>
          <a:xfrm flipH="1">
            <a:off x="-1588" y="0"/>
            <a:ext cx="9144000" cy="5143500"/>
          </a:xfrm>
          <a:prstGeom prst="rect">
            <a:avLst/>
          </a:prstGeom>
          <a:noFill/>
          <a:ln>
            <a:noFill/>
          </a:ln>
        </p:spPr>
      </p:pic>
      <p:sp>
        <p:nvSpPr>
          <p:cNvPr id="33" name="Google Shape;33;p63"/>
          <p:cNvSpPr txBox="1">
            <a:spLocks noGrp="1"/>
          </p:cNvSpPr>
          <p:nvPr>
            <p:ph type="title"/>
          </p:nvPr>
        </p:nvSpPr>
        <p:spPr>
          <a:xfrm>
            <a:off x="270000" y="486000"/>
            <a:ext cx="6019200" cy="567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52A5B"/>
              </a:buClr>
              <a:buSzPts val="3000"/>
              <a:buFont typeface="Helvetica Neue"/>
              <a:buNone/>
              <a:defRPr sz="3000" b="1">
                <a:solidFill>
                  <a:schemeClr val="accent1"/>
                </a:solidFill>
                <a:latin typeface="Arial"/>
                <a:ea typeface="Arial"/>
                <a:cs typeface="Arial"/>
                <a:sym typeface="Arial"/>
              </a:defRPr>
            </a:lvl1pPr>
            <a:lvl2pPr lvl="1"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2pPr>
            <a:lvl3pPr lvl="2"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3pPr>
            <a:lvl4pPr lvl="3"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4pPr>
            <a:lvl5pPr lvl="4"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5pPr>
            <a:lvl6pPr lvl="5"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6pPr>
            <a:lvl7pPr lvl="6"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7pPr>
            <a:lvl8pPr lvl="7"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8pPr>
            <a:lvl9pPr lvl="8"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9pPr>
          </a:lstStyle>
          <a:p>
            <a:endParaRPr dirty="0"/>
          </a:p>
        </p:txBody>
      </p:sp>
      <p:sp>
        <p:nvSpPr>
          <p:cNvPr id="34" name="Google Shape;34;p63"/>
          <p:cNvSpPr txBox="1"/>
          <p:nvPr/>
        </p:nvSpPr>
        <p:spPr>
          <a:xfrm>
            <a:off x="8740557" y="4685968"/>
            <a:ext cx="324300" cy="335141"/>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50"/>
              <a:buFont typeface="Arial"/>
              <a:buNone/>
            </a:pPr>
            <a:fld id="{00000000-1234-1234-1234-123412341234}" type="slidenum">
              <a:rPr lang="en-US" sz="750" b="0" i="0" u="none" strike="noStrike" cap="none">
                <a:solidFill>
                  <a:schemeClr val="lt1"/>
                </a:solidFill>
                <a:latin typeface="Calibri"/>
                <a:ea typeface="Calibri"/>
                <a:cs typeface="Calibri"/>
                <a:sym typeface="Calibri"/>
              </a:rPr>
              <a:t>‹#›</a:t>
            </a:fld>
            <a:endParaRPr sz="750" b="0" i="0" u="none" strike="noStrike" cap="none" dirty="0">
              <a:solidFill>
                <a:schemeClr val="lt1"/>
              </a:solidFill>
              <a:latin typeface="Calibri"/>
              <a:ea typeface="Calibri"/>
              <a:cs typeface="Calibri"/>
              <a:sym typeface="Calibri"/>
            </a:endParaRPr>
          </a:p>
        </p:txBody>
      </p:sp>
      <p:sp>
        <p:nvSpPr>
          <p:cNvPr id="35" name="Google Shape;35;p63"/>
          <p:cNvSpPr txBox="1"/>
          <p:nvPr/>
        </p:nvSpPr>
        <p:spPr>
          <a:xfrm>
            <a:off x="1588" y="4813680"/>
            <a:ext cx="2895480" cy="2923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dirty="0">
                <a:solidFill>
                  <a:srgbClr val="FFFFFF"/>
                </a:solidFill>
                <a:latin typeface="Arial"/>
                <a:ea typeface="Arial"/>
                <a:cs typeface="Arial"/>
                <a:sym typeface="Arial"/>
              </a:rPr>
              <a:t>Any questions? Contact support@binnacletraining.com.au</a:t>
            </a:r>
            <a:endParaRPr sz="700" b="0" i="0" u="none" strike="noStrike" cap="none" dirty="0">
              <a:solidFill>
                <a:srgbClr val="000000"/>
              </a:solidFill>
              <a:latin typeface="Arial"/>
              <a:ea typeface="Arial"/>
              <a:cs typeface="Arial"/>
              <a:sym typeface="Arial"/>
            </a:endParaRPr>
          </a:p>
        </p:txBody>
      </p:sp>
      <p:sp>
        <p:nvSpPr>
          <p:cNvPr id="36" name="Google Shape;36;p63"/>
          <p:cNvSpPr txBox="1"/>
          <p:nvPr/>
        </p:nvSpPr>
        <p:spPr>
          <a:xfrm>
            <a:off x="8539316" y="4732566"/>
            <a:ext cx="423923"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50" b="0" i="0" u="none" strike="noStrike" cap="none" dirty="0">
                <a:solidFill>
                  <a:schemeClr val="lt1"/>
                </a:solidFill>
                <a:latin typeface="Calibri"/>
                <a:ea typeface="Calibri"/>
                <a:cs typeface="Calibri"/>
                <a:sym typeface="Calibri"/>
              </a:rPr>
              <a:t>Slide</a:t>
            </a:r>
            <a:endParaRPr dirty="0"/>
          </a:p>
        </p:txBody>
      </p:sp>
      <p:sp>
        <p:nvSpPr>
          <p:cNvPr id="37" name="Google Shape;37;p63"/>
          <p:cNvSpPr txBox="1">
            <a:spLocks noGrp="1"/>
          </p:cNvSpPr>
          <p:nvPr>
            <p:ph type="body" idx="1"/>
          </p:nvPr>
        </p:nvSpPr>
        <p:spPr>
          <a:xfrm>
            <a:off x="269875" y="1206000"/>
            <a:ext cx="8269288" cy="1339850"/>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1700"/>
              <a:buNone/>
              <a:defRPr sz="1800" b="0">
                <a:solidFill>
                  <a:srgbClr val="0C2055"/>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292100" algn="l">
              <a:lnSpc>
                <a:spcPct val="115000"/>
              </a:lnSpc>
              <a:spcBef>
                <a:spcPts val="0"/>
              </a:spcBef>
              <a:spcAft>
                <a:spcPts val="0"/>
              </a:spcAft>
              <a:buSzPts val="1000"/>
              <a:buChar char="■"/>
              <a:defRPr/>
            </a:lvl6pPr>
            <a:lvl7pPr marL="3200400" lvl="6" indent="-292100" algn="l">
              <a:lnSpc>
                <a:spcPct val="115000"/>
              </a:lnSpc>
              <a:spcBef>
                <a:spcPts val="0"/>
              </a:spcBef>
              <a:spcAft>
                <a:spcPts val="0"/>
              </a:spcAft>
              <a:buSzPts val="1000"/>
              <a:buChar char="●"/>
              <a:defRPr/>
            </a:lvl7pPr>
            <a:lvl8pPr marL="3657600" lvl="7" indent="-292100" algn="l">
              <a:lnSpc>
                <a:spcPct val="115000"/>
              </a:lnSpc>
              <a:spcBef>
                <a:spcPts val="0"/>
              </a:spcBef>
              <a:spcAft>
                <a:spcPts val="0"/>
              </a:spcAft>
              <a:buSzPts val="1000"/>
              <a:buChar char="○"/>
              <a:defRPr/>
            </a:lvl8pPr>
            <a:lvl9pPr marL="4114800" lvl="8" indent="-292100" algn="l">
              <a:lnSpc>
                <a:spcPct val="115000"/>
              </a:lnSpc>
              <a:spcBef>
                <a:spcPts val="0"/>
              </a:spcBef>
              <a:spcAft>
                <a:spcPts val="0"/>
              </a:spcAft>
              <a:buSzPts val="10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dy">
  <p:cSld name="1_Body">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8"/>
        <p:cNvGrpSpPr/>
        <p:nvPr/>
      </p:nvGrpSpPr>
      <p:grpSpPr>
        <a:xfrm>
          <a:off x="0" y="0"/>
          <a:ext cx="0" cy="0"/>
          <a:chOff x="0" y="0"/>
          <a:chExt cx="0" cy="0"/>
        </a:xfrm>
      </p:grpSpPr>
      <p:pic>
        <p:nvPicPr>
          <p:cNvPr id="39" name="Google Shape;39;p64"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588" y="0"/>
            <a:ext cx="9144000" cy="5143500"/>
          </a:xfrm>
          <a:prstGeom prst="rect">
            <a:avLst/>
          </a:prstGeom>
          <a:noFill/>
          <a:ln>
            <a:noFill/>
          </a:ln>
        </p:spPr>
      </p:pic>
      <p:sp>
        <p:nvSpPr>
          <p:cNvPr id="40" name="Google Shape;40;p64"/>
          <p:cNvSpPr txBox="1">
            <a:spLocks noGrp="1"/>
          </p:cNvSpPr>
          <p:nvPr>
            <p:ph type="title"/>
          </p:nvPr>
        </p:nvSpPr>
        <p:spPr>
          <a:xfrm>
            <a:off x="269250" y="599475"/>
            <a:ext cx="6019200" cy="567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52A5B"/>
              </a:buClr>
              <a:buSzPts val="3000"/>
              <a:buFont typeface="Helvetica Neue"/>
              <a:buNone/>
              <a:defRPr sz="3000" b="1">
                <a:solidFill>
                  <a:schemeClr val="accent1"/>
                </a:solidFill>
                <a:latin typeface="+mn-lt"/>
                <a:ea typeface="Helvetica Neue"/>
                <a:cs typeface="Helvetica Neue"/>
                <a:sym typeface="Helvetica Neue"/>
              </a:defRPr>
            </a:lvl1pPr>
            <a:lvl2pPr lvl="1"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2pPr>
            <a:lvl3pPr lvl="2"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3pPr>
            <a:lvl4pPr lvl="3"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4pPr>
            <a:lvl5pPr lvl="4"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5pPr>
            <a:lvl6pPr lvl="5"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6pPr>
            <a:lvl7pPr lvl="6"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7pPr>
            <a:lvl8pPr lvl="7"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8pPr>
            <a:lvl9pPr lvl="8" algn="l">
              <a:lnSpc>
                <a:spcPct val="100000"/>
              </a:lnSpc>
              <a:spcBef>
                <a:spcPts val="0"/>
              </a:spcBef>
              <a:spcAft>
                <a:spcPts val="0"/>
              </a:spcAft>
              <a:buSzPts val="2800"/>
              <a:buFont typeface="Helvetica Neue"/>
              <a:buNone/>
              <a:defRPr>
                <a:latin typeface="Helvetica Neue"/>
                <a:ea typeface="Helvetica Neue"/>
                <a:cs typeface="Helvetica Neue"/>
                <a:sym typeface="Helvetica Neue"/>
              </a:defRPr>
            </a:lvl9pPr>
          </a:lstStyle>
          <a:p>
            <a:endParaRPr dirty="0"/>
          </a:p>
        </p:txBody>
      </p:sp>
      <p:sp>
        <p:nvSpPr>
          <p:cNvPr id="41" name="Google Shape;41;p64"/>
          <p:cNvSpPr txBox="1"/>
          <p:nvPr/>
        </p:nvSpPr>
        <p:spPr>
          <a:xfrm>
            <a:off x="8740557" y="4685968"/>
            <a:ext cx="324300" cy="335141"/>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50"/>
              <a:buFont typeface="Arial"/>
              <a:buNone/>
            </a:pPr>
            <a:fld id="{00000000-1234-1234-1234-123412341234}" type="slidenum">
              <a:rPr lang="en-US" sz="750" b="0" i="0" u="none" strike="noStrike" cap="none">
                <a:solidFill>
                  <a:schemeClr val="lt1"/>
                </a:solidFill>
                <a:latin typeface="Calibri"/>
                <a:ea typeface="Calibri"/>
                <a:cs typeface="Calibri"/>
                <a:sym typeface="Calibri"/>
              </a:rPr>
              <a:t>‹#›</a:t>
            </a:fld>
            <a:endParaRPr sz="750" b="0" i="0" u="none" strike="noStrike" cap="none" dirty="0">
              <a:solidFill>
                <a:schemeClr val="lt1"/>
              </a:solidFill>
              <a:latin typeface="Calibri"/>
              <a:ea typeface="Calibri"/>
              <a:cs typeface="Calibri"/>
              <a:sym typeface="Calibri"/>
            </a:endParaRPr>
          </a:p>
        </p:txBody>
      </p:sp>
      <p:sp>
        <p:nvSpPr>
          <p:cNvPr id="42" name="Google Shape;42;p64"/>
          <p:cNvSpPr txBox="1"/>
          <p:nvPr/>
        </p:nvSpPr>
        <p:spPr>
          <a:xfrm>
            <a:off x="1588" y="4813680"/>
            <a:ext cx="2895480" cy="2923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dirty="0">
                <a:solidFill>
                  <a:srgbClr val="FFFFFF"/>
                </a:solidFill>
                <a:latin typeface="Arial"/>
                <a:ea typeface="Arial"/>
                <a:cs typeface="Arial"/>
                <a:sym typeface="Arial"/>
              </a:rPr>
              <a:t>Any questions? Contact support@binnacletraining.com.au</a:t>
            </a:r>
            <a:endParaRPr sz="700" b="0" i="0" u="none" strike="noStrike" cap="none" dirty="0">
              <a:solidFill>
                <a:srgbClr val="000000"/>
              </a:solidFill>
              <a:latin typeface="Arial"/>
              <a:ea typeface="Arial"/>
              <a:cs typeface="Arial"/>
              <a:sym typeface="Arial"/>
            </a:endParaRPr>
          </a:p>
        </p:txBody>
      </p:sp>
      <p:sp>
        <p:nvSpPr>
          <p:cNvPr id="43" name="Google Shape;43;p64"/>
          <p:cNvSpPr txBox="1"/>
          <p:nvPr/>
        </p:nvSpPr>
        <p:spPr>
          <a:xfrm>
            <a:off x="8539316" y="4732566"/>
            <a:ext cx="423923"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50" b="0" i="0" u="none" strike="noStrike" cap="none" dirty="0">
                <a:solidFill>
                  <a:schemeClr val="lt1"/>
                </a:solidFill>
                <a:latin typeface="Calibri"/>
                <a:ea typeface="Calibri"/>
                <a:cs typeface="Calibri"/>
                <a:sym typeface="Calibri"/>
              </a:rPr>
              <a:t>Slide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 type="blank">
  <p:cSld name="BLANK">
    <p:bg>
      <p:bgPr>
        <a:blipFill>
          <a:blip r:embed="rId2">
            <a:alphaModFix/>
          </a:blip>
          <a:stretch>
            <a:fillRect/>
          </a:stretch>
        </a:blipFill>
        <a:effectLst/>
      </p:bgPr>
    </p:bg>
    <p:spTree>
      <p:nvGrpSpPr>
        <p:cNvPr id="1" name="Shape 44"/>
        <p:cNvGrpSpPr/>
        <p:nvPr/>
      </p:nvGrpSpPr>
      <p:grpSpPr>
        <a:xfrm>
          <a:off x="0" y="0"/>
          <a:ext cx="0" cy="0"/>
          <a:chOff x="0" y="0"/>
          <a:chExt cx="0" cy="0"/>
        </a:xfrm>
      </p:grpSpPr>
      <p:pic>
        <p:nvPicPr>
          <p:cNvPr id="45" name="Google Shape;45;p65"/>
          <p:cNvPicPr preferRelativeResize="0"/>
          <p:nvPr/>
        </p:nvPicPr>
        <p:blipFill rotWithShape="1">
          <a:blip r:embed="rId3" cstate="screen">
            <a:alphaModFix/>
            <a:extLst>
              <a:ext uri="{28A0092B-C50C-407E-A947-70E740481C1C}">
                <a14:useLocalDpi xmlns:a14="http://schemas.microsoft.com/office/drawing/2010/main"/>
              </a:ext>
            </a:extLst>
          </a:blip>
          <a:srcRect t="612" b="612"/>
          <a:stretch/>
        </p:blipFill>
        <p:spPr>
          <a:xfrm>
            <a:off x="4014197" y="3521010"/>
            <a:ext cx="1115604" cy="378169"/>
          </a:xfrm>
          <a:prstGeom prst="rect">
            <a:avLst/>
          </a:prstGeom>
          <a:noFill/>
          <a:ln>
            <a:noFill/>
          </a:ln>
        </p:spPr>
      </p:pic>
      <p:sp>
        <p:nvSpPr>
          <p:cNvPr id="46" name="Google Shape;46;p65"/>
          <p:cNvSpPr txBox="1"/>
          <p:nvPr/>
        </p:nvSpPr>
        <p:spPr>
          <a:xfrm>
            <a:off x="2794269" y="1198925"/>
            <a:ext cx="3555459" cy="2131322"/>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en-US" sz="1200" b="1" i="0" u="none" strike="noStrike" cap="none" dirty="0">
                <a:solidFill>
                  <a:schemeClr val="lt1"/>
                </a:solidFill>
                <a:latin typeface="Arial"/>
                <a:ea typeface="Arial"/>
                <a:cs typeface="Arial"/>
                <a:sym typeface="Arial"/>
              </a:rPr>
              <a:t>Binnacle Support</a:t>
            </a:r>
            <a:endParaRPr dirty="0"/>
          </a:p>
          <a:p>
            <a:pPr marL="0" marR="0" lvl="0" indent="0" algn="ctr" rtl="0">
              <a:lnSpc>
                <a:spcPct val="115000"/>
              </a:lnSpc>
              <a:spcBef>
                <a:spcPts val="0"/>
              </a:spcBef>
              <a:spcAft>
                <a:spcPts val="0"/>
              </a:spcAft>
              <a:buClr>
                <a:srgbClr val="000000"/>
              </a:buClr>
              <a:buSzPts val="1100"/>
              <a:buFont typeface="Arial"/>
              <a:buNone/>
            </a:pPr>
            <a:r>
              <a:rPr lang="en-US" sz="900" b="0" i="1" u="none" strike="noStrike" cap="none" dirty="0">
                <a:solidFill>
                  <a:srgbClr val="C7C7C7"/>
                </a:solidFill>
                <a:latin typeface="Arial"/>
                <a:ea typeface="Arial"/>
                <a:cs typeface="Arial"/>
                <a:sym typeface="Arial"/>
              </a:rPr>
              <a:t>Contact your Binnacle Virtual Trainer &amp; Assessor</a:t>
            </a:r>
            <a:endParaRPr sz="700" b="0" i="0" u="none" strike="noStrike" cap="none" dirty="0">
              <a:solidFill>
                <a:srgbClr val="C7C7C7"/>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endParaRPr sz="900" b="0" i="0" u="none" strike="noStrike" cap="none" dirty="0">
              <a:solidFill>
                <a:schemeClr val="lt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US" sz="1000" b="0" i="0" u="none" strike="noStrike" cap="none" dirty="0">
                <a:solidFill>
                  <a:schemeClr val="lt1"/>
                </a:solidFill>
                <a:latin typeface="Arial"/>
                <a:ea typeface="Arial"/>
                <a:cs typeface="Arial"/>
                <a:sym typeface="Arial"/>
              </a:rPr>
              <a:t>For any questions or support you may require regarding this virtual resource and the related assessment, please contact our Binnacle Virtual Trainer and Assessor Team at:</a:t>
            </a:r>
            <a:endParaRPr dirty="0"/>
          </a:p>
          <a:p>
            <a:pPr marL="0" marR="0" lvl="0" indent="0" algn="ctr" rtl="0">
              <a:lnSpc>
                <a:spcPct val="115000"/>
              </a:lnSpc>
              <a:spcBef>
                <a:spcPts val="0"/>
              </a:spcBef>
              <a:spcAft>
                <a:spcPts val="0"/>
              </a:spcAft>
              <a:buClr>
                <a:srgbClr val="000000"/>
              </a:buClr>
              <a:buSzPts val="1100"/>
              <a:buFont typeface="Arial"/>
              <a:buNone/>
            </a:pPr>
            <a:r>
              <a:rPr lang="en-US" sz="1000" b="0" i="0" u="none" strike="noStrike" cap="none" dirty="0">
                <a:solidFill>
                  <a:schemeClr val="lt1"/>
                </a:solidFill>
                <a:latin typeface="Arial"/>
                <a:ea typeface="Arial"/>
                <a:cs typeface="Arial"/>
                <a:sym typeface="Arial"/>
              </a:rPr>
              <a:t> </a:t>
            </a:r>
            <a:endParaRPr dirty="0"/>
          </a:p>
          <a:p>
            <a:pPr marL="0" marR="0" lvl="0" indent="0" algn="ctr" rtl="0">
              <a:lnSpc>
                <a:spcPct val="115000"/>
              </a:lnSpc>
              <a:spcBef>
                <a:spcPts val="0"/>
              </a:spcBef>
              <a:spcAft>
                <a:spcPts val="0"/>
              </a:spcAft>
              <a:buClr>
                <a:srgbClr val="000000"/>
              </a:buClr>
              <a:buSzPts val="1100"/>
              <a:buFont typeface="Arial"/>
              <a:buNone/>
            </a:pPr>
            <a:r>
              <a:rPr lang="en-US" sz="1000" b="1" i="0" u="none" strike="noStrike" cap="none" dirty="0">
                <a:solidFill>
                  <a:schemeClr val="lt1"/>
                </a:solidFill>
                <a:latin typeface="Arial"/>
                <a:ea typeface="Arial"/>
                <a:cs typeface="Arial"/>
                <a:sym typeface="Arial"/>
              </a:rPr>
              <a:t>support@binnacletraining.com.au </a:t>
            </a:r>
            <a:br>
              <a:rPr lang="en-US" sz="1000" b="0" i="0" u="none" strike="noStrike" cap="none" dirty="0">
                <a:solidFill>
                  <a:schemeClr val="lt1"/>
                </a:solidFill>
                <a:latin typeface="Arial"/>
                <a:ea typeface="Arial"/>
                <a:cs typeface="Arial"/>
                <a:sym typeface="Arial"/>
              </a:rPr>
            </a:br>
            <a:endParaRPr sz="1000" b="0" i="0" u="none" strike="noStrike" cap="none" dirty="0">
              <a:solidFill>
                <a:schemeClr val="lt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US" sz="1000" b="0" i="0" u="none" strike="noStrike" cap="none" dirty="0">
                <a:solidFill>
                  <a:schemeClr val="lt1"/>
                </a:solidFill>
                <a:latin typeface="Arial"/>
                <a:ea typeface="Arial"/>
                <a:cs typeface="Arial"/>
                <a:sym typeface="Arial"/>
              </a:rPr>
              <a:t>Please reference your full name, assessment tab </a:t>
            </a:r>
            <a:endParaRPr dirty="0"/>
          </a:p>
          <a:p>
            <a:pPr marL="0" marR="0" lvl="0" indent="0" algn="ctr" rtl="0">
              <a:lnSpc>
                <a:spcPct val="115000"/>
              </a:lnSpc>
              <a:spcBef>
                <a:spcPts val="0"/>
              </a:spcBef>
              <a:spcAft>
                <a:spcPts val="0"/>
              </a:spcAft>
              <a:buClr>
                <a:srgbClr val="000000"/>
              </a:buClr>
              <a:buSzPts val="1100"/>
              <a:buFont typeface="Arial"/>
              <a:buNone/>
            </a:pPr>
            <a:r>
              <a:rPr lang="en-US" sz="1000" b="0" i="0" u="none" strike="noStrike" cap="none" dirty="0">
                <a:solidFill>
                  <a:schemeClr val="lt1"/>
                </a:solidFill>
                <a:latin typeface="Arial"/>
                <a:ea typeface="Arial"/>
                <a:cs typeface="Arial"/>
                <a:sym typeface="Arial"/>
              </a:rPr>
              <a:t>and support request. </a:t>
            </a:r>
            <a:endParaRPr sz="10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Le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0CA2-AAD0-F919-6059-02AC763C479E}"/>
              </a:ext>
            </a:extLst>
          </p:cNvPr>
          <p:cNvSpPr>
            <a:spLocks noGrp="1"/>
          </p:cNvSpPr>
          <p:nvPr>
            <p:ph type="title" hasCustomPrompt="1"/>
          </p:nvPr>
        </p:nvSpPr>
        <p:spPr>
          <a:xfrm>
            <a:off x="579613" y="1825361"/>
            <a:ext cx="3893375" cy="690696"/>
          </a:xfrm>
        </p:spPr>
        <p:txBody>
          <a:bodyPr>
            <a:noAutofit/>
          </a:bodyPr>
          <a:lstStyle>
            <a:lvl1pPr>
              <a:defRPr sz="3200" b="1">
                <a:solidFill>
                  <a:schemeClr val="bg1"/>
                </a:solidFill>
                <a:latin typeface="+mn-lt"/>
              </a:defRPr>
            </a:lvl1pPr>
          </a:lstStyle>
          <a:p>
            <a:r>
              <a:rPr lang="en-US" dirty="0"/>
              <a:t>TOPIC 01</a:t>
            </a:r>
          </a:p>
        </p:txBody>
      </p:sp>
      <p:sp>
        <p:nvSpPr>
          <p:cNvPr id="3" name="Slide Number Placeholder 2">
            <a:extLst>
              <a:ext uri="{FF2B5EF4-FFF2-40B4-BE49-F238E27FC236}">
                <a16:creationId xmlns:a16="http://schemas.microsoft.com/office/drawing/2014/main" id="{D1A1CFF2-EEBD-92C0-1474-D42B02891EBB}"/>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
        <p:nvSpPr>
          <p:cNvPr id="4" name="Google Shape;13;p2">
            <a:extLst>
              <a:ext uri="{FF2B5EF4-FFF2-40B4-BE49-F238E27FC236}">
                <a16:creationId xmlns:a16="http://schemas.microsoft.com/office/drawing/2014/main" id="{15A753DC-84AC-63C3-92D3-FBE5B90008C1}"/>
              </a:ext>
            </a:extLst>
          </p:cNvPr>
          <p:cNvSpPr txBox="1">
            <a:spLocks noGrp="1"/>
          </p:cNvSpPr>
          <p:nvPr>
            <p:ph type="subTitle" idx="1" hasCustomPrompt="1"/>
          </p:nvPr>
        </p:nvSpPr>
        <p:spPr>
          <a:xfrm>
            <a:off x="463113" y="2571785"/>
            <a:ext cx="3701193" cy="1528453"/>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CCCCCC"/>
              </a:buClr>
              <a:buSzPts val="1500"/>
              <a:buFont typeface="Helvetica Neue Light"/>
              <a:buNone/>
              <a:defRPr sz="2400" b="0">
                <a:solidFill>
                  <a:srgbClr val="CCCCCC"/>
                </a:solidFill>
                <a:latin typeface="+mn-lt"/>
                <a:ea typeface="Helvetica Neue Light"/>
                <a:cs typeface="Helvetica Neue Light"/>
                <a:sym typeface="Helvetica Neue Light"/>
              </a:defRPr>
            </a:lvl1pPr>
            <a:lvl2pPr lvl="1" rtl="0">
              <a:spcBef>
                <a:spcPts val="0"/>
              </a:spcBef>
              <a:spcAft>
                <a:spcPts val="0"/>
              </a:spcAft>
              <a:buClr>
                <a:srgbClr val="CCCCCC"/>
              </a:buClr>
              <a:buSzPts val="1400"/>
              <a:buFont typeface="Helvetica Neue Light"/>
              <a:buNone/>
              <a:defRPr b="0">
                <a:solidFill>
                  <a:srgbClr val="CCCCCC"/>
                </a:solidFill>
                <a:latin typeface="Helvetica Neue Light"/>
                <a:ea typeface="Helvetica Neue Light"/>
                <a:cs typeface="Helvetica Neue Light"/>
                <a:sym typeface="Helvetica Neue Light"/>
              </a:defRPr>
            </a:lvl2pPr>
            <a:lvl3pPr lvl="2" rtl="0">
              <a:spcBef>
                <a:spcPts val="0"/>
              </a:spcBef>
              <a:spcAft>
                <a:spcPts val="0"/>
              </a:spcAft>
              <a:buClr>
                <a:srgbClr val="CCCCCC"/>
              </a:buClr>
              <a:buSzPts val="1400"/>
              <a:buFont typeface="Helvetica Neue Light"/>
              <a:buNone/>
              <a:defRPr>
                <a:solidFill>
                  <a:srgbClr val="CCCCCC"/>
                </a:solidFill>
                <a:latin typeface="Helvetica Neue Light"/>
                <a:ea typeface="Helvetica Neue Light"/>
                <a:cs typeface="Helvetica Neue Light"/>
                <a:sym typeface="Helvetica Neue Light"/>
              </a:defRPr>
            </a:lvl3pPr>
            <a:lvl4pPr lvl="3" rtl="0">
              <a:spcBef>
                <a:spcPts val="0"/>
              </a:spcBef>
              <a:spcAft>
                <a:spcPts val="0"/>
              </a:spcAft>
              <a:buClr>
                <a:srgbClr val="CCCCCC"/>
              </a:buClr>
              <a:buSzPts val="1400"/>
              <a:buFont typeface="Helvetica Neue Light"/>
              <a:buNone/>
              <a:defRPr>
                <a:solidFill>
                  <a:srgbClr val="CCCCCC"/>
                </a:solidFill>
                <a:latin typeface="Helvetica Neue Light"/>
                <a:ea typeface="Helvetica Neue Light"/>
                <a:cs typeface="Helvetica Neue Light"/>
                <a:sym typeface="Helvetica Neue Light"/>
              </a:defRPr>
            </a:lvl4pPr>
            <a:lvl5pPr lvl="4" rtl="0">
              <a:spcBef>
                <a:spcPts val="0"/>
              </a:spcBef>
              <a:spcAft>
                <a:spcPts val="0"/>
              </a:spcAft>
              <a:buClr>
                <a:srgbClr val="CCCCCC"/>
              </a:buClr>
              <a:buSzPts val="1400"/>
              <a:buFont typeface="Helvetica Neue Light"/>
              <a:buNone/>
              <a:defRPr>
                <a:solidFill>
                  <a:srgbClr val="CCCCCC"/>
                </a:solidFill>
                <a:latin typeface="Helvetica Neue Light"/>
                <a:ea typeface="Helvetica Neue Light"/>
                <a:cs typeface="Helvetica Neue Light"/>
                <a:sym typeface="Helvetica Neue Light"/>
              </a:defRPr>
            </a:lvl5pPr>
            <a:lvl6pPr lvl="5" rtl="0">
              <a:spcBef>
                <a:spcPts val="0"/>
              </a:spcBef>
              <a:spcAft>
                <a:spcPts val="0"/>
              </a:spcAft>
              <a:buClr>
                <a:srgbClr val="CCCCCC"/>
              </a:buClr>
              <a:buSzPts val="1000"/>
              <a:buFont typeface="Helvetica Neue Light"/>
              <a:buNone/>
              <a:defRPr>
                <a:solidFill>
                  <a:srgbClr val="CCCCCC"/>
                </a:solidFill>
                <a:latin typeface="Helvetica Neue Light"/>
                <a:ea typeface="Helvetica Neue Light"/>
                <a:cs typeface="Helvetica Neue Light"/>
                <a:sym typeface="Helvetica Neue Light"/>
              </a:defRPr>
            </a:lvl6pPr>
            <a:lvl7pPr lvl="6" rtl="0">
              <a:spcBef>
                <a:spcPts val="0"/>
              </a:spcBef>
              <a:spcAft>
                <a:spcPts val="0"/>
              </a:spcAft>
              <a:buClr>
                <a:srgbClr val="CCCCCC"/>
              </a:buClr>
              <a:buSzPts val="1000"/>
              <a:buFont typeface="Helvetica Neue Light"/>
              <a:buNone/>
              <a:defRPr>
                <a:solidFill>
                  <a:srgbClr val="CCCCCC"/>
                </a:solidFill>
                <a:latin typeface="Helvetica Neue Light"/>
                <a:ea typeface="Helvetica Neue Light"/>
                <a:cs typeface="Helvetica Neue Light"/>
                <a:sym typeface="Helvetica Neue Light"/>
              </a:defRPr>
            </a:lvl7pPr>
            <a:lvl8pPr lvl="7" rtl="0">
              <a:spcBef>
                <a:spcPts val="0"/>
              </a:spcBef>
              <a:spcAft>
                <a:spcPts val="0"/>
              </a:spcAft>
              <a:buClr>
                <a:srgbClr val="CCCCCC"/>
              </a:buClr>
              <a:buSzPts val="1000"/>
              <a:buFont typeface="Helvetica Neue Light"/>
              <a:buNone/>
              <a:defRPr>
                <a:solidFill>
                  <a:srgbClr val="CCCCCC"/>
                </a:solidFill>
                <a:latin typeface="Helvetica Neue Light"/>
                <a:ea typeface="Helvetica Neue Light"/>
                <a:cs typeface="Helvetica Neue Light"/>
                <a:sym typeface="Helvetica Neue Light"/>
              </a:defRPr>
            </a:lvl8pPr>
            <a:lvl9pPr lvl="8" rtl="0">
              <a:spcBef>
                <a:spcPts val="0"/>
              </a:spcBef>
              <a:spcAft>
                <a:spcPts val="0"/>
              </a:spcAft>
              <a:buClr>
                <a:srgbClr val="CCCCCC"/>
              </a:buClr>
              <a:buSzPts val="1000"/>
              <a:buFont typeface="Helvetica Neue Light"/>
              <a:buNone/>
              <a:defRPr>
                <a:solidFill>
                  <a:srgbClr val="CCCCCC"/>
                </a:solidFill>
                <a:latin typeface="Helvetica Neue Light"/>
                <a:ea typeface="Helvetica Neue Light"/>
                <a:cs typeface="Helvetica Neue Light"/>
                <a:sym typeface="Helvetica Neue Light"/>
              </a:defRPr>
            </a:lvl9pPr>
          </a:lstStyle>
          <a:p>
            <a:r>
              <a:rPr lang="en-US" dirty="0"/>
              <a:t>Insert Topic Title Here</a:t>
            </a:r>
            <a:endParaRPr dirty="0"/>
          </a:p>
        </p:txBody>
      </p:sp>
    </p:spTree>
    <p:extLst>
      <p:ext uri="{BB962C8B-B14F-4D97-AF65-F5344CB8AC3E}">
        <p14:creationId xmlns:p14="http://schemas.microsoft.com/office/powerpoint/2010/main" val="527013855"/>
      </p:ext>
    </p:extLst>
  </p:cSld>
  <p:clrMapOvr>
    <a:masterClrMapping/>
  </p:clrMapOvr>
  <p:extLst>
    <p:ext uri="{DCECCB84-F9BA-43D5-87BE-67443E8EF086}">
      <p15:sldGuideLst xmlns:p15="http://schemas.microsoft.com/office/powerpoint/2012/main">
        <p15:guide id="1" orient="horz" pos="1620">
          <p15:clr>
            <a:srgbClr val="FBAE40"/>
          </p15:clr>
        </p15:guide>
        <p15:guide id="2" pos="43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500"/>
              <a:buFont typeface="Helvetica Neue"/>
              <a:buNone/>
              <a:defRPr sz="35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6550" algn="l" rtl="0">
              <a:lnSpc>
                <a:spcPct val="115000"/>
              </a:lnSpc>
              <a:spcBef>
                <a:spcPts val="0"/>
              </a:spcBef>
              <a:spcAft>
                <a:spcPts val="0"/>
              </a:spcAft>
              <a:buClr>
                <a:schemeClr val="dk2"/>
              </a:buClr>
              <a:buSzPts val="1700"/>
              <a:buFont typeface="Helvetica Neue"/>
              <a:buChar char="●"/>
              <a:defRPr sz="1700" b="1"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0"/>
              </a:spcBef>
              <a:spcAft>
                <a:spcPts val="0"/>
              </a:spcAft>
              <a:buClr>
                <a:schemeClr val="dk2"/>
              </a:buClr>
              <a:buSzPts val="1400"/>
              <a:buFont typeface="Helvetica Neue"/>
              <a:buChar char="○"/>
              <a:defRPr sz="1400" b="1"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292100" algn="l" rtl="0">
              <a:lnSpc>
                <a:spcPct val="115000"/>
              </a:lnSpc>
              <a:spcBef>
                <a:spcPts val="0"/>
              </a:spcBef>
              <a:spcAft>
                <a:spcPts val="0"/>
              </a:spcAft>
              <a:buClr>
                <a:schemeClr val="dk2"/>
              </a:buClr>
              <a:buSzPts val="1000"/>
              <a:buFont typeface="Helvetica Neue"/>
              <a:buChar char="■"/>
              <a:defRPr sz="1000" b="0" i="0" u="none" strike="noStrike" cap="none">
                <a:solidFill>
                  <a:schemeClr val="dk2"/>
                </a:solidFill>
                <a:latin typeface="Helvetica Neue"/>
                <a:ea typeface="Helvetica Neue"/>
                <a:cs typeface="Helvetica Neue"/>
                <a:sym typeface="Helvetica Neue"/>
              </a:defRPr>
            </a:lvl6pPr>
            <a:lvl7pPr marL="3200400" marR="0" lvl="6" indent="-292100" algn="l" rtl="0">
              <a:lnSpc>
                <a:spcPct val="115000"/>
              </a:lnSpc>
              <a:spcBef>
                <a:spcPts val="0"/>
              </a:spcBef>
              <a:spcAft>
                <a:spcPts val="0"/>
              </a:spcAft>
              <a:buClr>
                <a:schemeClr val="dk2"/>
              </a:buClr>
              <a:buSzPts val="1000"/>
              <a:buFont typeface="Helvetica Neue"/>
              <a:buChar char="●"/>
              <a:defRPr sz="1000" b="0" i="0" u="none" strike="noStrike" cap="none">
                <a:solidFill>
                  <a:schemeClr val="dk2"/>
                </a:solidFill>
                <a:latin typeface="Helvetica Neue"/>
                <a:ea typeface="Helvetica Neue"/>
                <a:cs typeface="Helvetica Neue"/>
                <a:sym typeface="Helvetica Neue"/>
              </a:defRPr>
            </a:lvl7pPr>
            <a:lvl8pPr marL="3657600" marR="0" lvl="7" indent="-292100" algn="l" rtl="0">
              <a:lnSpc>
                <a:spcPct val="115000"/>
              </a:lnSpc>
              <a:spcBef>
                <a:spcPts val="0"/>
              </a:spcBef>
              <a:spcAft>
                <a:spcPts val="0"/>
              </a:spcAft>
              <a:buClr>
                <a:schemeClr val="dk2"/>
              </a:buClr>
              <a:buSzPts val="1000"/>
              <a:buFont typeface="Helvetica Neue"/>
              <a:buChar char="○"/>
              <a:defRPr sz="1000" b="0" i="0" u="none" strike="noStrike" cap="none">
                <a:solidFill>
                  <a:schemeClr val="dk2"/>
                </a:solidFill>
                <a:latin typeface="Helvetica Neue"/>
                <a:ea typeface="Helvetica Neue"/>
                <a:cs typeface="Helvetica Neue"/>
                <a:sym typeface="Helvetica Neue"/>
              </a:defRPr>
            </a:lvl8pPr>
            <a:lvl9pPr marL="4114800" marR="0" lvl="8" indent="-292100" algn="l" rtl="0">
              <a:lnSpc>
                <a:spcPct val="115000"/>
              </a:lnSpc>
              <a:spcBef>
                <a:spcPts val="0"/>
              </a:spcBef>
              <a:spcAft>
                <a:spcPts val="0"/>
              </a:spcAft>
              <a:buClr>
                <a:schemeClr val="dk2"/>
              </a:buClr>
              <a:buSzPts val="1000"/>
              <a:buFont typeface="Helvetica Neue"/>
              <a:buChar char="■"/>
              <a:defRPr sz="1000" b="0" i="0" u="none" strike="noStrike" cap="none">
                <a:solidFill>
                  <a:schemeClr val="dk2"/>
                </a:solidFill>
                <a:latin typeface="Helvetica Neue"/>
                <a:ea typeface="Helvetica Neue"/>
                <a:cs typeface="Helvetica Neue"/>
                <a:sym typeface="Helvetica Neue"/>
              </a:defRPr>
            </a:lvl9pPr>
          </a:lstStyle>
          <a:p>
            <a:endParaRPr/>
          </a:p>
        </p:txBody>
      </p:sp>
      <p:sp>
        <p:nvSpPr>
          <p:cNvPr id="8" name="Google Shape;8;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pxhere.com/en/photo/1439009" TargetMode="Externa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1.jpeg"/><Relationship Id="rId7" Type="http://schemas.openxmlformats.org/officeDocument/2006/relationships/hyperlink" Target="https://askatechteacher.com/7592445-hands-typing-on-the-keyboard/"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https://press.rebus.community/literaturereviewsedunursing/chapter/chapter-8-writing-the-literature-review/" TargetMode="External"/><Relationship Id="rId9" Type="http://schemas.openxmlformats.org/officeDocument/2006/relationships/hyperlink" Target="https://www.pexels.com/photo/thoughtful-young-bearded-manager-typing-on-keyboard-while-working-on-computer-in-modern-office-396678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s://www.formacionprofesional.info/tutorial-microsoft-paint-para-windows-10/" TargetMode="Externa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tackoverflow.com/questions/39650582/c-sharp-how-to-add-custom-save-button-to-save-as-menu-in-microsoft-word" TargetMode="Externa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title"/>
          </p:nvPr>
        </p:nvSpPr>
        <p:spPr>
          <a:xfrm>
            <a:off x="573950" y="2299200"/>
            <a:ext cx="4723264" cy="68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3200" dirty="0">
                <a:latin typeface="Arial"/>
                <a:ea typeface="Arial"/>
                <a:cs typeface="Arial"/>
                <a:sym typeface="Arial"/>
              </a:rPr>
              <a:t>Using Business Software Applications</a:t>
            </a:r>
          </a:p>
        </p:txBody>
      </p:sp>
      <p:sp>
        <p:nvSpPr>
          <p:cNvPr id="52" name="Google Shape;52;p1"/>
          <p:cNvSpPr txBox="1"/>
          <p:nvPr/>
        </p:nvSpPr>
        <p:spPr>
          <a:xfrm>
            <a:off x="573950" y="3589024"/>
            <a:ext cx="3236283"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DDDDDD"/>
                </a:solidFill>
                <a:latin typeface="Arial"/>
                <a:ea typeface="Arial"/>
                <a:cs typeface="Arial"/>
                <a:sym typeface="Arial"/>
              </a:rPr>
              <a:t>Presented by </a:t>
            </a:r>
            <a:r>
              <a:rPr lang="en-US" sz="1200" dirty="0">
                <a:solidFill>
                  <a:srgbClr val="DDDDDD"/>
                </a:solidFill>
              </a:rPr>
              <a:t>Kerrie Morrison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Meeting Documents</a:t>
            </a:r>
          </a:p>
        </p:txBody>
      </p:sp>
      <p:sp>
        <p:nvSpPr>
          <p:cNvPr id="11" name="Google Shape;72;p4">
            <a:extLst>
              <a:ext uri="{FF2B5EF4-FFF2-40B4-BE49-F238E27FC236}">
                <a16:creationId xmlns:a16="http://schemas.microsoft.com/office/drawing/2014/main" id="{93560E94-E381-67D5-B38A-A4D7A6FB6376}"/>
              </a:ext>
            </a:extLst>
          </p:cNvPr>
          <p:cNvSpPr txBox="1"/>
          <p:nvPr/>
        </p:nvSpPr>
        <p:spPr>
          <a:xfrm>
            <a:off x="360000" y="1080000"/>
            <a:ext cx="8411467" cy="1911262"/>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dirty="0">
                <a:solidFill>
                  <a:srgbClr val="002060"/>
                </a:solidFill>
              </a:rPr>
              <a:t>W</a:t>
            </a:r>
            <a:r>
              <a:rPr lang="en-US" sz="1800" b="0" i="0" u="none" strike="noStrike" cap="none" dirty="0">
                <a:solidFill>
                  <a:srgbClr val="002060"/>
                </a:solidFill>
                <a:latin typeface="Arial"/>
                <a:ea typeface="Arial"/>
                <a:cs typeface="Arial"/>
                <a:sym typeface="Arial"/>
              </a:rPr>
              <a:t>orkplace meetings vary from formal board meetings to informal catch ups between staff. The first common meeting document is the ’</a:t>
            </a:r>
            <a:r>
              <a:rPr lang="en-US" sz="1800" b="0" i="0" u="none" strike="noStrike" cap="none" dirty="0">
                <a:solidFill>
                  <a:srgbClr val="ED1B7E"/>
                </a:solidFill>
                <a:latin typeface="Arial"/>
                <a:ea typeface="Arial"/>
                <a:cs typeface="Arial"/>
                <a:sym typeface="Arial"/>
              </a:rPr>
              <a:t>meeting agenda</a:t>
            </a:r>
            <a:r>
              <a:rPr lang="en-US" sz="1800" b="0" i="0" u="none" strike="noStrike" cap="none" dirty="0">
                <a:solidFill>
                  <a:srgbClr val="002060"/>
                </a:solidFill>
                <a:latin typeface="Arial"/>
                <a:ea typeface="Arial"/>
                <a:cs typeface="Arial"/>
                <a:sym typeface="Arial"/>
              </a:rPr>
              <a:t>’.</a:t>
            </a:r>
          </a:p>
          <a:p>
            <a:pPr marL="0" marR="0" lvl="0" indent="0" algn="l" rtl="0">
              <a:lnSpc>
                <a:spcPct val="110000"/>
              </a:lnSpc>
              <a:spcBef>
                <a:spcPts val="0"/>
              </a:spcBef>
              <a:spcAft>
                <a:spcPts val="0"/>
              </a:spcAft>
              <a:buClr>
                <a:srgbClr val="000000"/>
              </a:buClr>
              <a:buSzPts val="1800"/>
              <a:buFont typeface="Arial"/>
              <a:buNone/>
            </a:pPr>
            <a:endParaRPr lang="en-US" sz="1200" dirty="0">
              <a:solidFill>
                <a:srgbClr val="002060"/>
              </a:solidFill>
            </a:endParaRPr>
          </a:p>
          <a:p>
            <a:pPr marL="0" marR="0" lvl="0" indent="0" algn="l" rtl="0">
              <a:lnSpc>
                <a:spcPct val="110000"/>
              </a:lnSpc>
              <a:spcBef>
                <a:spcPts val="0"/>
              </a:spcBef>
              <a:spcAft>
                <a:spcPts val="0"/>
              </a:spcAft>
              <a:buClr>
                <a:srgbClr val="000000"/>
              </a:buClr>
              <a:buSzPts val="1800"/>
              <a:buFont typeface="Arial"/>
              <a:buNone/>
            </a:pPr>
            <a:r>
              <a:rPr lang="en-US" sz="1800" b="0" i="0" u="none" strike="noStrike" cap="none" dirty="0">
                <a:solidFill>
                  <a:srgbClr val="002060"/>
                </a:solidFill>
                <a:latin typeface="Arial"/>
                <a:ea typeface="Arial"/>
                <a:cs typeface="Arial"/>
                <a:sym typeface="Arial"/>
              </a:rPr>
              <a:t>A meeting agenda should list aspects like the meeting focus, date, time, duration and location. It should also list the meeting Chairperson (the person who </a:t>
            </a:r>
            <a:r>
              <a:rPr lang="en-US" sz="1800" b="0" i="0" u="none" strike="noStrike" cap="none" dirty="0" err="1">
                <a:solidFill>
                  <a:srgbClr val="002060"/>
                </a:solidFill>
                <a:latin typeface="Arial"/>
                <a:ea typeface="Arial"/>
                <a:cs typeface="Arial"/>
                <a:sym typeface="Arial"/>
              </a:rPr>
              <a:t>organised</a:t>
            </a:r>
            <a:r>
              <a:rPr lang="en-US" sz="1800" b="0" i="0" u="none" strike="noStrike" cap="none" dirty="0">
                <a:solidFill>
                  <a:srgbClr val="002060"/>
                </a:solidFill>
                <a:latin typeface="Arial"/>
                <a:ea typeface="Arial"/>
                <a:cs typeface="Arial"/>
                <a:sym typeface="Arial"/>
              </a:rPr>
              <a:t> the meeting), any speakers and the attendees. </a:t>
            </a:r>
          </a:p>
        </p:txBody>
      </p:sp>
      <p:pic>
        <p:nvPicPr>
          <p:cNvPr id="13" name="Picture 12" descr="A group of people sitting at a table with laptops&#10;&#10;Description automatically generated with low confidence">
            <a:extLst>
              <a:ext uri="{FF2B5EF4-FFF2-40B4-BE49-F238E27FC236}">
                <a16:creationId xmlns:a16="http://schemas.microsoft.com/office/drawing/2014/main" id="{57C65ABF-514F-3930-7CD1-27DDCFB48B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88433" y="3025092"/>
            <a:ext cx="3754600" cy="1392767"/>
          </a:xfrm>
          <a:prstGeom prst="rect">
            <a:avLst/>
          </a:prstGeom>
        </p:spPr>
      </p:pic>
    </p:spTree>
    <p:extLst>
      <p:ext uri="{BB962C8B-B14F-4D97-AF65-F5344CB8AC3E}">
        <p14:creationId xmlns:p14="http://schemas.microsoft.com/office/powerpoint/2010/main" val="353755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Meeting Documents</a:t>
            </a:r>
          </a:p>
        </p:txBody>
      </p:sp>
      <p:sp>
        <p:nvSpPr>
          <p:cNvPr id="11" name="Google Shape;72;p4">
            <a:extLst>
              <a:ext uri="{FF2B5EF4-FFF2-40B4-BE49-F238E27FC236}">
                <a16:creationId xmlns:a16="http://schemas.microsoft.com/office/drawing/2014/main" id="{93560E94-E381-67D5-B38A-A4D7A6FB6376}"/>
              </a:ext>
            </a:extLst>
          </p:cNvPr>
          <p:cNvSpPr txBox="1"/>
          <p:nvPr/>
        </p:nvSpPr>
        <p:spPr>
          <a:xfrm>
            <a:off x="360000" y="1080000"/>
            <a:ext cx="8411467" cy="1911262"/>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dirty="0">
                <a:solidFill>
                  <a:srgbClr val="002060"/>
                </a:solidFill>
              </a:rPr>
              <a:t>Another common meeting document is the ‘</a:t>
            </a:r>
            <a:r>
              <a:rPr lang="en-US" sz="1800" dirty="0">
                <a:solidFill>
                  <a:srgbClr val="ED1B7E"/>
                </a:solidFill>
              </a:rPr>
              <a:t>meeting minutes</a:t>
            </a:r>
            <a:r>
              <a:rPr lang="en-US" sz="1800" dirty="0">
                <a:solidFill>
                  <a:srgbClr val="002060"/>
                </a:solidFill>
              </a:rPr>
              <a:t>’ that records who attended the meeting and provides an important record of what was discussed.</a:t>
            </a:r>
          </a:p>
          <a:p>
            <a:pPr marL="0" marR="0" lvl="0" indent="0" algn="l" rtl="0">
              <a:lnSpc>
                <a:spcPct val="110000"/>
              </a:lnSpc>
              <a:spcBef>
                <a:spcPts val="0"/>
              </a:spcBef>
              <a:spcAft>
                <a:spcPts val="0"/>
              </a:spcAft>
              <a:buClr>
                <a:srgbClr val="000000"/>
              </a:buClr>
              <a:buSzPts val="1800"/>
              <a:buFont typeface="Arial"/>
              <a:buNone/>
            </a:pPr>
            <a:endParaRPr lang="en-US" sz="1200" dirty="0">
              <a:solidFill>
                <a:srgbClr val="002060"/>
              </a:solidFill>
            </a:endParaRPr>
          </a:p>
          <a:p>
            <a:pPr marL="0" marR="0" lvl="0" indent="0" algn="l" rtl="0">
              <a:lnSpc>
                <a:spcPct val="110000"/>
              </a:lnSpc>
              <a:spcBef>
                <a:spcPts val="0"/>
              </a:spcBef>
              <a:spcAft>
                <a:spcPts val="0"/>
              </a:spcAft>
              <a:buClr>
                <a:srgbClr val="000000"/>
              </a:buClr>
              <a:buSzPts val="1800"/>
              <a:buFont typeface="Arial"/>
              <a:buNone/>
            </a:pPr>
            <a:r>
              <a:rPr lang="en-US" sz="1800" dirty="0">
                <a:solidFill>
                  <a:srgbClr val="002060"/>
                </a:solidFill>
              </a:rPr>
              <a:t>A meeting minutes document will also include any decisions that were made within the meeting, if there were any unresolved topics/issues and what will be discussed at the next meeting. </a:t>
            </a:r>
          </a:p>
        </p:txBody>
      </p:sp>
      <p:pic>
        <p:nvPicPr>
          <p:cNvPr id="13" name="Picture 12">
            <a:extLst>
              <a:ext uri="{FF2B5EF4-FFF2-40B4-BE49-F238E27FC236}">
                <a16:creationId xmlns:a16="http://schemas.microsoft.com/office/drawing/2014/main" id="{57C65ABF-514F-3930-7CD1-27DDCFB48B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88433" y="3025092"/>
            <a:ext cx="3754600" cy="1392767"/>
          </a:xfrm>
          <a:prstGeom prst="rect">
            <a:avLst/>
          </a:prstGeom>
        </p:spPr>
      </p:pic>
    </p:spTree>
    <p:extLst>
      <p:ext uri="{BB962C8B-B14F-4D97-AF65-F5344CB8AC3E}">
        <p14:creationId xmlns:p14="http://schemas.microsoft.com/office/powerpoint/2010/main" val="217275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Identify Presentation Requirements</a:t>
            </a:r>
          </a:p>
        </p:txBody>
      </p:sp>
      <p:sp>
        <p:nvSpPr>
          <p:cNvPr id="72" name="Google Shape;72;p4"/>
          <p:cNvSpPr txBox="1"/>
          <p:nvPr/>
        </p:nvSpPr>
        <p:spPr>
          <a:xfrm>
            <a:off x="360000" y="1080000"/>
            <a:ext cx="8453800" cy="3231624"/>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1800" b="0" i="0" u="none" strike="noStrike" cap="none" dirty="0">
                <a:solidFill>
                  <a:srgbClr val="002060"/>
                </a:solidFill>
                <a:latin typeface="Arial"/>
                <a:ea typeface="Arial"/>
                <a:cs typeface="Arial"/>
                <a:sym typeface="Arial"/>
              </a:rPr>
              <a:t>Newsletters provide customers, clients, shareholders and the general public information about an organisation. </a:t>
            </a:r>
            <a:r>
              <a:rPr lang="en-AU" sz="1800" dirty="0">
                <a:solidFill>
                  <a:srgbClr val="002060"/>
                </a:solidFill>
              </a:rPr>
              <a:t>Newsletters communicate:</a:t>
            </a:r>
            <a:endParaRPr lang="en-AU" sz="1800" b="0" i="0" u="none" strike="noStrike" cap="none" dirty="0">
              <a:solidFill>
                <a:srgbClr val="00206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endParaRPr lang="en-AU" sz="2000" b="0" i="0" u="none" strike="noStrike" cap="none" dirty="0">
              <a:solidFill>
                <a:srgbClr val="00206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endParaRPr lang="en-AU" sz="2000" dirty="0">
              <a:solidFill>
                <a:srgbClr val="002060"/>
              </a:solidFill>
            </a:endParaRPr>
          </a:p>
          <a:p>
            <a:pPr marL="0" marR="0" lvl="0" indent="0" algn="l" rtl="0">
              <a:lnSpc>
                <a:spcPct val="110000"/>
              </a:lnSpc>
              <a:spcBef>
                <a:spcPts val="0"/>
              </a:spcBef>
              <a:spcAft>
                <a:spcPts val="0"/>
              </a:spcAft>
              <a:buClr>
                <a:srgbClr val="000000"/>
              </a:buClr>
              <a:buSzPts val="1800"/>
              <a:buFont typeface="Arial"/>
              <a:buNone/>
            </a:pPr>
            <a:endParaRPr lang="en-AU" sz="2000" b="0" i="0" u="none" strike="noStrike" cap="none" dirty="0">
              <a:solidFill>
                <a:srgbClr val="00206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endParaRPr lang="en-AU" sz="2000" b="0" i="0" u="none" strike="noStrike" cap="none" dirty="0">
              <a:solidFill>
                <a:srgbClr val="00206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endParaRPr lang="en-AU" sz="2000" b="0" i="0" u="none" strike="noStrike" cap="none" dirty="0">
              <a:solidFill>
                <a:srgbClr val="00206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endParaRPr lang="en-AU" sz="2000" dirty="0">
              <a:solidFill>
                <a:srgbClr val="002060"/>
              </a:solidFill>
            </a:endParaRPr>
          </a:p>
          <a:p>
            <a:pPr marL="0" marR="0" lvl="0" indent="0" algn="l" rtl="0">
              <a:lnSpc>
                <a:spcPct val="110000"/>
              </a:lnSpc>
              <a:spcBef>
                <a:spcPts val="0"/>
              </a:spcBef>
              <a:spcAft>
                <a:spcPts val="0"/>
              </a:spcAft>
              <a:buClr>
                <a:srgbClr val="000000"/>
              </a:buClr>
              <a:buSzPts val="1800"/>
              <a:buFont typeface="Arial"/>
              <a:buNone/>
            </a:pPr>
            <a:endParaRPr lang="en-AU" sz="2000" b="0" i="0" u="none" strike="noStrike" cap="none" dirty="0">
              <a:solidFill>
                <a:srgbClr val="002060"/>
              </a:solidFill>
              <a:latin typeface="Arial"/>
              <a:ea typeface="Arial"/>
              <a:cs typeface="Arial"/>
              <a:sym typeface="Arial"/>
            </a:endParaRPr>
          </a:p>
        </p:txBody>
      </p:sp>
      <p:sp>
        <p:nvSpPr>
          <p:cNvPr id="3" name="Rounded Rectangle 2">
            <a:extLst>
              <a:ext uri="{FF2B5EF4-FFF2-40B4-BE49-F238E27FC236}">
                <a16:creationId xmlns:a16="http://schemas.microsoft.com/office/drawing/2014/main" id="{C52930FE-7A9C-ED22-28DB-82B3189DD3ED}"/>
              </a:ext>
            </a:extLst>
          </p:cNvPr>
          <p:cNvSpPr/>
          <p:nvPr/>
        </p:nvSpPr>
        <p:spPr>
          <a:xfrm>
            <a:off x="482599" y="2022348"/>
            <a:ext cx="4250267" cy="528562"/>
          </a:xfrm>
          <a:prstGeom prst="round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rtl="0">
              <a:lnSpc>
                <a:spcPct val="110000"/>
              </a:lnSpc>
              <a:spcBef>
                <a:spcPts val="0"/>
              </a:spcBef>
              <a:spcAft>
                <a:spcPts val="0"/>
              </a:spcAft>
              <a:buClr>
                <a:srgbClr val="000000"/>
              </a:buClr>
              <a:buSzPts val="1800"/>
            </a:pPr>
            <a:r>
              <a:rPr lang="en-AU" sz="1800" b="0" i="0" u="none" strike="noStrike" cap="none" dirty="0">
                <a:solidFill>
                  <a:srgbClr val="002060"/>
                </a:solidFill>
                <a:latin typeface="Arial"/>
                <a:ea typeface="Arial"/>
                <a:cs typeface="Arial"/>
                <a:sym typeface="Arial"/>
              </a:rPr>
              <a:t>New products/services</a:t>
            </a:r>
          </a:p>
        </p:txBody>
      </p:sp>
      <p:sp>
        <p:nvSpPr>
          <p:cNvPr id="4" name="Rounded Rectangle 3">
            <a:extLst>
              <a:ext uri="{FF2B5EF4-FFF2-40B4-BE49-F238E27FC236}">
                <a16:creationId xmlns:a16="http://schemas.microsoft.com/office/drawing/2014/main" id="{6AB51A1C-7C6B-DFB5-474C-6AED1EDBE421}"/>
              </a:ext>
            </a:extLst>
          </p:cNvPr>
          <p:cNvSpPr/>
          <p:nvPr/>
        </p:nvSpPr>
        <p:spPr>
          <a:xfrm>
            <a:off x="482600" y="2647194"/>
            <a:ext cx="4250266" cy="528562"/>
          </a:xfrm>
          <a:prstGeom prst="round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2060"/>
                </a:solidFill>
              </a:rPr>
              <a:t>Events</a:t>
            </a:r>
          </a:p>
        </p:txBody>
      </p:sp>
      <p:sp>
        <p:nvSpPr>
          <p:cNvPr id="5" name="Rounded Rectangle 4">
            <a:extLst>
              <a:ext uri="{FF2B5EF4-FFF2-40B4-BE49-F238E27FC236}">
                <a16:creationId xmlns:a16="http://schemas.microsoft.com/office/drawing/2014/main" id="{3FCD7CDB-4DFB-4A96-B4AA-8F8DB88CBB7C}"/>
              </a:ext>
            </a:extLst>
          </p:cNvPr>
          <p:cNvSpPr/>
          <p:nvPr/>
        </p:nvSpPr>
        <p:spPr>
          <a:xfrm>
            <a:off x="482599" y="3254780"/>
            <a:ext cx="4250265" cy="528562"/>
          </a:xfrm>
          <a:prstGeom prst="round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2060"/>
                </a:solidFill>
              </a:rPr>
              <a:t>Financial Information</a:t>
            </a:r>
          </a:p>
        </p:txBody>
      </p:sp>
      <p:sp>
        <p:nvSpPr>
          <p:cNvPr id="6" name="Rounded Rectangle 5">
            <a:extLst>
              <a:ext uri="{FF2B5EF4-FFF2-40B4-BE49-F238E27FC236}">
                <a16:creationId xmlns:a16="http://schemas.microsoft.com/office/drawing/2014/main" id="{713CB94B-497C-7FFE-FBA0-928FB9E07C1F}"/>
              </a:ext>
            </a:extLst>
          </p:cNvPr>
          <p:cNvSpPr/>
          <p:nvPr/>
        </p:nvSpPr>
        <p:spPr>
          <a:xfrm>
            <a:off x="482600" y="3862086"/>
            <a:ext cx="4250264" cy="528562"/>
          </a:xfrm>
          <a:prstGeom prst="round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800" dirty="0">
                <a:solidFill>
                  <a:srgbClr val="002060"/>
                </a:solidFill>
              </a:rPr>
              <a:t>General newsworthy items within the organisation</a:t>
            </a:r>
          </a:p>
        </p:txBody>
      </p:sp>
      <p:pic>
        <p:nvPicPr>
          <p:cNvPr id="8" name="Picture 7" descr="Graphical user interface, website&#10;&#10;Description automatically generated">
            <a:extLst>
              <a:ext uri="{FF2B5EF4-FFF2-40B4-BE49-F238E27FC236}">
                <a16:creationId xmlns:a16="http://schemas.microsoft.com/office/drawing/2014/main" id="{87DEFE42-73F3-2ACF-5879-40BD7EEBDE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932" y="2022348"/>
            <a:ext cx="1674388" cy="2368300"/>
          </a:xfrm>
          <a:prstGeom prst="rect">
            <a:avLst/>
          </a:prstGeom>
        </p:spPr>
      </p:pic>
    </p:spTree>
    <p:extLst>
      <p:ext uri="{BB962C8B-B14F-4D97-AF65-F5344CB8AC3E}">
        <p14:creationId xmlns:p14="http://schemas.microsoft.com/office/powerpoint/2010/main" val="158402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Reports</a:t>
            </a:r>
          </a:p>
        </p:txBody>
      </p:sp>
      <p:sp>
        <p:nvSpPr>
          <p:cNvPr id="11" name="Google Shape;72;p4">
            <a:extLst>
              <a:ext uri="{FF2B5EF4-FFF2-40B4-BE49-F238E27FC236}">
                <a16:creationId xmlns:a16="http://schemas.microsoft.com/office/drawing/2014/main" id="{6D7D71D8-6FB4-AED9-7E42-1BB7AEAB4B04}"/>
              </a:ext>
            </a:extLst>
          </p:cNvPr>
          <p:cNvSpPr txBox="1"/>
          <p:nvPr/>
        </p:nvSpPr>
        <p:spPr>
          <a:xfrm>
            <a:off x="360000" y="1080000"/>
            <a:ext cx="7936102" cy="1388042"/>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There are two common types of reports:</a:t>
            </a: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grpSp>
        <p:nvGrpSpPr>
          <p:cNvPr id="12" name="Google Shape;365;p31">
            <a:extLst>
              <a:ext uri="{FF2B5EF4-FFF2-40B4-BE49-F238E27FC236}">
                <a16:creationId xmlns:a16="http://schemas.microsoft.com/office/drawing/2014/main" id="{74E77DBD-9766-7167-1D3C-AC8BC687400A}"/>
              </a:ext>
            </a:extLst>
          </p:cNvPr>
          <p:cNvGrpSpPr/>
          <p:nvPr/>
        </p:nvGrpSpPr>
        <p:grpSpPr>
          <a:xfrm>
            <a:off x="448932" y="1596549"/>
            <a:ext cx="8133911" cy="2105188"/>
            <a:chOff x="0" y="306781"/>
            <a:chExt cx="7622465" cy="1925793"/>
          </a:xfrm>
        </p:grpSpPr>
        <p:sp>
          <p:nvSpPr>
            <p:cNvPr id="13" name="Google Shape;366;p31">
              <a:extLst>
                <a:ext uri="{FF2B5EF4-FFF2-40B4-BE49-F238E27FC236}">
                  <a16:creationId xmlns:a16="http://schemas.microsoft.com/office/drawing/2014/main" id="{21457E9D-B918-C5B2-463E-69C571777A58}"/>
                </a:ext>
              </a:extLst>
            </p:cNvPr>
            <p:cNvSpPr/>
            <p:nvPr/>
          </p:nvSpPr>
          <p:spPr>
            <a:xfrm rot="5400000">
              <a:off x="4224476" y="-2015840"/>
              <a:ext cx="734725" cy="5581886"/>
            </a:xfrm>
            <a:prstGeom prst="round2SameRect">
              <a:avLst>
                <a:gd name="adj1" fmla="val 16667"/>
                <a:gd name="adj2" fmla="val 0"/>
              </a:avLst>
            </a:prstGeom>
            <a:solidFill>
              <a:srgbClr val="CACBD0">
                <a:alpha val="89803"/>
              </a:srgbClr>
            </a:solidFill>
            <a:ln w="25400" cap="flat" cmpd="sng">
              <a:solidFill>
                <a:srgbClr val="CACB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367;p31">
              <a:extLst>
                <a:ext uri="{FF2B5EF4-FFF2-40B4-BE49-F238E27FC236}">
                  <a16:creationId xmlns:a16="http://schemas.microsoft.com/office/drawing/2014/main" id="{CD7EB5FD-4D8B-B369-D94F-0B494CBDF916}"/>
                </a:ext>
              </a:extLst>
            </p:cNvPr>
            <p:cNvSpPr txBox="1"/>
            <p:nvPr/>
          </p:nvSpPr>
          <p:spPr>
            <a:xfrm>
              <a:off x="1755964" y="430309"/>
              <a:ext cx="5866501" cy="688270"/>
            </a:xfrm>
            <a:prstGeom prst="rect">
              <a:avLst/>
            </a:prstGeom>
            <a:noFill/>
            <a:ln>
              <a:noFill/>
            </a:ln>
          </p:spPr>
          <p:txBody>
            <a:bodyPr spcFirstLastPara="1" wrap="square" lIns="247650" tIns="123825" rIns="247650" bIns="123825" anchor="ctr" anchorCtr="0">
              <a:noAutofit/>
            </a:bodyPr>
            <a:lstStyle/>
            <a:p>
              <a:pPr marL="0" marR="0" lvl="0" indent="0" algn="l" rtl="0">
                <a:lnSpc>
                  <a:spcPct val="110000"/>
                </a:lnSpc>
                <a:spcBef>
                  <a:spcPts val="0"/>
                </a:spcBef>
                <a:spcAft>
                  <a:spcPts val="0"/>
                </a:spcAft>
                <a:buClr>
                  <a:srgbClr val="000000"/>
                </a:buClr>
                <a:buSzPts val="1800"/>
                <a:buFont typeface="Arial"/>
                <a:buNone/>
              </a:pPr>
              <a:r>
                <a:rPr lang="en-AU" sz="1600" b="0" i="0" u="none" strike="noStrike" cap="none" dirty="0">
                  <a:solidFill>
                    <a:srgbClr val="002060"/>
                  </a:solidFill>
                  <a:latin typeface="Arial"/>
                  <a:ea typeface="Arial"/>
                  <a:cs typeface="Arial"/>
                  <a:sym typeface="Arial"/>
                </a:rPr>
                <a:t>These are generally used for meetings, presentations </a:t>
              </a:r>
            </a:p>
            <a:p>
              <a:pPr marL="0" marR="0" lvl="0" indent="0" algn="l" rtl="0">
                <a:lnSpc>
                  <a:spcPct val="110000"/>
                </a:lnSpc>
                <a:spcBef>
                  <a:spcPts val="0"/>
                </a:spcBef>
                <a:spcAft>
                  <a:spcPts val="0"/>
                </a:spcAft>
                <a:buClr>
                  <a:srgbClr val="000000"/>
                </a:buClr>
                <a:buSzPts val="1800"/>
                <a:buFont typeface="Arial"/>
                <a:buNone/>
              </a:pPr>
              <a:r>
                <a:rPr lang="en-AU" sz="1600" b="0" i="0" u="none" strike="noStrike" cap="none" dirty="0">
                  <a:solidFill>
                    <a:srgbClr val="002060"/>
                  </a:solidFill>
                  <a:latin typeface="Arial"/>
                  <a:ea typeface="Arial"/>
                  <a:cs typeface="Arial"/>
                  <a:sym typeface="Arial"/>
                </a:rPr>
                <a:t>and training sessions.</a:t>
              </a:r>
            </a:p>
          </p:txBody>
        </p:sp>
        <p:sp>
          <p:nvSpPr>
            <p:cNvPr id="15" name="Google Shape;368;p31">
              <a:extLst>
                <a:ext uri="{FF2B5EF4-FFF2-40B4-BE49-F238E27FC236}">
                  <a16:creationId xmlns:a16="http://schemas.microsoft.com/office/drawing/2014/main" id="{44918666-A7A5-2FAB-DFAE-A8194906E90D}"/>
                </a:ext>
              </a:extLst>
            </p:cNvPr>
            <p:cNvSpPr/>
            <p:nvPr/>
          </p:nvSpPr>
          <p:spPr>
            <a:xfrm>
              <a:off x="0" y="306781"/>
              <a:ext cx="1800898" cy="919944"/>
            </a:xfrm>
            <a:prstGeom prst="roundRect">
              <a:avLst>
                <a:gd name="adj" fmla="val 16667"/>
              </a:avLst>
            </a:prstGeom>
            <a:solidFill>
              <a:srgbClr val="002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369;p31">
              <a:extLst>
                <a:ext uri="{FF2B5EF4-FFF2-40B4-BE49-F238E27FC236}">
                  <a16:creationId xmlns:a16="http://schemas.microsoft.com/office/drawing/2014/main" id="{F4BF99F4-C18E-17E1-FA31-E777428F013B}"/>
                </a:ext>
              </a:extLst>
            </p:cNvPr>
            <p:cNvSpPr txBox="1"/>
            <p:nvPr/>
          </p:nvSpPr>
          <p:spPr>
            <a:xfrm>
              <a:off x="48917" y="355698"/>
              <a:ext cx="1707047" cy="819945"/>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i="0" u="none" strike="noStrike" cap="none" dirty="0">
                  <a:solidFill>
                    <a:schemeClr val="lt1"/>
                  </a:solidFill>
                  <a:latin typeface="Arial"/>
                  <a:ea typeface="Arial"/>
                  <a:cs typeface="Arial"/>
                  <a:sym typeface="Arial"/>
                </a:rPr>
                <a:t>Short </a:t>
              </a:r>
            </a:p>
            <a:p>
              <a:pPr marL="0" marR="0" lvl="0" indent="0" algn="ctr" rtl="0">
                <a:lnSpc>
                  <a:spcPct val="90000"/>
                </a:lnSpc>
                <a:spcBef>
                  <a:spcPts val="0"/>
                </a:spcBef>
                <a:spcAft>
                  <a:spcPts val="0"/>
                </a:spcAft>
                <a:buClr>
                  <a:srgbClr val="000000"/>
                </a:buClr>
                <a:buSzPts val="2000"/>
                <a:buFont typeface="Arial"/>
                <a:buNone/>
              </a:pPr>
              <a:r>
                <a:rPr lang="en-US" sz="2000" i="0" u="none" strike="noStrike" cap="none" dirty="0">
                  <a:solidFill>
                    <a:schemeClr val="lt1"/>
                  </a:solidFill>
                  <a:latin typeface="Arial"/>
                  <a:ea typeface="Arial"/>
                  <a:cs typeface="Arial"/>
                  <a:sym typeface="Arial"/>
                </a:rPr>
                <a:t>Reports</a:t>
              </a:r>
              <a:endParaRPr sz="2400" i="0" u="none" strike="noStrike" cap="none" dirty="0">
                <a:solidFill>
                  <a:schemeClr val="lt1"/>
                </a:solidFill>
                <a:latin typeface="Arial"/>
                <a:ea typeface="Arial"/>
                <a:cs typeface="Arial"/>
                <a:sym typeface="Arial"/>
              </a:endParaRPr>
            </a:p>
          </p:txBody>
        </p:sp>
        <p:sp>
          <p:nvSpPr>
            <p:cNvPr id="17" name="Google Shape;370;p31">
              <a:extLst>
                <a:ext uri="{FF2B5EF4-FFF2-40B4-BE49-F238E27FC236}">
                  <a16:creationId xmlns:a16="http://schemas.microsoft.com/office/drawing/2014/main" id="{96821517-BE01-0724-0082-3745D9A5A3F2}"/>
                </a:ext>
              </a:extLst>
            </p:cNvPr>
            <p:cNvSpPr/>
            <p:nvPr/>
          </p:nvSpPr>
          <p:spPr>
            <a:xfrm rot="5400000">
              <a:off x="4239442" y="-1005459"/>
              <a:ext cx="704794" cy="5581884"/>
            </a:xfrm>
            <a:prstGeom prst="round2SameRect">
              <a:avLst>
                <a:gd name="adj1" fmla="val 16667"/>
                <a:gd name="adj2" fmla="val 0"/>
              </a:avLst>
            </a:prstGeom>
            <a:solidFill>
              <a:srgbClr val="CACBD0">
                <a:alpha val="89803"/>
              </a:srgbClr>
            </a:solidFill>
            <a:ln w="25400" cap="flat" cmpd="sng">
              <a:solidFill>
                <a:srgbClr val="CACB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371;p31">
              <a:extLst>
                <a:ext uri="{FF2B5EF4-FFF2-40B4-BE49-F238E27FC236}">
                  <a16:creationId xmlns:a16="http://schemas.microsoft.com/office/drawing/2014/main" id="{652CC10A-0952-63F3-C737-3F6F4A95137C}"/>
                </a:ext>
              </a:extLst>
            </p:cNvPr>
            <p:cNvSpPr txBox="1"/>
            <p:nvPr/>
          </p:nvSpPr>
          <p:spPr>
            <a:xfrm>
              <a:off x="1755964" y="1454378"/>
              <a:ext cx="5626815" cy="635984"/>
            </a:xfrm>
            <a:prstGeom prst="rect">
              <a:avLst/>
            </a:prstGeom>
            <a:noFill/>
            <a:ln>
              <a:noFill/>
            </a:ln>
          </p:spPr>
          <p:txBody>
            <a:bodyPr spcFirstLastPara="1" wrap="square" lIns="247650" tIns="123825" rIns="247650" bIns="123825" anchor="ctr" anchorCtr="0">
              <a:noAutofit/>
            </a:bodyPr>
            <a:lstStyle/>
            <a:p>
              <a:pPr marL="0" marR="0" lvl="0" indent="0" algn="l" rtl="0">
                <a:lnSpc>
                  <a:spcPct val="110000"/>
                </a:lnSpc>
                <a:spcBef>
                  <a:spcPts val="0"/>
                </a:spcBef>
                <a:spcAft>
                  <a:spcPts val="0"/>
                </a:spcAft>
                <a:buClr>
                  <a:srgbClr val="000000"/>
                </a:buClr>
                <a:buSzPts val="1800"/>
                <a:buFont typeface="Arial"/>
                <a:buNone/>
              </a:pPr>
              <a:r>
                <a:rPr lang="en-AU" sz="1600" dirty="0">
                  <a:solidFill>
                    <a:srgbClr val="002060"/>
                  </a:solidFill>
                </a:rPr>
                <a:t>These are comprehensive and allow different forms </a:t>
              </a:r>
            </a:p>
            <a:p>
              <a:pPr marL="0" marR="0" lvl="0" indent="0" algn="l" rtl="0">
                <a:lnSpc>
                  <a:spcPct val="110000"/>
                </a:lnSpc>
                <a:spcBef>
                  <a:spcPts val="0"/>
                </a:spcBef>
                <a:spcAft>
                  <a:spcPts val="0"/>
                </a:spcAft>
                <a:buClr>
                  <a:srgbClr val="000000"/>
                </a:buClr>
                <a:buSzPts val="1800"/>
                <a:buFont typeface="Arial"/>
                <a:buNone/>
              </a:pPr>
              <a:r>
                <a:rPr lang="en-AU" sz="1600" dirty="0">
                  <a:solidFill>
                    <a:srgbClr val="002060"/>
                  </a:solidFill>
                </a:rPr>
                <a:t>of information to be compiled into one document.</a:t>
              </a:r>
            </a:p>
          </p:txBody>
        </p:sp>
        <p:sp>
          <p:nvSpPr>
            <p:cNvPr id="19" name="Google Shape;372;p31">
              <a:extLst>
                <a:ext uri="{FF2B5EF4-FFF2-40B4-BE49-F238E27FC236}">
                  <a16:creationId xmlns:a16="http://schemas.microsoft.com/office/drawing/2014/main" id="{CE578756-763C-43BE-6523-807482564984}"/>
                </a:ext>
              </a:extLst>
            </p:cNvPr>
            <p:cNvSpPr/>
            <p:nvPr/>
          </p:nvSpPr>
          <p:spPr>
            <a:xfrm>
              <a:off x="0" y="1312166"/>
              <a:ext cx="1800898" cy="920408"/>
            </a:xfrm>
            <a:prstGeom prst="roundRect">
              <a:avLst>
                <a:gd name="adj" fmla="val 16667"/>
              </a:avLst>
            </a:prstGeom>
            <a:solidFill>
              <a:srgbClr val="002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373;p31">
              <a:extLst>
                <a:ext uri="{FF2B5EF4-FFF2-40B4-BE49-F238E27FC236}">
                  <a16:creationId xmlns:a16="http://schemas.microsoft.com/office/drawing/2014/main" id="{ED9FBF92-2AA2-520D-D78B-50B09D256FD8}"/>
                </a:ext>
              </a:extLst>
            </p:cNvPr>
            <p:cNvSpPr txBox="1"/>
            <p:nvPr/>
          </p:nvSpPr>
          <p:spPr>
            <a:xfrm>
              <a:off x="44928" y="1360751"/>
              <a:ext cx="1711032" cy="830546"/>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i="0" u="none" strike="noStrike" cap="none" dirty="0">
                  <a:solidFill>
                    <a:schemeClr val="lt1"/>
                  </a:solidFill>
                  <a:latin typeface="Arial"/>
                  <a:ea typeface="Arial"/>
                  <a:cs typeface="Arial"/>
                  <a:sym typeface="Arial"/>
                </a:rPr>
                <a:t>Technical Reports</a:t>
              </a:r>
              <a:endParaRPr dirty="0"/>
            </a:p>
          </p:txBody>
        </p:sp>
      </p:grpSp>
    </p:spTree>
    <p:extLst>
      <p:ext uri="{BB962C8B-B14F-4D97-AF65-F5344CB8AC3E}">
        <p14:creationId xmlns:p14="http://schemas.microsoft.com/office/powerpoint/2010/main" val="208791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Presentation Documents</a:t>
            </a:r>
          </a:p>
        </p:txBody>
      </p:sp>
      <p:sp>
        <p:nvSpPr>
          <p:cNvPr id="72" name="Google Shape;72;p4"/>
          <p:cNvSpPr txBox="1"/>
          <p:nvPr/>
        </p:nvSpPr>
        <p:spPr>
          <a:xfrm>
            <a:off x="360000" y="1080000"/>
            <a:ext cx="6404867" cy="3631733"/>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Presentation documents are used for many applications, including:</a:t>
            </a:r>
          </a:p>
          <a:p>
            <a:pPr marL="0" marR="0" lvl="0" indent="0" algn="l" rtl="0">
              <a:lnSpc>
                <a:spcPct val="110000"/>
              </a:lnSpc>
              <a:spcBef>
                <a:spcPts val="0"/>
              </a:spcBef>
              <a:spcAft>
                <a:spcPts val="0"/>
              </a:spcAft>
              <a:buClr>
                <a:srgbClr val="000000"/>
              </a:buClr>
              <a:buSzPts val="1800"/>
              <a:buFont typeface="Arial"/>
              <a:buNone/>
            </a:pPr>
            <a:endParaRPr lang="en-AU" sz="2000" b="0" i="0" u="none" strike="noStrike" cap="none" dirty="0">
              <a:solidFill>
                <a:srgbClr val="002060"/>
              </a:solidFill>
              <a:latin typeface="Arial"/>
              <a:ea typeface="Arial"/>
              <a:cs typeface="Arial"/>
              <a:sym typeface="Arial"/>
            </a:endParaRPr>
          </a:p>
          <a:p>
            <a:pPr marL="542925" marR="0" lvl="0" indent="-361950"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Internal notice posters</a:t>
            </a:r>
          </a:p>
          <a:p>
            <a:pPr marL="542925" marR="0" lvl="0" indent="-361950"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Promotional flyers</a:t>
            </a:r>
          </a:p>
          <a:p>
            <a:pPr marL="542925" marR="0" lvl="0" indent="-361950"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Product ‘spec’ (specification) sheets</a:t>
            </a:r>
          </a:p>
          <a:p>
            <a:pPr marL="542925" marR="0" lvl="0" indent="-361950"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Product brochures</a:t>
            </a: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pic>
        <p:nvPicPr>
          <p:cNvPr id="3" name="Picture 2">
            <a:extLst>
              <a:ext uri="{FF2B5EF4-FFF2-40B4-BE49-F238E27FC236}">
                <a16:creationId xmlns:a16="http://schemas.microsoft.com/office/drawing/2014/main" id="{9627A408-C64B-1C43-42D8-6B570A8752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29867" y="1231786"/>
            <a:ext cx="2366455" cy="2959214"/>
          </a:xfrm>
          <a:prstGeom prst="rect">
            <a:avLst/>
          </a:prstGeom>
        </p:spPr>
      </p:pic>
    </p:spTree>
    <p:extLst>
      <p:ext uri="{BB962C8B-B14F-4D97-AF65-F5344CB8AC3E}">
        <p14:creationId xmlns:p14="http://schemas.microsoft.com/office/powerpoint/2010/main" val="39185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Spreadsheets</a:t>
            </a:r>
          </a:p>
        </p:txBody>
      </p:sp>
      <p:sp>
        <p:nvSpPr>
          <p:cNvPr id="72" name="Google Shape;72;p4"/>
          <p:cNvSpPr txBox="1"/>
          <p:nvPr/>
        </p:nvSpPr>
        <p:spPr>
          <a:xfrm>
            <a:off x="360000" y="1080000"/>
            <a:ext cx="7936102" cy="3247012"/>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Spreadsheets have wide usage in the office environment and across many industries.</a:t>
            </a:r>
          </a:p>
          <a:p>
            <a:pPr marL="0" marR="0" lvl="0" indent="0" algn="l" rtl="0">
              <a:lnSpc>
                <a:spcPct val="110000"/>
              </a:lnSpc>
              <a:spcBef>
                <a:spcPts val="0"/>
              </a:spcBef>
              <a:spcAft>
                <a:spcPts val="0"/>
              </a:spcAft>
              <a:buClr>
                <a:srgbClr val="000000"/>
              </a:buClr>
              <a:buSzPts val="1800"/>
              <a:buFont typeface="Arial"/>
              <a:buNone/>
            </a:pPr>
            <a:endParaRPr lang="en-AU" sz="1000" b="0" i="0" u="none" strike="noStrike" cap="none" dirty="0">
              <a:solidFill>
                <a:srgbClr val="00206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Some of the common uses include:</a:t>
            </a:r>
          </a:p>
          <a:p>
            <a:pPr marL="542925" marR="0" lvl="0" indent="-361950"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Basic accounting</a:t>
            </a:r>
          </a:p>
          <a:p>
            <a:pPr marL="542925" marR="0" lvl="0" indent="-361950"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Inventory</a:t>
            </a:r>
          </a:p>
          <a:p>
            <a:pPr marL="542925" marR="0" lvl="0" indent="-361950"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Customer lists and database</a:t>
            </a:r>
          </a:p>
          <a:p>
            <a:pPr marL="542925" marR="0" lvl="0" indent="-361950"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Employee rosters and payroll</a:t>
            </a: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pic>
        <p:nvPicPr>
          <p:cNvPr id="2" name="Picture 1" descr="Table&#10;&#10;Description automatically generated">
            <a:extLst>
              <a:ext uri="{FF2B5EF4-FFF2-40B4-BE49-F238E27FC236}">
                <a16:creationId xmlns:a16="http://schemas.microsoft.com/office/drawing/2014/main" id="{D3F2182F-71D8-29C5-E90A-9DB6E79738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96700" y="1650795"/>
            <a:ext cx="1806584" cy="2117787"/>
          </a:xfrm>
          <a:prstGeom prst="rect">
            <a:avLst/>
          </a:prstGeom>
        </p:spPr>
      </p:pic>
      <p:pic>
        <p:nvPicPr>
          <p:cNvPr id="4" name="Picture 3">
            <a:extLst>
              <a:ext uri="{FF2B5EF4-FFF2-40B4-BE49-F238E27FC236}">
                <a16:creationId xmlns:a16="http://schemas.microsoft.com/office/drawing/2014/main" id="{5AD75172-02A0-29A2-9AFC-9C2B7475F36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66398" y="2201111"/>
            <a:ext cx="1341140" cy="1174068"/>
          </a:xfrm>
          <a:prstGeom prst="rect">
            <a:avLst/>
          </a:prstGeom>
        </p:spPr>
      </p:pic>
    </p:spTree>
    <p:extLst>
      <p:ext uri="{BB962C8B-B14F-4D97-AF65-F5344CB8AC3E}">
        <p14:creationId xmlns:p14="http://schemas.microsoft.com/office/powerpoint/2010/main" val="18173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Identify Presentation Requirements</a:t>
            </a:r>
          </a:p>
        </p:txBody>
      </p:sp>
      <p:sp>
        <p:nvSpPr>
          <p:cNvPr id="72" name="Google Shape;72;p4"/>
          <p:cNvSpPr txBox="1"/>
          <p:nvPr/>
        </p:nvSpPr>
        <p:spPr>
          <a:xfrm>
            <a:off x="360000" y="1080000"/>
            <a:ext cx="7936102" cy="895600"/>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endParaRPr lang="en-AU" sz="2200" b="0" i="0" u="none" strike="noStrike" cap="none" dirty="0">
              <a:solidFill>
                <a:srgbClr val="00206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endParaRPr lang="en-AU" sz="2000" dirty="0">
              <a:solidFill>
                <a:srgbClr val="002060"/>
              </a:solidFill>
            </a:endParaRPr>
          </a:p>
        </p:txBody>
      </p:sp>
      <p:grpSp>
        <p:nvGrpSpPr>
          <p:cNvPr id="2" name="Google Shape;560;p48">
            <a:extLst>
              <a:ext uri="{FF2B5EF4-FFF2-40B4-BE49-F238E27FC236}">
                <a16:creationId xmlns:a16="http://schemas.microsoft.com/office/drawing/2014/main" id="{912FA67C-FEF8-5F77-8E3A-957AC89835D5}"/>
              </a:ext>
            </a:extLst>
          </p:cNvPr>
          <p:cNvGrpSpPr/>
          <p:nvPr/>
        </p:nvGrpSpPr>
        <p:grpSpPr>
          <a:xfrm>
            <a:off x="360000" y="1255846"/>
            <a:ext cx="6269400" cy="2953542"/>
            <a:chOff x="0" y="42526"/>
            <a:chExt cx="7718616" cy="1350791"/>
          </a:xfrm>
        </p:grpSpPr>
        <p:sp>
          <p:nvSpPr>
            <p:cNvPr id="4" name="Google Shape;561;p48">
              <a:extLst>
                <a:ext uri="{FF2B5EF4-FFF2-40B4-BE49-F238E27FC236}">
                  <a16:creationId xmlns:a16="http://schemas.microsoft.com/office/drawing/2014/main" id="{A0CFEBE1-601B-78F1-BD8B-4F7F3285914B}"/>
                </a:ext>
              </a:extLst>
            </p:cNvPr>
            <p:cNvSpPr/>
            <p:nvPr/>
          </p:nvSpPr>
          <p:spPr>
            <a:xfrm>
              <a:off x="0" y="42526"/>
              <a:ext cx="7718616" cy="421463"/>
            </a:xfrm>
            <a:prstGeom prst="roundRect">
              <a:avLst>
                <a:gd name="adj" fmla="val 16667"/>
              </a:avLst>
            </a:prstGeom>
            <a:solidFill>
              <a:srgbClr val="01255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5" name="Google Shape;562;p48">
              <a:extLst>
                <a:ext uri="{FF2B5EF4-FFF2-40B4-BE49-F238E27FC236}">
                  <a16:creationId xmlns:a16="http://schemas.microsoft.com/office/drawing/2014/main" id="{D99285B1-793E-BC35-AA7F-7BE6E6A79129}"/>
                </a:ext>
              </a:extLst>
            </p:cNvPr>
            <p:cNvSpPr txBox="1"/>
            <p:nvPr/>
          </p:nvSpPr>
          <p:spPr>
            <a:xfrm>
              <a:off x="150939" y="63100"/>
              <a:ext cx="7547102" cy="380315"/>
            </a:xfrm>
            <a:prstGeom prst="rect">
              <a:avLst/>
            </a:prstGeom>
            <a:noFill/>
            <a:ln>
              <a:noFill/>
            </a:ln>
          </p:spPr>
          <p:txBody>
            <a:bodyPr spcFirstLastPara="1" wrap="square" lIns="45700" tIns="45700" rIns="45700" bIns="45700" anchor="ctr" anchorCtr="0">
              <a:noAutofit/>
            </a:bodyPr>
            <a:lstStyle/>
            <a:p>
              <a:pPr marL="0" marR="0" lvl="0" indent="0" rtl="0">
                <a:spcBef>
                  <a:spcPts val="0"/>
                </a:spcBef>
                <a:spcAft>
                  <a:spcPts val="0"/>
                </a:spcAft>
                <a:buClr>
                  <a:srgbClr val="000000"/>
                </a:buClr>
                <a:buSzPts val="1200"/>
                <a:buFont typeface="Arial"/>
                <a:buNone/>
              </a:pPr>
              <a:r>
                <a:rPr lang="en-US" sz="2000" b="0" i="0" u="none" strike="noStrike" cap="none" dirty="0">
                  <a:solidFill>
                    <a:schemeClr val="lt1"/>
                  </a:solidFill>
                  <a:latin typeface="Arial"/>
                  <a:ea typeface="Arial"/>
                  <a:cs typeface="Arial"/>
                  <a:sym typeface="Arial"/>
                </a:rPr>
                <a:t>Any presentation must be targeted towards the audience it is intended for. </a:t>
              </a:r>
            </a:p>
          </p:txBody>
        </p:sp>
        <p:sp>
          <p:nvSpPr>
            <p:cNvPr id="6" name="Google Shape;563;p48">
              <a:extLst>
                <a:ext uri="{FF2B5EF4-FFF2-40B4-BE49-F238E27FC236}">
                  <a16:creationId xmlns:a16="http://schemas.microsoft.com/office/drawing/2014/main" id="{77B5A962-0229-093E-D29D-A11FB9693FC6}"/>
                </a:ext>
              </a:extLst>
            </p:cNvPr>
            <p:cNvSpPr/>
            <p:nvPr/>
          </p:nvSpPr>
          <p:spPr>
            <a:xfrm>
              <a:off x="0" y="507190"/>
              <a:ext cx="7718616" cy="421463"/>
            </a:xfrm>
            <a:prstGeom prst="roundRect">
              <a:avLst>
                <a:gd name="adj" fmla="val 16667"/>
              </a:avLst>
            </a:prstGeom>
            <a:solidFill>
              <a:srgbClr val="0F347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7" name="Google Shape;564;p48">
              <a:extLst>
                <a:ext uri="{FF2B5EF4-FFF2-40B4-BE49-F238E27FC236}">
                  <a16:creationId xmlns:a16="http://schemas.microsoft.com/office/drawing/2014/main" id="{5E4DD237-4140-5133-4FEA-6A5D33627B2C}"/>
                </a:ext>
              </a:extLst>
            </p:cNvPr>
            <p:cNvSpPr txBox="1"/>
            <p:nvPr/>
          </p:nvSpPr>
          <p:spPr>
            <a:xfrm>
              <a:off x="150939" y="527764"/>
              <a:ext cx="7547104" cy="380315"/>
            </a:xfrm>
            <a:prstGeom prst="rect">
              <a:avLst/>
            </a:prstGeom>
            <a:noFill/>
            <a:ln>
              <a:noFill/>
            </a:ln>
          </p:spPr>
          <p:txBody>
            <a:bodyPr spcFirstLastPara="1" wrap="square" lIns="45700" tIns="45700" rIns="45700" bIns="45700" anchor="ctr" anchorCtr="0">
              <a:noAutofit/>
            </a:bodyPr>
            <a:lstStyle/>
            <a:p>
              <a:pPr marL="0" marR="0" lvl="0" indent="0" rtl="0">
                <a:lnSpc>
                  <a:spcPct val="90000"/>
                </a:lnSpc>
                <a:spcBef>
                  <a:spcPts val="0"/>
                </a:spcBef>
                <a:spcAft>
                  <a:spcPts val="0"/>
                </a:spcAft>
                <a:buClr>
                  <a:srgbClr val="000000"/>
                </a:buClr>
                <a:buSzPts val="1200"/>
                <a:buFont typeface="Arial"/>
                <a:buNone/>
              </a:pPr>
              <a:r>
                <a:rPr lang="en-US" sz="2000" b="0" i="0" u="none" strike="noStrike" cap="none" dirty="0">
                  <a:solidFill>
                    <a:schemeClr val="lt1"/>
                  </a:solidFill>
                  <a:latin typeface="Arial"/>
                  <a:ea typeface="Arial"/>
                  <a:cs typeface="Arial"/>
                  <a:sym typeface="Arial"/>
                </a:rPr>
                <a:t>Your purpose in developing a presentation to a specific audience is to inform, persuade, or entertain. </a:t>
              </a:r>
            </a:p>
          </p:txBody>
        </p:sp>
        <p:sp>
          <p:nvSpPr>
            <p:cNvPr id="8" name="Google Shape;565;p48">
              <a:extLst>
                <a:ext uri="{FF2B5EF4-FFF2-40B4-BE49-F238E27FC236}">
                  <a16:creationId xmlns:a16="http://schemas.microsoft.com/office/drawing/2014/main" id="{4BF8A386-6F8C-5018-CCC1-FEC394DA3580}"/>
                </a:ext>
              </a:extLst>
            </p:cNvPr>
            <p:cNvSpPr/>
            <p:nvPr/>
          </p:nvSpPr>
          <p:spPr>
            <a:xfrm>
              <a:off x="0" y="971854"/>
              <a:ext cx="7718616" cy="421463"/>
            </a:xfrm>
            <a:prstGeom prst="roundRect">
              <a:avLst>
                <a:gd name="adj" fmla="val 16667"/>
              </a:avLst>
            </a:prstGeom>
            <a:solidFill>
              <a:srgbClr val="2346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9" name="Google Shape;566;p48">
              <a:extLst>
                <a:ext uri="{FF2B5EF4-FFF2-40B4-BE49-F238E27FC236}">
                  <a16:creationId xmlns:a16="http://schemas.microsoft.com/office/drawing/2014/main" id="{B164039D-DF33-F4DF-BDEA-AD82C9DEDEBC}"/>
                </a:ext>
              </a:extLst>
            </p:cNvPr>
            <p:cNvSpPr txBox="1"/>
            <p:nvPr/>
          </p:nvSpPr>
          <p:spPr>
            <a:xfrm>
              <a:off x="150939" y="992428"/>
              <a:ext cx="7547104" cy="380315"/>
            </a:xfrm>
            <a:prstGeom prst="rect">
              <a:avLst/>
            </a:prstGeom>
            <a:noFill/>
            <a:ln>
              <a:noFill/>
            </a:ln>
          </p:spPr>
          <p:txBody>
            <a:bodyPr spcFirstLastPara="1" wrap="square" lIns="45700" tIns="45700" rIns="45700" bIns="45700" anchor="ctr" anchorCtr="0">
              <a:noAutofit/>
            </a:bodyPr>
            <a:lstStyle/>
            <a:p>
              <a:pPr marL="0" marR="0" lvl="0" indent="0" rtl="0">
                <a:spcBef>
                  <a:spcPts val="0"/>
                </a:spcBef>
                <a:spcAft>
                  <a:spcPts val="0"/>
                </a:spcAft>
                <a:buClr>
                  <a:srgbClr val="000000"/>
                </a:buClr>
                <a:buSzPts val="1200"/>
                <a:buFont typeface="Arial"/>
                <a:buNone/>
              </a:pPr>
              <a:r>
                <a:rPr lang="en-US" sz="2000" dirty="0">
                  <a:solidFill>
                    <a:schemeClr val="lt1"/>
                  </a:solidFill>
                </a:rPr>
                <a:t>K</a:t>
              </a:r>
              <a:r>
                <a:rPr lang="en-US" sz="2000" b="0" i="0" u="none" strike="noStrike" cap="none" dirty="0">
                  <a:solidFill>
                    <a:schemeClr val="lt1"/>
                  </a:solidFill>
                  <a:latin typeface="Arial"/>
                  <a:ea typeface="Arial"/>
                  <a:cs typeface="Arial"/>
                  <a:sym typeface="Arial"/>
                </a:rPr>
                <a:t>now as much about the audience and their interests as possible.</a:t>
              </a:r>
            </a:p>
          </p:txBody>
        </p:sp>
      </p:grpSp>
    </p:spTree>
    <p:extLst>
      <p:ext uri="{BB962C8B-B14F-4D97-AF65-F5344CB8AC3E}">
        <p14:creationId xmlns:p14="http://schemas.microsoft.com/office/powerpoint/2010/main" val="310055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Identify Audience Requirements</a:t>
            </a:r>
          </a:p>
        </p:txBody>
      </p:sp>
      <p:sp>
        <p:nvSpPr>
          <p:cNvPr id="72" name="Google Shape;72;p4"/>
          <p:cNvSpPr txBox="1"/>
          <p:nvPr/>
        </p:nvSpPr>
        <p:spPr>
          <a:xfrm>
            <a:off x="360000" y="1080000"/>
            <a:ext cx="8669700" cy="3139291"/>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dirty="0">
                <a:solidFill>
                  <a:srgbClr val="002060"/>
                </a:solidFill>
              </a:rPr>
              <a:t>The </a:t>
            </a:r>
            <a:r>
              <a:rPr lang="en-AU" sz="2000" b="0" i="0" u="none" strike="noStrike" cap="none" dirty="0">
                <a:solidFill>
                  <a:srgbClr val="002060"/>
                </a:solidFill>
                <a:latin typeface="Arial"/>
                <a:ea typeface="Arial"/>
                <a:cs typeface="Arial"/>
                <a:sym typeface="Arial"/>
              </a:rPr>
              <a:t>audience your document will be forwarded to or viewed by will affect the tone, formatting and design.</a:t>
            </a:r>
          </a:p>
          <a:p>
            <a:pPr marL="0" marR="0" lvl="0" indent="0" algn="l" rtl="0">
              <a:lnSpc>
                <a:spcPct val="110000"/>
              </a:lnSpc>
              <a:spcBef>
                <a:spcPts val="0"/>
              </a:spcBef>
              <a:spcAft>
                <a:spcPts val="0"/>
              </a:spcAft>
              <a:buClr>
                <a:srgbClr val="000000"/>
              </a:buClr>
              <a:buSzPts val="1800"/>
              <a:buFont typeface="Arial"/>
              <a:buNone/>
            </a:pPr>
            <a:endParaRPr lang="en-AU" sz="2000" dirty="0">
              <a:solidFill>
                <a:srgbClr val="002060"/>
              </a:solidFill>
            </a:endParaRPr>
          </a:p>
          <a:p>
            <a:pPr marL="0" marR="0" lvl="0" indent="0" algn="l" rtl="0">
              <a:lnSpc>
                <a:spcPct val="110000"/>
              </a:lnSpc>
              <a:spcBef>
                <a:spcPts val="0"/>
              </a:spcBef>
              <a:spcAft>
                <a:spcPts val="0"/>
              </a:spcAft>
              <a:buClr>
                <a:srgbClr val="000000"/>
              </a:buClr>
              <a:buSzPts val="1800"/>
              <a:buFont typeface="Arial"/>
              <a:buNone/>
            </a:pPr>
            <a:r>
              <a:rPr lang="en-AU" sz="2000" dirty="0">
                <a:solidFill>
                  <a:srgbClr val="002060"/>
                </a:solidFill>
              </a:rPr>
              <a:t>The audience could include:</a:t>
            </a:r>
          </a:p>
          <a:p>
            <a:pPr marL="534988" marR="0" lvl="0" indent="-352425"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Management</a:t>
            </a:r>
          </a:p>
          <a:p>
            <a:pPr marL="534988" marR="0" lvl="0" indent="-352425" algn="l" rtl="0">
              <a:lnSpc>
                <a:spcPct val="130000"/>
              </a:lnSpc>
              <a:spcBef>
                <a:spcPts val="0"/>
              </a:spcBef>
              <a:spcAft>
                <a:spcPts val="0"/>
              </a:spcAft>
              <a:buClr>
                <a:srgbClr val="000000"/>
              </a:buClr>
              <a:buSzPct val="100000"/>
              <a:buBlip>
                <a:blip r:embed="rId3"/>
              </a:buBlip>
            </a:pPr>
            <a:r>
              <a:rPr lang="en-AU" sz="2000" dirty="0">
                <a:solidFill>
                  <a:srgbClr val="002060"/>
                </a:solidFill>
              </a:rPr>
              <a:t>Other staff</a:t>
            </a:r>
          </a:p>
          <a:p>
            <a:pPr marL="534988" marR="0" lvl="0" indent="-352425"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Customers/Clients</a:t>
            </a:r>
          </a:p>
          <a:p>
            <a:pPr marL="534988" marR="0" lvl="0" indent="-352425" algn="l" rtl="0">
              <a:lnSpc>
                <a:spcPct val="130000"/>
              </a:lnSpc>
              <a:spcBef>
                <a:spcPts val="0"/>
              </a:spcBef>
              <a:spcAft>
                <a:spcPts val="0"/>
              </a:spcAft>
              <a:buClr>
                <a:srgbClr val="000000"/>
              </a:buClr>
              <a:buSzPct val="100000"/>
              <a:buBlip>
                <a:blip r:embed="rId3"/>
              </a:buBlip>
            </a:pPr>
            <a:r>
              <a:rPr lang="en-AU" sz="2000" dirty="0">
                <a:solidFill>
                  <a:srgbClr val="002060"/>
                </a:solidFill>
              </a:rPr>
              <a:t>External stakeholders</a:t>
            </a:r>
            <a:endParaRPr lang="en-AU" sz="2000" b="0" i="0" u="none" strike="noStrike" cap="none" dirty="0">
              <a:solidFill>
                <a:srgbClr val="002060"/>
              </a:solidFill>
              <a:latin typeface="Arial"/>
              <a:ea typeface="Arial"/>
              <a:cs typeface="Arial"/>
              <a:sym typeface="Arial"/>
            </a:endParaRPr>
          </a:p>
        </p:txBody>
      </p:sp>
      <p:pic>
        <p:nvPicPr>
          <p:cNvPr id="4" name="Picture 3">
            <a:extLst>
              <a:ext uri="{FF2B5EF4-FFF2-40B4-BE49-F238E27FC236}">
                <a16:creationId xmlns:a16="http://schemas.microsoft.com/office/drawing/2014/main" id="{3DE94E23-2BEC-CEB9-3E63-2E1200EE5FE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35584" y="1820333"/>
            <a:ext cx="3277130" cy="2183900"/>
          </a:xfrm>
          <a:prstGeom prst="rect">
            <a:avLst/>
          </a:prstGeom>
        </p:spPr>
      </p:pic>
    </p:spTree>
    <p:extLst>
      <p:ext uri="{BB962C8B-B14F-4D97-AF65-F5344CB8AC3E}">
        <p14:creationId xmlns:p14="http://schemas.microsoft.com/office/powerpoint/2010/main" val="1197357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Identify Presentation Requirements</a:t>
            </a:r>
          </a:p>
        </p:txBody>
      </p:sp>
      <p:sp>
        <p:nvSpPr>
          <p:cNvPr id="72" name="Google Shape;72;p4"/>
          <p:cNvSpPr txBox="1"/>
          <p:nvPr/>
        </p:nvSpPr>
        <p:spPr>
          <a:xfrm>
            <a:off x="360000" y="1080000"/>
            <a:ext cx="7936102" cy="3200846"/>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A presentation may be delivered via:</a:t>
            </a:r>
          </a:p>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 </a:t>
            </a:r>
          </a:p>
          <a:p>
            <a:pPr marL="534988" marR="0" lvl="0" indent="-338138" algn="l" rtl="0">
              <a:lnSpc>
                <a:spcPct val="130000"/>
              </a:lnSpc>
              <a:spcBef>
                <a:spcPts val="0"/>
              </a:spcBef>
              <a:spcAft>
                <a:spcPts val="0"/>
              </a:spcAft>
              <a:buClr>
                <a:srgbClr val="000000"/>
              </a:buClr>
              <a:buSzPct val="100000"/>
              <a:buBlip>
                <a:blip r:embed="rId3"/>
              </a:buBlip>
            </a:pPr>
            <a:r>
              <a:rPr lang="en-AU" sz="2000" dirty="0">
                <a:solidFill>
                  <a:srgbClr val="002060"/>
                </a:solidFill>
              </a:rPr>
              <a:t>A d</a:t>
            </a:r>
            <a:r>
              <a:rPr lang="en-AU" sz="2000" b="0" i="0" u="none" strike="noStrike" cap="none" dirty="0">
                <a:solidFill>
                  <a:srgbClr val="002060"/>
                </a:solidFill>
                <a:latin typeface="Arial"/>
                <a:ea typeface="Arial"/>
                <a:cs typeface="Arial"/>
                <a:sym typeface="Arial"/>
              </a:rPr>
              <a:t>esktop/laptop computer</a:t>
            </a:r>
          </a:p>
          <a:p>
            <a:pPr marL="534988" marR="0" lvl="0" indent="-338138"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A projector</a:t>
            </a:r>
          </a:p>
          <a:p>
            <a:pPr marL="534988" marR="0" lvl="0" indent="-338138" algn="l" rtl="0">
              <a:lnSpc>
                <a:spcPct val="130000"/>
              </a:lnSpc>
              <a:spcBef>
                <a:spcPts val="0"/>
              </a:spcBef>
              <a:spcAft>
                <a:spcPts val="0"/>
              </a:spcAft>
              <a:buClr>
                <a:srgbClr val="000000"/>
              </a:buClr>
              <a:buSzPct val="100000"/>
              <a:buBlip>
                <a:blip r:embed="rId3"/>
              </a:buBlip>
            </a:pPr>
            <a:r>
              <a:rPr lang="en-AU" sz="2000" dirty="0">
                <a:solidFill>
                  <a:srgbClr val="002060"/>
                </a:solidFill>
              </a:rPr>
              <a:t>Disc or </a:t>
            </a:r>
            <a:r>
              <a:rPr lang="en-AU" sz="2000" b="0" i="0" u="none" strike="noStrike" cap="none" dirty="0">
                <a:solidFill>
                  <a:srgbClr val="002060"/>
                </a:solidFill>
                <a:latin typeface="Arial"/>
                <a:ea typeface="Arial"/>
                <a:cs typeface="Arial"/>
                <a:sym typeface="Arial"/>
              </a:rPr>
              <a:t>storage device</a:t>
            </a:r>
          </a:p>
          <a:p>
            <a:pPr marL="534988" marR="0" lvl="0" indent="-338138" algn="l" rtl="0">
              <a:lnSpc>
                <a:spcPct val="130000"/>
              </a:lnSpc>
              <a:spcBef>
                <a:spcPts val="0"/>
              </a:spcBef>
              <a:spcAft>
                <a:spcPts val="0"/>
              </a:spcAft>
              <a:buClr>
                <a:srgbClr val="000000"/>
              </a:buClr>
              <a:buSzPct val="100000"/>
              <a:buBlip>
                <a:blip r:embed="rId3"/>
              </a:buBlip>
            </a:pPr>
            <a:r>
              <a:rPr lang="en-AU" sz="2000" dirty="0">
                <a:solidFill>
                  <a:srgbClr val="002060"/>
                </a:solidFill>
              </a:rPr>
              <a:t>W</a:t>
            </a:r>
            <a:r>
              <a:rPr lang="en-AU" sz="2000" b="0" i="0" u="none" strike="noStrike" cap="none" dirty="0">
                <a:solidFill>
                  <a:srgbClr val="002060"/>
                </a:solidFill>
                <a:latin typeface="Arial"/>
                <a:ea typeface="Arial"/>
                <a:cs typeface="Arial"/>
                <a:sym typeface="Arial"/>
              </a:rPr>
              <a:t>ebsite</a:t>
            </a:r>
          </a:p>
          <a:p>
            <a:pPr marL="534988" marR="0" lvl="0" indent="-338138" algn="l" rtl="0">
              <a:lnSpc>
                <a:spcPct val="130000"/>
              </a:lnSpc>
              <a:spcBef>
                <a:spcPts val="0"/>
              </a:spcBef>
              <a:spcAft>
                <a:spcPts val="0"/>
              </a:spcAft>
              <a:buClr>
                <a:srgbClr val="000000"/>
              </a:buClr>
              <a:buSzPct val="100000"/>
              <a:buBlip>
                <a:blip r:embed="rId3"/>
              </a:buBlip>
            </a:pPr>
            <a:r>
              <a:rPr lang="en-AU" sz="2000" dirty="0">
                <a:solidFill>
                  <a:srgbClr val="002060"/>
                </a:solidFill>
              </a:rPr>
              <a:t>E</a:t>
            </a:r>
            <a:r>
              <a:rPr lang="en-AU" sz="2000" b="0" i="0" u="none" strike="noStrike" cap="none" dirty="0">
                <a:solidFill>
                  <a:srgbClr val="002060"/>
                </a:solidFill>
                <a:latin typeface="Arial"/>
                <a:ea typeface="Arial"/>
                <a:cs typeface="Arial"/>
                <a:sym typeface="Arial"/>
              </a:rPr>
              <a:t>mail</a:t>
            </a:r>
          </a:p>
          <a:p>
            <a:pPr marL="0" marR="0" lvl="0" indent="0" algn="l" rtl="0">
              <a:lnSpc>
                <a:spcPct val="110000"/>
              </a:lnSpc>
              <a:spcBef>
                <a:spcPts val="0"/>
              </a:spcBef>
              <a:spcAft>
                <a:spcPts val="0"/>
              </a:spcAft>
              <a:buClr>
                <a:srgbClr val="000000"/>
              </a:buClr>
              <a:buSzPts val="1800"/>
              <a:buFont typeface="Arial"/>
              <a:buNone/>
            </a:pPr>
            <a:endParaRPr lang="en-AU" sz="2000" dirty="0">
              <a:solidFill>
                <a:srgbClr val="002060"/>
              </a:solidFill>
            </a:endParaRPr>
          </a:p>
        </p:txBody>
      </p:sp>
      <p:pic>
        <p:nvPicPr>
          <p:cNvPr id="4" name="Picture 3">
            <a:extLst>
              <a:ext uri="{FF2B5EF4-FFF2-40B4-BE49-F238E27FC236}">
                <a16:creationId xmlns:a16="http://schemas.microsoft.com/office/drawing/2014/main" id="{7CA28F86-A4EA-55E6-FFF3-CA83FFA5D53D}"/>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4981010" y="1263948"/>
            <a:ext cx="3591490" cy="2757217"/>
          </a:xfrm>
          <a:prstGeom prst="rect">
            <a:avLst/>
          </a:prstGeom>
        </p:spPr>
      </p:pic>
    </p:spTree>
    <p:extLst>
      <p:ext uri="{BB962C8B-B14F-4D97-AF65-F5344CB8AC3E}">
        <p14:creationId xmlns:p14="http://schemas.microsoft.com/office/powerpoint/2010/main" val="216238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Identify Audience Requirements</a:t>
            </a:r>
          </a:p>
        </p:txBody>
      </p:sp>
      <p:sp>
        <p:nvSpPr>
          <p:cNvPr id="72" name="Google Shape;72;p4"/>
          <p:cNvSpPr txBox="1"/>
          <p:nvPr/>
        </p:nvSpPr>
        <p:spPr>
          <a:xfrm>
            <a:off x="360000" y="1080000"/>
            <a:ext cx="8487667" cy="1200298"/>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You should understand and follow policies and procedures when producing documents and presentations. These are generally created using the following:</a:t>
            </a:r>
          </a:p>
        </p:txBody>
      </p:sp>
      <p:sp>
        <p:nvSpPr>
          <p:cNvPr id="5" name="Rounded Rectangle 4">
            <a:extLst>
              <a:ext uri="{FF2B5EF4-FFF2-40B4-BE49-F238E27FC236}">
                <a16:creationId xmlns:a16="http://schemas.microsoft.com/office/drawing/2014/main" id="{04495CAC-74D1-9510-7D54-7B5AC0FAF90A}"/>
              </a:ext>
            </a:extLst>
          </p:cNvPr>
          <p:cNvSpPr/>
          <p:nvPr/>
        </p:nvSpPr>
        <p:spPr>
          <a:xfrm>
            <a:off x="428623" y="2408005"/>
            <a:ext cx="2043112" cy="1590378"/>
          </a:xfrm>
          <a:prstGeom prst="roundRect">
            <a:avLst/>
          </a:prstGeom>
          <a:solidFill>
            <a:srgbClr val="ED1B7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rtl="0">
              <a:lnSpc>
                <a:spcPct val="110000"/>
              </a:lnSpc>
              <a:spcBef>
                <a:spcPts val="0"/>
              </a:spcBef>
              <a:spcAft>
                <a:spcPts val="0"/>
              </a:spcAft>
              <a:buClr>
                <a:srgbClr val="000000"/>
              </a:buClr>
              <a:buSzPts val="1800"/>
              <a:buFont typeface="Arial"/>
              <a:buNone/>
            </a:pPr>
            <a:r>
              <a:rPr lang="en-AU" sz="2000" b="0" i="0" u="none" strike="noStrike" cap="none" dirty="0">
                <a:solidFill>
                  <a:schemeClr val="bg1"/>
                </a:solidFill>
                <a:latin typeface="Arial"/>
                <a:ea typeface="Arial"/>
                <a:cs typeface="Arial"/>
                <a:sym typeface="Arial"/>
              </a:rPr>
              <a:t>Style guides</a:t>
            </a:r>
          </a:p>
        </p:txBody>
      </p:sp>
      <p:sp>
        <p:nvSpPr>
          <p:cNvPr id="6" name="Rounded Rectangle 5">
            <a:extLst>
              <a:ext uri="{FF2B5EF4-FFF2-40B4-BE49-F238E27FC236}">
                <a16:creationId xmlns:a16="http://schemas.microsoft.com/office/drawing/2014/main" id="{6A2AFD7D-360B-C964-E551-210F2056A1AD}"/>
              </a:ext>
            </a:extLst>
          </p:cNvPr>
          <p:cNvSpPr/>
          <p:nvPr/>
        </p:nvSpPr>
        <p:spPr>
          <a:xfrm>
            <a:off x="2630307" y="2445957"/>
            <a:ext cx="2043112" cy="1552426"/>
          </a:xfrm>
          <a:prstGeom prst="roundRect">
            <a:avLst/>
          </a:prstGeom>
          <a:solidFill>
            <a:srgbClr val="DF7B1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rtl="0">
              <a:lnSpc>
                <a:spcPct val="110000"/>
              </a:lnSpc>
              <a:spcBef>
                <a:spcPts val="0"/>
              </a:spcBef>
              <a:spcAft>
                <a:spcPts val="0"/>
              </a:spcAft>
              <a:buClr>
                <a:srgbClr val="000000"/>
              </a:buClr>
              <a:buSzPts val="1800"/>
              <a:buFont typeface="Arial"/>
              <a:buNone/>
            </a:pPr>
            <a:r>
              <a:rPr lang="en-AU" sz="2000" b="0" i="0" u="none" strike="noStrike" cap="none" dirty="0">
                <a:solidFill>
                  <a:schemeClr val="bg1"/>
                </a:solidFill>
                <a:latin typeface="Arial"/>
                <a:ea typeface="Arial"/>
                <a:cs typeface="Arial"/>
                <a:sym typeface="Arial"/>
              </a:rPr>
              <a:t>Templates</a:t>
            </a:r>
          </a:p>
        </p:txBody>
      </p:sp>
      <p:sp>
        <p:nvSpPr>
          <p:cNvPr id="7" name="Rounded Rectangle 6">
            <a:extLst>
              <a:ext uri="{FF2B5EF4-FFF2-40B4-BE49-F238E27FC236}">
                <a16:creationId xmlns:a16="http://schemas.microsoft.com/office/drawing/2014/main" id="{FCB42FE3-50AE-BF9E-87C4-8B84EF690D76}"/>
              </a:ext>
            </a:extLst>
          </p:cNvPr>
          <p:cNvSpPr/>
          <p:nvPr/>
        </p:nvSpPr>
        <p:spPr>
          <a:xfrm>
            <a:off x="4831991" y="2445957"/>
            <a:ext cx="2043112" cy="1503860"/>
          </a:xfrm>
          <a:prstGeom prst="roundRect">
            <a:avLst/>
          </a:prstGeom>
          <a:solidFill>
            <a:srgbClr val="268F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rtl="0">
              <a:lnSpc>
                <a:spcPct val="110000"/>
              </a:lnSpc>
              <a:spcBef>
                <a:spcPts val="0"/>
              </a:spcBef>
              <a:spcAft>
                <a:spcPts val="0"/>
              </a:spcAft>
              <a:buClr>
                <a:srgbClr val="000000"/>
              </a:buClr>
              <a:buSzPts val="1800"/>
              <a:buFont typeface="Arial"/>
              <a:buNone/>
            </a:pPr>
            <a:r>
              <a:rPr lang="en-AU" sz="2000" dirty="0">
                <a:solidFill>
                  <a:schemeClr val="bg1"/>
                </a:solidFill>
                <a:latin typeface="Arial"/>
                <a:ea typeface="Arial"/>
                <a:cs typeface="Arial"/>
              </a:rPr>
              <a:t>Storage and filing procedures</a:t>
            </a:r>
            <a:endParaRPr lang="en-AU" sz="2000" b="0"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214464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a:xfrm>
            <a:off x="519973" y="542227"/>
            <a:ext cx="4701991" cy="579500"/>
          </a:xfrm>
          <a:prstGeom prst="rect">
            <a:avLst/>
          </a:prstGeom>
          <a:noFill/>
          <a:ln>
            <a:noFill/>
          </a:ln>
        </p:spPr>
        <p:txBody>
          <a:bodyPr spcFirstLastPara="1" wrap="square" lIns="91425" tIns="91425" rIns="91425" bIns="91425" anchor="t" anchorCtr="0">
            <a:normAutofit fontScale="90000"/>
          </a:bodyPr>
          <a:lstStyle/>
          <a:p>
            <a:pPr marL="0" lvl="0" indent="0" algn="r" rtl="0">
              <a:lnSpc>
                <a:spcPct val="100000"/>
              </a:lnSpc>
              <a:spcBef>
                <a:spcPts val="0"/>
              </a:spcBef>
              <a:spcAft>
                <a:spcPts val="0"/>
              </a:spcAft>
              <a:buClr>
                <a:schemeClr val="lt1"/>
              </a:buClr>
              <a:buSzPct val="111111"/>
              <a:buFont typeface="Helvetica Neue"/>
              <a:buNone/>
            </a:pPr>
            <a:r>
              <a:rPr lang="en-US" dirty="0">
                <a:latin typeface="Arial"/>
                <a:ea typeface="Arial"/>
                <a:cs typeface="Arial"/>
                <a:sym typeface="Arial"/>
              </a:rPr>
              <a:t>Learning Topics</a:t>
            </a:r>
            <a:endParaRPr dirty="0"/>
          </a:p>
        </p:txBody>
      </p:sp>
      <p:sp>
        <p:nvSpPr>
          <p:cNvPr id="58" name="Google Shape;58;p2"/>
          <p:cNvSpPr txBox="1">
            <a:spLocks noGrp="1"/>
          </p:cNvSpPr>
          <p:nvPr>
            <p:ph type="body" idx="1"/>
          </p:nvPr>
        </p:nvSpPr>
        <p:spPr>
          <a:xfrm>
            <a:off x="1091745" y="1798137"/>
            <a:ext cx="3946727" cy="525946"/>
          </a:xfrm>
          <a:prstGeom prst="rect">
            <a:avLst/>
          </a:prstGeom>
          <a:noFill/>
          <a:ln>
            <a:noFill/>
          </a:ln>
        </p:spPr>
        <p:txBody>
          <a:bodyPr spcFirstLastPara="1" wrap="square" lIns="91425" tIns="91425" rIns="91425" bIns="91425" anchor="t" anchorCtr="0">
            <a:noAutofit/>
          </a:bodyPr>
          <a:lstStyle/>
          <a:p>
            <a:pPr marL="120650" lvl="0" indent="0" algn="l" rtl="0">
              <a:lnSpc>
                <a:spcPct val="115000"/>
              </a:lnSpc>
              <a:spcBef>
                <a:spcPts val="0"/>
              </a:spcBef>
              <a:spcAft>
                <a:spcPts val="0"/>
              </a:spcAft>
              <a:buSzPts val="1700"/>
              <a:buNone/>
            </a:pPr>
            <a:r>
              <a:rPr lang="en-US" dirty="0">
                <a:latin typeface="Arial"/>
                <a:ea typeface="Arial"/>
                <a:cs typeface="Arial"/>
                <a:sym typeface="Arial"/>
              </a:rPr>
              <a:t>Select and Prepare to use Technology</a:t>
            </a:r>
            <a:endParaRPr dirty="0"/>
          </a:p>
        </p:txBody>
      </p:sp>
      <p:sp>
        <p:nvSpPr>
          <p:cNvPr id="59" name="Google Shape;59;p2"/>
          <p:cNvSpPr txBox="1">
            <a:spLocks noGrp="1"/>
          </p:cNvSpPr>
          <p:nvPr>
            <p:ph type="body" idx="2"/>
          </p:nvPr>
        </p:nvSpPr>
        <p:spPr>
          <a:xfrm>
            <a:off x="1091742" y="3929026"/>
            <a:ext cx="3946730" cy="605635"/>
          </a:xfrm>
          <a:prstGeom prst="rect">
            <a:avLst/>
          </a:prstGeom>
          <a:noFill/>
          <a:ln>
            <a:noFill/>
          </a:ln>
        </p:spPr>
        <p:txBody>
          <a:bodyPr spcFirstLastPara="1" wrap="square" lIns="91425" tIns="91425" rIns="91425" bIns="91425" anchor="t" anchorCtr="0">
            <a:noAutofit/>
          </a:bodyPr>
          <a:lstStyle/>
          <a:p>
            <a:pPr marL="120650" lvl="0" indent="0" algn="l" rtl="0">
              <a:lnSpc>
                <a:spcPct val="115000"/>
              </a:lnSpc>
              <a:spcBef>
                <a:spcPts val="0"/>
              </a:spcBef>
              <a:spcAft>
                <a:spcPts val="0"/>
              </a:spcAft>
              <a:buSzPts val="1700"/>
              <a:buNone/>
            </a:pPr>
            <a:r>
              <a:rPr lang="en-US" dirty="0"/>
              <a:t>Finalise and Store Document</a:t>
            </a:r>
            <a:endParaRPr dirty="0"/>
          </a:p>
        </p:txBody>
      </p:sp>
      <p:sp>
        <p:nvSpPr>
          <p:cNvPr id="60" name="Google Shape;60;p2"/>
          <p:cNvSpPr txBox="1">
            <a:spLocks noGrp="1"/>
          </p:cNvSpPr>
          <p:nvPr>
            <p:ph type="body" idx="3"/>
          </p:nvPr>
        </p:nvSpPr>
        <p:spPr>
          <a:xfrm>
            <a:off x="1091741" y="2863582"/>
            <a:ext cx="3996355" cy="525946"/>
          </a:xfrm>
          <a:prstGeom prst="rect">
            <a:avLst/>
          </a:prstGeom>
          <a:noFill/>
          <a:ln>
            <a:noFill/>
          </a:ln>
        </p:spPr>
        <p:txBody>
          <a:bodyPr spcFirstLastPara="1" wrap="square" lIns="91425" tIns="91425" rIns="91425" bIns="91425" anchor="t" anchorCtr="0">
            <a:normAutofit/>
          </a:bodyPr>
          <a:lstStyle/>
          <a:p>
            <a:pPr marL="120650" lvl="0" indent="0" algn="l" rtl="0">
              <a:lnSpc>
                <a:spcPct val="115000"/>
              </a:lnSpc>
              <a:spcBef>
                <a:spcPts val="0"/>
              </a:spcBef>
              <a:spcAft>
                <a:spcPts val="0"/>
              </a:spcAft>
              <a:buSzPts val="1700"/>
              <a:buNone/>
            </a:pPr>
            <a:r>
              <a:rPr lang="en-US" dirty="0"/>
              <a:t>Input and Process Information or Data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Adjust Workspace to Suit Ergonomic Requirements</a:t>
            </a:r>
          </a:p>
        </p:txBody>
      </p:sp>
      <p:sp>
        <p:nvSpPr>
          <p:cNvPr id="72" name="Google Shape;72;p4"/>
          <p:cNvSpPr txBox="1"/>
          <p:nvPr/>
        </p:nvSpPr>
        <p:spPr>
          <a:xfrm>
            <a:off x="359999" y="1080000"/>
            <a:ext cx="8526825" cy="3077735"/>
          </a:xfrm>
          <a:prstGeom prst="rect">
            <a:avLst/>
          </a:prstGeom>
          <a:noFill/>
          <a:ln>
            <a:noFill/>
          </a:ln>
        </p:spPr>
        <p:txBody>
          <a:bodyPr spcFirstLastPara="1" wrap="square" lIns="91425" tIns="91425" rIns="91425" bIns="91425" anchor="t" anchorCtr="0">
            <a:spAutoFit/>
          </a:bodyPr>
          <a:lstStyle/>
          <a:p>
            <a:pPr>
              <a:lnSpc>
                <a:spcPct val="110000"/>
              </a:lnSpc>
              <a:buSzPts val="1800"/>
            </a:pPr>
            <a:r>
              <a:rPr lang="en-AU" sz="2000" dirty="0">
                <a:solidFill>
                  <a:srgbClr val="002060"/>
                </a:solidFill>
              </a:rPr>
              <a:t>‘</a:t>
            </a:r>
            <a:r>
              <a:rPr lang="en-AU" sz="2000" b="0" i="0" u="none" strike="noStrike" cap="none" dirty="0">
                <a:solidFill>
                  <a:srgbClr val="268F22"/>
                </a:solidFill>
                <a:latin typeface="Arial"/>
                <a:ea typeface="Arial"/>
                <a:cs typeface="Arial"/>
                <a:sym typeface="Arial"/>
              </a:rPr>
              <a:t>Ergonomics</a:t>
            </a:r>
            <a:r>
              <a:rPr lang="en-AU" sz="2000" b="0" i="0" u="none" strike="noStrike" cap="none" dirty="0">
                <a:solidFill>
                  <a:srgbClr val="002060"/>
                </a:solidFill>
                <a:latin typeface="Arial"/>
                <a:ea typeface="Arial"/>
                <a:cs typeface="Arial"/>
                <a:sym typeface="Arial"/>
              </a:rPr>
              <a:t>’ refers to a work area design where duties can be performed efficiently and without risk of injury. An ergonomic desk setup includes:</a:t>
            </a: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pic>
        <p:nvPicPr>
          <p:cNvPr id="3" name="Content Placeholder 4">
            <a:extLst>
              <a:ext uri="{FF2B5EF4-FFF2-40B4-BE49-F238E27FC236}">
                <a16:creationId xmlns:a16="http://schemas.microsoft.com/office/drawing/2014/main" id="{2D4B868B-AF9F-9E7D-61AD-451DA89DC5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469"/>
          <a:stretch/>
        </p:blipFill>
        <p:spPr>
          <a:xfrm>
            <a:off x="1992245" y="1892843"/>
            <a:ext cx="4516505" cy="2628358"/>
          </a:xfrm>
          <a:prstGeom prst="rect">
            <a:avLst/>
          </a:prstGeom>
          <a:noFill/>
          <a:ln>
            <a:noFill/>
          </a:ln>
        </p:spPr>
      </p:pic>
    </p:spTree>
    <p:extLst>
      <p:ext uri="{BB962C8B-B14F-4D97-AF65-F5344CB8AC3E}">
        <p14:creationId xmlns:p14="http://schemas.microsoft.com/office/powerpoint/2010/main" val="316536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Adjust Workspace to Suit Ergonomic Requirements</a:t>
            </a:r>
          </a:p>
        </p:txBody>
      </p:sp>
      <p:sp>
        <p:nvSpPr>
          <p:cNvPr id="72" name="Google Shape;72;p4"/>
          <p:cNvSpPr txBox="1"/>
          <p:nvPr/>
        </p:nvSpPr>
        <p:spPr>
          <a:xfrm>
            <a:off x="360000" y="1080000"/>
            <a:ext cx="7936102" cy="3139291"/>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In order to create a safe and productive working environment, with an adherence to meeting ergonomic requirements, </a:t>
            </a:r>
            <a:r>
              <a:rPr lang="en-AU" sz="2000" dirty="0">
                <a:solidFill>
                  <a:srgbClr val="002060"/>
                </a:solidFill>
              </a:rPr>
              <a:t>steps should be taken to ensure there is:</a:t>
            </a:r>
          </a:p>
          <a:p>
            <a:pPr marL="0" marR="0" lvl="0" indent="0" algn="l" rtl="0">
              <a:lnSpc>
                <a:spcPct val="110000"/>
              </a:lnSpc>
              <a:spcBef>
                <a:spcPts val="0"/>
              </a:spcBef>
              <a:spcAft>
                <a:spcPts val="0"/>
              </a:spcAft>
              <a:buClr>
                <a:srgbClr val="000000"/>
              </a:buClr>
              <a:buSzPts val="1800"/>
              <a:buFont typeface="Arial"/>
              <a:buNone/>
            </a:pPr>
            <a:endParaRPr lang="en-AU" sz="1800" dirty="0">
              <a:solidFill>
                <a:srgbClr val="002060"/>
              </a:solidFill>
            </a:endParaRPr>
          </a:p>
          <a:p>
            <a:pPr marL="534988" marR="0" lvl="0" indent="-338138"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A reduction in excess noise</a:t>
            </a:r>
          </a:p>
          <a:p>
            <a:pPr marL="534988" marR="0" lvl="0" indent="-338138" algn="l" rtl="0">
              <a:lnSpc>
                <a:spcPct val="13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Quality air with a lack of pollution</a:t>
            </a:r>
          </a:p>
          <a:p>
            <a:pPr marL="534988" marR="0" lvl="0" indent="-338138" algn="l" rtl="0">
              <a:lnSpc>
                <a:spcPct val="130000"/>
              </a:lnSpc>
              <a:spcBef>
                <a:spcPts val="0"/>
              </a:spcBef>
              <a:spcAft>
                <a:spcPts val="0"/>
              </a:spcAft>
              <a:buClr>
                <a:srgbClr val="000000"/>
              </a:buClr>
              <a:buSzPct val="100000"/>
              <a:buBlip>
                <a:blip r:embed="rId3"/>
              </a:buBlip>
            </a:pPr>
            <a:r>
              <a:rPr lang="en-AU" sz="2000" dirty="0">
                <a:solidFill>
                  <a:srgbClr val="002060"/>
                </a:solidFill>
              </a:rPr>
              <a:t>Effective ventilation</a:t>
            </a:r>
          </a:p>
          <a:p>
            <a:pPr marL="534988" marR="0" lvl="0" indent="-338138" algn="l" rtl="0">
              <a:lnSpc>
                <a:spcPct val="130000"/>
              </a:lnSpc>
              <a:spcBef>
                <a:spcPts val="0"/>
              </a:spcBef>
              <a:spcAft>
                <a:spcPts val="0"/>
              </a:spcAft>
              <a:buClr>
                <a:srgbClr val="000000"/>
              </a:buClr>
              <a:buSzPct val="100000"/>
              <a:buBlip>
                <a:blip r:embed="rId3"/>
              </a:buBlip>
            </a:pPr>
            <a:r>
              <a:rPr lang="en-AU" sz="2000" dirty="0">
                <a:solidFill>
                  <a:srgbClr val="002060"/>
                </a:solidFill>
              </a:rPr>
              <a:t>An appropriate t</a:t>
            </a:r>
            <a:r>
              <a:rPr lang="en-AU" sz="2000" b="0" i="0" u="none" strike="noStrike" cap="none" dirty="0">
                <a:solidFill>
                  <a:srgbClr val="002060"/>
                </a:solidFill>
                <a:latin typeface="Arial"/>
                <a:ea typeface="Arial"/>
                <a:cs typeface="Arial"/>
                <a:sym typeface="Arial"/>
              </a:rPr>
              <a:t>emperature</a:t>
            </a:r>
            <a:endParaRPr lang="en-AU" sz="1600" b="0" i="0" u="none" strike="noStrike" cap="none" dirty="0">
              <a:solidFill>
                <a:srgbClr val="002060"/>
              </a:solidFill>
              <a:latin typeface="Arial"/>
              <a:ea typeface="Arial"/>
              <a:cs typeface="Arial"/>
              <a:sym typeface="Arial"/>
            </a:endParaRPr>
          </a:p>
        </p:txBody>
      </p:sp>
    </p:spTree>
    <p:extLst>
      <p:ext uri="{BB962C8B-B14F-4D97-AF65-F5344CB8AC3E}">
        <p14:creationId xmlns:p14="http://schemas.microsoft.com/office/powerpoint/2010/main" val="205377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Adjust Workspace to Suit Ergonomic Requirements</a:t>
            </a:r>
          </a:p>
        </p:txBody>
      </p:sp>
      <p:grpSp>
        <p:nvGrpSpPr>
          <p:cNvPr id="2" name="Google Shape;560;p48">
            <a:extLst>
              <a:ext uri="{FF2B5EF4-FFF2-40B4-BE49-F238E27FC236}">
                <a16:creationId xmlns:a16="http://schemas.microsoft.com/office/drawing/2014/main" id="{D731F5D9-2DBB-31DA-CEC8-29BB7E7616DB}"/>
              </a:ext>
            </a:extLst>
          </p:cNvPr>
          <p:cNvGrpSpPr/>
          <p:nvPr/>
        </p:nvGrpSpPr>
        <p:grpSpPr>
          <a:xfrm>
            <a:off x="360000" y="1272786"/>
            <a:ext cx="7644654" cy="2953542"/>
            <a:chOff x="0" y="42526"/>
            <a:chExt cx="7718616" cy="1350791"/>
          </a:xfrm>
        </p:grpSpPr>
        <p:sp>
          <p:nvSpPr>
            <p:cNvPr id="3" name="Google Shape;561;p48">
              <a:extLst>
                <a:ext uri="{FF2B5EF4-FFF2-40B4-BE49-F238E27FC236}">
                  <a16:creationId xmlns:a16="http://schemas.microsoft.com/office/drawing/2014/main" id="{4EE2455A-3AB6-B0A9-AB22-DF61ED7D92E7}"/>
                </a:ext>
              </a:extLst>
            </p:cNvPr>
            <p:cNvSpPr/>
            <p:nvPr/>
          </p:nvSpPr>
          <p:spPr>
            <a:xfrm>
              <a:off x="0" y="42526"/>
              <a:ext cx="7718616" cy="421463"/>
            </a:xfrm>
            <a:prstGeom prst="roundRect">
              <a:avLst>
                <a:gd name="adj" fmla="val 16667"/>
              </a:avLst>
            </a:prstGeom>
            <a:solidFill>
              <a:srgbClr val="5DA8E8"/>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562;p48">
              <a:extLst>
                <a:ext uri="{FF2B5EF4-FFF2-40B4-BE49-F238E27FC236}">
                  <a16:creationId xmlns:a16="http://schemas.microsoft.com/office/drawing/2014/main" id="{309B7434-E065-842D-06CA-B4C6308EFBD2}"/>
                </a:ext>
              </a:extLst>
            </p:cNvPr>
            <p:cNvSpPr txBox="1"/>
            <p:nvPr/>
          </p:nvSpPr>
          <p:spPr>
            <a:xfrm>
              <a:off x="123786" y="63100"/>
              <a:ext cx="7471461" cy="380315"/>
            </a:xfrm>
            <a:prstGeom prst="rect">
              <a:avLst/>
            </a:prstGeom>
            <a:noFill/>
            <a:ln>
              <a:noFill/>
            </a:ln>
          </p:spPr>
          <p:txBody>
            <a:bodyPr spcFirstLastPara="1" wrap="square" lIns="45700" tIns="45700" rIns="45700" bIns="45700" anchor="ctr" anchorCtr="0">
              <a:noAutofit/>
            </a:bodyPr>
            <a:lstStyle/>
            <a:p>
              <a:pPr marL="0" marR="0" lvl="0" indent="0" rtl="0">
                <a:spcBef>
                  <a:spcPts val="0"/>
                </a:spcBef>
                <a:spcAft>
                  <a:spcPts val="0"/>
                </a:spcAft>
                <a:buClr>
                  <a:srgbClr val="000000"/>
                </a:buClr>
                <a:buSzPts val="1200"/>
                <a:buFont typeface="Arial"/>
                <a:buNone/>
              </a:pPr>
              <a:r>
                <a:rPr lang="en-US" sz="1800" b="0" i="0" u="none" strike="noStrike" cap="none" dirty="0">
                  <a:solidFill>
                    <a:schemeClr val="lt1"/>
                  </a:solidFill>
                  <a:latin typeface="Arial"/>
                  <a:ea typeface="Arial"/>
                  <a:cs typeface="Arial"/>
                  <a:sym typeface="Arial"/>
                </a:rPr>
                <a:t>Resources kept in an office/work environment should be within </a:t>
              </a:r>
              <a:br>
                <a:rPr lang="en-US" sz="1800" b="0" i="0" u="none" strike="noStrike" cap="none" dirty="0">
                  <a:solidFill>
                    <a:schemeClr val="lt1"/>
                  </a:solidFill>
                  <a:latin typeface="Arial"/>
                  <a:ea typeface="Arial"/>
                  <a:cs typeface="Arial"/>
                  <a:sym typeface="Arial"/>
                </a:rPr>
              </a:br>
              <a:r>
                <a:rPr lang="en-US" sz="1800" b="0" i="0" u="none" strike="noStrike" cap="none" dirty="0">
                  <a:solidFill>
                    <a:schemeClr val="lt1"/>
                  </a:solidFill>
                  <a:latin typeface="Arial"/>
                  <a:ea typeface="Arial"/>
                  <a:cs typeface="Arial"/>
                  <a:sym typeface="Arial"/>
                </a:rPr>
                <a:t>easy reach and not require anyone to twist or reach. </a:t>
              </a:r>
            </a:p>
          </p:txBody>
        </p:sp>
        <p:sp>
          <p:nvSpPr>
            <p:cNvPr id="5" name="Google Shape;563;p48">
              <a:extLst>
                <a:ext uri="{FF2B5EF4-FFF2-40B4-BE49-F238E27FC236}">
                  <a16:creationId xmlns:a16="http://schemas.microsoft.com/office/drawing/2014/main" id="{ECED985C-3860-05C0-1229-3096442A3059}"/>
                </a:ext>
              </a:extLst>
            </p:cNvPr>
            <p:cNvSpPr/>
            <p:nvPr/>
          </p:nvSpPr>
          <p:spPr>
            <a:xfrm>
              <a:off x="0" y="507190"/>
              <a:ext cx="7718616" cy="421463"/>
            </a:xfrm>
            <a:prstGeom prst="roundRect">
              <a:avLst>
                <a:gd name="adj" fmla="val 16667"/>
              </a:avLst>
            </a:prstGeom>
            <a:solidFill>
              <a:srgbClr val="5DA8E8"/>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64;p48">
              <a:extLst>
                <a:ext uri="{FF2B5EF4-FFF2-40B4-BE49-F238E27FC236}">
                  <a16:creationId xmlns:a16="http://schemas.microsoft.com/office/drawing/2014/main" id="{E02164C0-DEA2-75F2-D026-C5BB153E751E}"/>
                </a:ext>
              </a:extLst>
            </p:cNvPr>
            <p:cNvSpPr txBox="1"/>
            <p:nvPr/>
          </p:nvSpPr>
          <p:spPr>
            <a:xfrm>
              <a:off x="123786" y="527764"/>
              <a:ext cx="7471461" cy="380315"/>
            </a:xfrm>
            <a:prstGeom prst="rect">
              <a:avLst/>
            </a:prstGeom>
            <a:noFill/>
            <a:ln>
              <a:noFill/>
            </a:ln>
          </p:spPr>
          <p:txBody>
            <a:bodyPr spcFirstLastPara="1" wrap="square" lIns="45700" tIns="45700" rIns="45700" bIns="45700" anchor="ctr" anchorCtr="0">
              <a:noAutofit/>
            </a:bodyPr>
            <a:lstStyle/>
            <a:p>
              <a:pPr marL="0" marR="0" lvl="0" indent="0" rtl="0">
                <a:lnSpc>
                  <a:spcPct val="90000"/>
                </a:lnSpc>
                <a:spcBef>
                  <a:spcPts val="0"/>
                </a:spcBef>
                <a:spcAft>
                  <a:spcPts val="0"/>
                </a:spcAft>
                <a:buClr>
                  <a:srgbClr val="000000"/>
                </a:buClr>
                <a:buSzPts val="1200"/>
                <a:buFont typeface="Arial"/>
                <a:buNone/>
              </a:pPr>
              <a:r>
                <a:rPr lang="en-US" sz="1800" b="0" i="0" u="none" strike="noStrike" cap="none" dirty="0">
                  <a:solidFill>
                    <a:schemeClr val="lt1"/>
                  </a:solidFill>
                  <a:latin typeface="Arial"/>
                  <a:ea typeface="Arial"/>
                  <a:cs typeface="Arial"/>
                  <a:sym typeface="Arial"/>
                </a:rPr>
                <a:t>Repetitive Strain Injuries (RSI) occur when a part of the body                is repetitively performing a particular movement.</a:t>
              </a:r>
            </a:p>
          </p:txBody>
        </p:sp>
        <p:sp>
          <p:nvSpPr>
            <p:cNvPr id="7" name="Google Shape;565;p48">
              <a:extLst>
                <a:ext uri="{FF2B5EF4-FFF2-40B4-BE49-F238E27FC236}">
                  <a16:creationId xmlns:a16="http://schemas.microsoft.com/office/drawing/2014/main" id="{145C9EF4-E469-BEC3-82DB-7D00031E8FD7}"/>
                </a:ext>
              </a:extLst>
            </p:cNvPr>
            <p:cNvSpPr/>
            <p:nvPr/>
          </p:nvSpPr>
          <p:spPr>
            <a:xfrm>
              <a:off x="0" y="971854"/>
              <a:ext cx="7718616" cy="421463"/>
            </a:xfrm>
            <a:prstGeom prst="roundRect">
              <a:avLst>
                <a:gd name="adj" fmla="val 16667"/>
              </a:avLst>
            </a:prstGeom>
            <a:solidFill>
              <a:srgbClr val="5DA8E8"/>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66;p48">
              <a:extLst>
                <a:ext uri="{FF2B5EF4-FFF2-40B4-BE49-F238E27FC236}">
                  <a16:creationId xmlns:a16="http://schemas.microsoft.com/office/drawing/2014/main" id="{CEC3877E-9101-F27E-CAC1-63B81A8F9888}"/>
                </a:ext>
              </a:extLst>
            </p:cNvPr>
            <p:cNvSpPr txBox="1"/>
            <p:nvPr/>
          </p:nvSpPr>
          <p:spPr>
            <a:xfrm>
              <a:off x="123786" y="992428"/>
              <a:ext cx="7471461" cy="380315"/>
            </a:xfrm>
            <a:prstGeom prst="rect">
              <a:avLst/>
            </a:prstGeom>
            <a:noFill/>
            <a:ln>
              <a:noFill/>
            </a:ln>
          </p:spPr>
          <p:txBody>
            <a:bodyPr spcFirstLastPara="1" wrap="square" lIns="45700" tIns="45700" rIns="45700" bIns="45700" anchor="ctr" anchorCtr="0">
              <a:noAutofit/>
            </a:bodyPr>
            <a:lstStyle/>
            <a:p>
              <a:pPr marL="0" marR="0" lvl="0" indent="0" rtl="0">
                <a:spcBef>
                  <a:spcPts val="0"/>
                </a:spcBef>
                <a:spcAft>
                  <a:spcPts val="0"/>
                </a:spcAft>
                <a:buClr>
                  <a:srgbClr val="000000"/>
                </a:buClr>
                <a:buSzPts val="1200"/>
                <a:buFont typeface="Arial"/>
                <a:buNone/>
              </a:pPr>
              <a:r>
                <a:rPr lang="en-US" sz="1800" b="0" i="0" u="none" strike="noStrike" cap="none" dirty="0">
                  <a:solidFill>
                    <a:schemeClr val="lt1"/>
                  </a:solidFill>
                  <a:latin typeface="Arial"/>
                  <a:ea typeface="Arial"/>
                  <a:cs typeface="Arial"/>
                  <a:sym typeface="Arial"/>
                </a:rPr>
                <a:t>Allowing adequate rest periods reduce the likelihood of RSIs </a:t>
              </a:r>
              <a:br>
                <a:rPr lang="en-US" sz="1800" b="0" i="0" u="none" strike="noStrike" cap="none" dirty="0">
                  <a:solidFill>
                    <a:schemeClr val="lt1"/>
                  </a:solidFill>
                  <a:latin typeface="Arial"/>
                  <a:ea typeface="Arial"/>
                  <a:cs typeface="Arial"/>
                  <a:sym typeface="Arial"/>
                </a:rPr>
              </a:br>
              <a:r>
                <a:rPr lang="en-US" sz="1800" b="0" i="0" u="none" strike="noStrike" cap="none" dirty="0">
                  <a:solidFill>
                    <a:schemeClr val="lt1"/>
                  </a:solidFill>
                  <a:latin typeface="Arial"/>
                  <a:ea typeface="Arial"/>
                  <a:cs typeface="Arial"/>
                  <a:sym typeface="Arial"/>
                </a:rPr>
                <a:t>and other fatigue-related injuries.</a:t>
              </a:r>
            </a:p>
          </p:txBody>
        </p:sp>
      </p:grpSp>
    </p:spTree>
    <p:extLst>
      <p:ext uri="{BB962C8B-B14F-4D97-AF65-F5344CB8AC3E}">
        <p14:creationId xmlns:p14="http://schemas.microsoft.com/office/powerpoint/2010/main" val="3165204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579613" y="1825361"/>
            <a:ext cx="3893375" cy="6906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 sz="3200" dirty="0"/>
              <a:t>TOPIC 02</a:t>
            </a:r>
            <a:endParaRPr dirty="0"/>
          </a:p>
        </p:txBody>
      </p:sp>
      <p:sp>
        <p:nvSpPr>
          <p:cNvPr id="63" name="Google Shape;63;p10"/>
          <p:cNvSpPr txBox="1">
            <a:spLocks noGrp="1"/>
          </p:cNvSpPr>
          <p:nvPr>
            <p:ph type="subTitle" idx="1"/>
          </p:nvPr>
        </p:nvSpPr>
        <p:spPr>
          <a:xfrm>
            <a:off x="579613" y="2516057"/>
            <a:ext cx="3701193" cy="1528453"/>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None/>
            </a:pPr>
            <a:r>
              <a:rPr lang="en-AU" sz="2400" b="0" i="0" u="none" strike="noStrike" cap="none" dirty="0">
                <a:solidFill>
                  <a:srgbClr val="D6D6D6"/>
                </a:solidFill>
                <a:latin typeface="Arial"/>
                <a:ea typeface="Arial"/>
                <a:cs typeface="Arial"/>
                <a:sym typeface="Arial"/>
              </a:rPr>
              <a:t>Input and Process </a:t>
            </a:r>
            <a:r>
              <a:rPr lang="en-AU" dirty="0">
                <a:solidFill>
                  <a:srgbClr val="D6D6D6"/>
                </a:solidFill>
                <a:latin typeface="Arial"/>
                <a:ea typeface="Arial"/>
                <a:cs typeface="Arial"/>
                <a:sym typeface="Arial"/>
              </a:rPr>
              <a:t>I</a:t>
            </a:r>
            <a:r>
              <a:rPr lang="en-AU" sz="2400" b="0" i="0" u="none" strike="noStrike" cap="none" dirty="0">
                <a:solidFill>
                  <a:srgbClr val="D6D6D6"/>
                </a:solidFill>
                <a:latin typeface="Arial"/>
                <a:ea typeface="Arial"/>
                <a:cs typeface="Arial"/>
                <a:sym typeface="Arial"/>
              </a:rPr>
              <a:t>nformation or Data</a:t>
            </a:r>
            <a:endParaRPr lang="en-AU" dirty="0"/>
          </a:p>
        </p:txBody>
      </p:sp>
    </p:spTree>
    <p:extLst>
      <p:ext uri="{BB962C8B-B14F-4D97-AF65-F5344CB8AC3E}">
        <p14:creationId xmlns:p14="http://schemas.microsoft.com/office/powerpoint/2010/main" val="3122212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Input and Process Information or Data</a:t>
            </a:r>
            <a:br>
              <a:rPr lang="en-US" sz="2700" dirty="0"/>
            </a:br>
            <a:endParaRPr lang="en-US" sz="2700" dirty="0"/>
          </a:p>
        </p:txBody>
      </p:sp>
      <p:sp>
        <p:nvSpPr>
          <p:cNvPr id="72" name="Google Shape;72;p4"/>
          <p:cNvSpPr txBox="1"/>
          <p:nvPr/>
        </p:nvSpPr>
        <p:spPr>
          <a:xfrm>
            <a:off x="360000" y="1080000"/>
            <a:ext cx="5752933" cy="2825359"/>
          </a:xfrm>
          <a:prstGeom prst="rect">
            <a:avLst/>
          </a:prstGeom>
          <a:noFill/>
          <a:ln>
            <a:noFill/>
          </a:ln>
        </p:spPr>
        <p:txBody>
          <a:bodyPr spcFirstLastPara="1" wrap="square" lIns="91425" tIns="91425" rIns="91425" bIns="91425" anchor="t" anchorCtr="0">
            <a:spAutoFit/>
          </a:bodyPr>
          <a:lstStyle/>
          <a:p>
            <a:pPr marL="536575" marR="0" lvl="0" indent="-358775" algn="l" rtl="0">
              <a:lnSpc>
                <a:spcPct val="11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Information and data gathered can be input into a document in a </a:t>
            </a:r>
            <a:r>
              <a:rPr lang="en-AU" sz="2000" b="0" i="0" u="none" strike="noStrike" cap="none" dirty="0">
                <a:solidFill>
                  <a:srgbClr val="ED1B7E"/>
                </a:solidFill>
                <a:latin typeface="Arial"/>
                <a:ea typeface="Arial"/>
                <a:cs typeface="Arial"/>
                <a:sym typeface="Arial"/>
              </a:rPr>
              <a:t>software program</a:t>
            </a:r>
            <a:r>
              <a:rPr lang="en-AU" sz="2000" b="0" i="0" u="none" strike="noStrike" cap="none" dirty="0">
                <a:solidFill>
                  <a:srgbClr val="002060"/>
                </a:solidFill>
                <a:latin typeface="Arial"/>
                <a:ea typeface="Arial"/>
                <a:cs typeface="Arial"/>
                <a:sym typeface="Arial"/>
              </a:rPr>
              <a:t>. </a:t>
            </a:r>
          </a:p>
          <a:p>
            <a:pPr marL="177800" marR="0" lvl="0" algn="l" rtl="0">
              <a:lnSpc>
                <a:spcPct val="110000"/>
              </a:lnSpc>
              <a:spcBef>
                <a:spcPts val="0"/>
              </a:spcBef>
              <a:spcAft>
                <a:spcPts val="0"/>
              </a:spcAft>
              <a:buClr>
                <a:srgbClr val="000000"/>
              </a:buClr>
              <a:buSzPct val="100000"/>
            </a:pPr>
            <a:endParaRPr lang="en-AU" sz="800" b="0" i="0" u="none" strike="noStrike" cap="none" dirty="0">
              <a:solidFill>
                <a:srgbClr val="002060"/>
              </a:solidFill>
              <a:latin typeface="Arial"/>
              <a:ea typeface="Arial"/>
              <a:cs typeface="Arial"/>
              <a:sym typeface="Arial"/>
            </a:endParaRPr>
          </a:p>
          <a:p>
            <a:pPr marL="536575" marR="0" lvl="0" indent="-358775" algn="l" rtl="0">
              <a:lnSpc>
                <a:spcPct val="110000"/>
              </a:lnSpc>
              <a:spcBef>
                <a:spcPts val="0"/>
              </a:spcBef>
              <a:spcAft>
                <a:spcPts val="0"/>
              </a:spcAft>
              <a:buClr>
                <a:srgbClr val="000000"/>
              </a:buClr>
              <a:buSzPct val="100000"/>
              <a:buBlip>
                <a:blip r:embed="rId3"/>
              </a:buBlip>
            </a:pPr>
            <a:r>
              <a:rPr lang="en-AU" sz="2000" dirty="0">
                <a:solidFill>
                  <a:srgbClr val="002060"/>
                </a:solidFill>
              </a:rPr>
              <a:t>Software programs allow users to collate and present information, and collaborate with others.</a:t>
            </a:r>
          </a:p>
          <a:p>
            <a:pPr marL="177800" marR="0" lvl="0" algn="l" rtl="0">
              <a:lnSpc>
                <a:spcPct val="110000"/>
              </a:lnSpc>
              <a:spcBef>
                <a:spcPts val="0"/>
              </a:spcBef>
              <a:spcAft>
                <a:spcPts val="0"/>
              </a:spcAft>
              <a:buClr>
                <a:srgbClr val="000000"/>
              </a:buClr>
              <a:buSzPct val="100000"/>
            </a:pPr>
            <a:endParaRPr lang="en-AU" sz="800" dirty="0">
              <a:solidFill>
                <a:srgbClr val="002060"/>
              </a:solidFill>
            </a:endParaRPr>
          </a:p>
          <a:p>
            <a:pPr marL="536575" marR="0" lvl="0" indent="-358775" algn="l" rtl="0">
              <a:lnSpc>
                <a:spcPct val="110000"/>
              </a:lnSpc>
              <a:spcBef>
                <a:spcPts val="0"/>
              </a:spcBef>
              <a:spcAft>
                <a:spcPts val="0"/>
              </a:spcAft>
              <a:buClr>
                <a:srgbClr val="000000"/>
              </a:buClr>
              <a:buSzPct val="100000"/>
              <a:buBlip>
                <a:blip r:embed="rId3"/>
              </a:buBlip>
            </a:pPr>
            <a:r>
              <a:rPr lang="en-AU" sz="2000" dirty="0">
                <a:solidFill>
                  <a:srgbClr val="002060"/>
                </a:solidFill>
              </a:rPr>
              <a:t>D</a:t>
            </a:r>
            <a:r>
              <a:rPr lang="en-AU" sz="2000" b="0" i="0" u="none" strike="noStrike" cap="none" dirty="0">
                <a:solidFill>
                  <a:srgbClr val="002060"/>
                </a:solidFill>
                <a:latin typeface="Arial"/>
                <a:ea typeface="Arial"/>
                <a:cs typeface="Arial"/>
                <a:sym typeface="Arial"/>
              </a:rPr>
              <a:t>ata can be shared between both individuals and teams.</a:t>
            </a:r>
            <a:endParaRPr lang="en-AU" sz="1600" b="0" i="0" u="none" strike="noStrike" cap="none" dirty="0">
              <a:solidFill>
                <a:srgbClr val="002060"/>
              </a:solidFill>
              <a:latin typeface="Arial"/>
              <a:ea typeface="Arial"/>
              <a:cs typeface="Arial"/>
              <a:sym typeface="Arial"/>
            </a:endParaRPr>
          </a:p>
        </p:txBody>
      </p:sp>
      <p:pic>
        <p:nvPicPr>
          <p:cNvPr id="5" name="Picture 4" descr="A keyboard on a desk&#10;&#10;Description automatically generated with low confidence">
            <a:extLst>
              <a:ext uri="{FF2B5EF4-FFF2-40B4-BE49-F238E27FC236}">
                <a16:creationId xmlns:a16="http://schemas.microsoft.com/office/drawing/2014/main" id="{BD774EDE-95CE-7B1C-ACB5-26F600214C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4134" y="1272366"/>
            <a:ext cx="2099966" cy="2598767"/>
          </a:xfrm>
          <a:prstGeom prst="rect">
            <a:avLst/>
          </a:prstGeom>
        </p:spPr>
      </p:pic>
    </p:spTree>
    <p:extLst>
      <p:ext uri="{BB962C8B-B14F-4D97-AF65-F5344CB8AC3E}">
        <p14:creationId xmlns:p14="http://schemas.microsoft.com/office/powerpoint/2010/main" val="4203586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Input and Process Information or Data</a:t>
            </a:r>
            <a:br>
              <a:rPr lang="en-US" sz="2700" dirty="0"/>
            </a:br>
            <a:endParaRPr lang="en-US" sz="2700" dirty="0"/>
          </a:p>
        </p:txBody>
      </p:sp>
      <p:sp>
        <p:nvSpPr>
          <p:cNvPr id="72" name="Google Shape;72;p4"/>
          <p:cNvSpPr txBox="1"/>
          <p:nvPr/>
        </p:nvSpPr>
        <p:spPr>
          <a:xfrm>
            <a:off x="360000" y="1080000"/>
            <a:ext cx="5846067" cy="4151876"/>
          </a:xfrm>
          <a:prstGeom prst="rect">
            <a:avLst/>
          </a:prstGeom>
          <a:noFill/>
          <a:ln>
            <a:noFill/>
          </a:ln>
        </p:spPr>
        <p:txBody>
          <a:bodyPr spcFirstLastPara="1" wrap="square" lIns="91425" tIns="91425" rIns="91425" bIns="91425" anchor="t" anchorCtr="0">
            <a:spAutoFit/>
          </a:bodyPr>
          <a:lstStyle/>
          <a:p>
            <a:pPr marL="536575" marR="0" lvl="0" indent="-358775" algn="l" rtl="0">
              <a:lnSpc>
                <a:spcPct val="11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The person tasked with creating work documents needs to be clear on what information is required.</a:t>
            </a:r>
          </a:p>
          <a:p>
            <a:pPr marL="177800" marR="0" lvl="0" algn="l" rtl="0">
              <a:lnSpc>
                <a:spcPct val="110000"/>
              </a:lnSpc>
              <a:spcBef>
                <a:spcPts val="0"/>
              </a:spcBef>
              <a:spcAft>
                <a:spcPts val="0"/>
              </a:spcAft>
              <a:buClr>
                <a:srgbClr val="000000"/>
              </a:buClr>
              <a:buSzPct val="100000"/>
            </a:pPr>
            <a:endParaRPr lang="en-AU" sz="800" b="0" i="0" u="none" strike="noStrike" cap="none" dirty="0">
              <a:solidFill>
                <a:srgbClr val="002060"/>
              </a:solidFill>
              <a:latin typeface="Arial"/>
              <a:ea typeface="Arial"/>
              <a:cs typeface="Arial"/>
              <a:sym typeface="Arial"/>
            </a:endParaRPr>
          </a:p>
          <a:p>
            <a:pPr marL="536575" marR="0" lvl="0" indent="-358775" algn="l" rtl="0">
              <a:lnSpc>
                <a:spcPct val="11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Information/data entered into </a:t>
            </a:r>
            <a:r>
              <a:rPr lang="en-AU" sz="2000" dirty="0">
                <a:solidFill>
                  <a:srgbClr val="002060"/>
                </a:solidFill>
              </a:rPr>
              <a:t>documents </a:t>
            </a:r>
            <a:r>
              <a:rPr lang="en-AU" sz="2000" b="0" i="0" u="none" strike="noStrike" cap="none" dirty="0">
                <a:solidFill>
                  <a:srgbClr val="002060"/>
                </a:solidFill>
                <a:latin typeface="Arial"/>
                <a:ea typeface="Arial"/>
                <a:cs typeface="Arial"/>
                <a:sym typeface="Arial"/>
              </a:rPr>
              <a:t>should be accurate and complete.</a:t>
            </a:r>
          </a:p>
          <a:p>
            <a:pPr marL="177800" marR="0" lvl="0" algn="l" rtl="0">
              <a:lnSpc>
                <a:spcPct val="110000"/>
              </a:lnSpc>
              <a:spcBef>
                <a:spcPts val="0"/>
              </a:spcBef>
              <a:spcAft>
                <a:spcPts val="0"/>
              </a:spcAft>
              <a:buClr>
                <a:srgbClr val="000000"/>
              </a:buClr>
              <a:buSzPct val="100000"/>
            </a:pPr>
            <a:endParaRPr lang="en-AU" sz="800" b="0" i="0" u="none" strike="noStrike" cap="none" dirty="0">
              <a:solidFill>
                <a:srgbClr val="002060"/>
              </a:solidFill>
              <a:latin typeface="Arial"/>
              <a:ea typeface="Arial"/>
              <a:cs typeface="Arial"/>
              <a:sym typeface="Arial"/>
            </a:endParaRPr>
          </a:p>
          <a:p>
            <a:pPr marL="536575" marR="0" lvl="0" indent="-358775" algn="l" rtl="0">
              <a:lnSpc>
                <a:spcPct val="110000"/>
              </a:lnSpc>
              <a:spcBef>
                <a:spcPts val="0"/>
              </a:spcBef>
              <a:spcAft>
                <a:spcPts val="0"/>
              </a:spcAft>
              <a:buClr>
                <a:srgbClr val="000000"/>
              </a:buClr>
              <a:buSzPct val="100000"/>
              <a:buBlip>
                <a:blip r:embed="rId3"/>
              </a:buBlip>
            </a:pPr>
            <a:r>
              <a:rPr lang="en-AU" sz="2000" dirty="0">
                <a:solidFill>
                  <a:srgbClr val="002060"/>
                </a:solidFill>
              </a:rPr>
              <a:t>Data should be entered into the application, according to the organisational requirements. </a:t>
            </a:r>
            <a:r>
              <a:rPr lang="en-AU" sz="2000" b="0" i="0" u="none" strike="noStrike" cap="none" dirty="0">
                <a:solidFill>
                  <a:srgbClr val="002060"/>
                </a:solidFill>
                <a:latin typeface="Arial"/>
                <a:ea typeface="Arial"/>
                <a:cs typeface="Arial"/>
                <a:sym typeface="Arial"/>
              </a:rPr>
              <a:t>This might include </a:t>
            </a:r>
            <a:r>
              <a:rPr lang="en-AU" sz="2000" dirty="0">
                <a:solidFill>
                  <a:srgbClr val="002060"/>
                </a:solidFill>
              </a:rPr>
              <a:t>using a workplace template  or style guide.</a:t>
            </a:r>
            <a:endParaRPr lang="en-AU" sz="2000" b="0" i="0" u="none" strike="noStrike" cap="none" dirty="0">
              <a:solidFill>
                <a:srgbClr val="00206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endParaRPr lang="en-AU" sz="22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pic>
        <p:nvPicPr>
          <p:cNvPr id="5" name="Picture 4">
            <a:extLst>
              <a:ext uri="{FF2B5EF4-FFF2-40B4-BE49-F238E27FC236}">
                <a16:creationId xmlns:a16="http://schemas.microsoft.com/office/drawing/2014/main" id="{8B4AE756-3F7C-FFBB-8591-9A5E756E1E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4134" y="1272366"/>
            <a:ext cx="2099966" cy="2598767"/>
          </a:xfrm>
          <a:prstGeom prst="rect">
            <a:avLst/>
          </a:prstGeom>
        </p:spPr>
      </p:pic>
    </p:spTree>
    <p:extLst>
      <p:ext uri="{BB962C8B-B14F-4D97-AF65-F5344CB8AC3E}">
        <p14:creationId xmlns:p14="http://schemas.microsoft.com/office/powerpoint/2010/main" val="319687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Work Document Applications</a:t>
            </a:r>
          </a:p>
        </p:txBody>
      </p:sp>
      <p:sp>
        <p:nvSpPr>
          <p:cNvPr id="72" name="Google Shape;72;p4"/>
          <p:cNvSpPr txBox="1"/>
          <p:nvPr/>
        </p:nvSpPr>
        <p:spPr>
          <a:xfrm>
            <a:off x="359999" y="1080000"/>
            <a:ext cx="8298225" cy="1415742"/>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dirty="0">
                <a:solidFill>
                  <a:srgbClr val="002060"/>
                </a:solidFill>
              </a:rPr>
              <a:t>W</a:t>
            </a:r>
            <a:r>
              <a:rPr lang="en-AU" sz="2000" b="0" i="0" u="none" strike="noStrike" cap="none" dirty="0">
                <a:solidFill>
                  <a:srgbClr val="002060"/>
                </a:solidFill>
                <a:latin typeface="Arial"/>
                <a:ea typeface="Arial"/>
                <a:cs typeface="Arial"/>
                <a:sym typeface="Arial"/>
              </a:rPr>
              <a:t>ork document applications such as Microsoft Word, Excel and PowerPoint can be </a:t>
            </a:r>
            <a:r>
              <a:rPr lang="en-AU" sz="2000" dirty="0">
                <a:solidFill>
                  <a:srgbClr val="002060"/>
                </a:solidFill>
              </a:rPr>
              <a:t>accessed</a:t>
            </a:r>
            <a:r>
              <a:rPr lang="en-AU" sz="2000" b="0" i="0" u="none" strike="noStrike" cap="none" dirty="0">
                <a:solidFill>
                  <a:srgbClr val="002060"/>
                </a:solidFill>
                <a:latin typeface="Arial"/>
                <a:ea typeface="Arial"/>
                <a:cs typeface="Arial"/>
                <a:sym typeface="Arial"/>
              </a:rPr>
              <a:t> from the:</a:t>
            </a: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pic>
        <p:nvPicPr>
          <p:cNvPr id="1026" name="Picture 2" descr="All-new touch-friendly taskbar comes to latest Windows 11 preview | Ars  Technica">
            <a:extLst>
              <a:ext uri="{FF2B5EF4-FFF2-40B4-BE49-F238E27FC236}">
                <a16:creationId xmlns:a16="http://schemas.microsoft.com/office/drawing/2014/main" id="{31AC9725-57BF-B29B-28D1-CC78A5EBB79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13499" y="2890731"/>
            <a:ext cx="5991224" cy="149780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1B4CD79E-5E97-F241-89B0-DFEC37821823}"/>
              </a:ext>
            </a:extLst>
          </p:cNvPr>
          <p:cNvSpPr/>
          <p:nvPr/>
        </p:nvSpPr>
        <p:spPr>
          <a:xfrm>
            <a:off x="5596723" y="2066925"/>
            <a:ext cx="1908000" cy="700088"/>
          </a:xfrm>
          <a:prstGeom prst="round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Taskbar Shortcuts</a:t>
            </a:r>
          </a:p>
        </p:txBody>
      </p:sp>
      <p:sp>
        <p:nvSpPr>
          <p:cNvPr id="4" name="Rounded Rectangle 3">
            <a:extLst>
              <a:ext uri="{FF2B5EF4-FFF2-40B4-BE49-F238E27FC236}">
                <a16:creationId xmlns:a16="http://schemas.microsoft.com/office/drawing/2014/main" id="{7FE013EC-8F2E-8811-F2CD-7BE57F2DA28B}"/>
              </a:ext>
            </a:extLst>
          </p:cNvPr>
          <p:cNvSpPr/>
          <p:nvPr/>
        </p:nvSpPr>
        <p:spPr>
          <a:xfrm>
            <a:off x="3555111" y="2066925"/>
            <a:ext cx="1908000" cy="700088"/>
          </a:xfrm>
          <a:prstGeom prst="round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Desktop Shortcuts</a:t>
            </a:r>
          </a:p>
        </p:txBody>
      </p:sp>
      <p:sp>
        <p:nvSpPr>
          <p:cNvPr id="5" name="Rounded Rectangle 4">
            <a:extLst>
              <a:ext uri="{FF2B5EF4-FFF2-40B4-BE49-F238E27FC236}">
                <a16:creationId xmlns:a16="http://schemas.microsoft.com/office/drawing/2014/main" id="{98D1B6E8-8B69-61DA-6B47-C9D43FF77F76}"/>
              </a:ext>
            </a:extLst>
          </p:cNvPr>
          <p:cNvSpPr/>
          <p:nvPr/>
        </p:nvSpPr>
        <p:spPr>
          <a:xfrm>
            <a:off x="1513499" y="2066925"/>
            <a:ext cx="1908000" cy="700088"/>
          </a:xfrm>
          <a:prstGeom prst="round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Start Menu</a:t>
            </a:r>
          </a:p>
        </p:txBody>
      </p:sp>
    </p:spTree>
    <p:extLst>
      <p:ext uri="{BB962C8B-B14F-4D97-AF65-F5344CB8AC3E}">
        <p14:creationId xmlns:p14="http://schemas.microsoft.com/office/powerpoint/2010/main" val="4108029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Drafting and Proofreading Documents</a:t>
            </a:r>
          </a:p>
        </p:txBody>
      </p:sp>
      <p:sp>
        <p:nvSpPr>
          <p:cNvPr id="72" name="Google Shape;72;p4"/>
          <p:cNvSpPr txBox="1"/>
          <p:nvPr/>
        </p:nvSpPr>
        <p:spPr>
          <a:xfrm>
            <a:off x="360000" y="1080000"/>
            <a:ext cx="7936102"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pic>
        <p:nvPicPr>
          <p:cNvPr id="2" name="Google Shape;212;p20">
            <a:extLst>
              <a:ext uri="{FF2B5EF4-FFF2-40B4-BE49-F238E27FC236}">
                <a16:creationId xmlns:a16="http://schemas.microsoft.com/office/drawing/2014/main" id="{0F80B323-66B6-560D-2BC2-1326699E2929}"/>
              </a:ext>
            </a:extLst>
          </p:cNvPr>
          <p:cNvPicPr preferRelativeResize="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694508" y="2459115"/>
            <a:ext cx="1872000" cy="1368000"/>
          </a:xfrm>
          <a:prstGeom prst="rect">
            <a:avLst/>
          </a:prstGeom>
          <a:noFill/>
          <a:ln>
            <a:noFill/>
          </a:ln>
        </p:spPr>
      </p:pic>
      <p:pic>
        <p:nvPicPr>
          <p:cNvPr id="3" name="Google Shape;215;p20" descr="A person typing on a computer&#10;&#10;Description automatically generated with medium confidence">
            <a:extLst>
              <a:ext uri="{FF2B5EF4-FFF2-40B4-BE49-F238E27FC236}">
                <a16:creationId xmlns:a16="http://schemas.microsoft.com/office/drawing/2014/main" id="{72BBE5A1-BBF2-4865-1FE9-1CC00AAE2FE8}"/>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1616" y="2459115"/>
            <a:ext cx="1872000" cy="1368000"/>
          </a:xfrm>
          <a:prstGeom prst="rect">
            <a:avLst/>
          </a:prstGeom>
          <a:noFill/>
          <a:ln>
            <a:noFill/>
          </a:ln>
        </p:spPr>
      </p:pic>
      <p:pic>
        <p:nvPicPr>
          <p:cNvPr id="4" name="Google Shape;216;p20">
            <a:extLst>
              <a:ext uri="{FF2B5EF4-FFF2-40B4-BE49-F238E27FC236}">
                <a16:creationId xmlns:a16="http://schemas.microsoft.com/office/drawing/2014/main" id="{E840BAEF-2EEF-FF81-F8DE-E210C4A3416D}"/>
              </a:ext>
            </a:extLst>
          </p:cNvPr>
          <p:cNvPicPr preferRelativeResize="0"/>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rcRect/>
          <a:stretch/>
        </p:blipFill>
        <p:spPr>
          <a:xfrm>
            <a:off x="2588062" y="2459115"/>
            <a:ext cx="1872000" cy="1368000"/>
          </a:xfrm>
          <a:prstGeom prst="rect">
            <a:avLst/>
          </a:prstGeom>
          <a:noFill/>
          <a:ln>
            <a:noFill/>
          </a:ln>
        </p:spPr>
      </p:pic>
      <p:pic>
        <p:nvPicPr>
          <p:cNvPr id="5" name="Google Shape;217;p20">
            <a:extLst>
              <a:ext uri="{FF2B5EF4-FFF2-40B4-BE49-F238E27FC236}">
                <a16:creationId xmlns:a16="http://schemas.microsoft.com/office/drawing/2014/main" id="{A828E992-247B-AA3A-F9BF-B688A5A5F748}"/>
              </a:ext>
            </a:extLst>
          </p:cNvPr>
          <p:cNvPicPr preferRelativeResize="0"/>
          <p:nvPr/>
        </p:nvPicPr>
        <p:blipFill rotWithShape="1">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a:off x="6800955" y="2459115"/>
            <a:ext cx="1872000" cy="1368000"/>
          </a:xfrm>
          <a:prstGeom prst="rect">
            <a:avLst/>
          </a:prstGeom>
          <a:noFill/>
          <a:ln>
            <a:noFill/>
          </a:ln>
        </p:spPr>
      </p:pic>
      <p:sp>
        <p:nvSpPr>
          <p:cNvPr id="10" name="Rounded Rectangle 9">
            <a:extLst>
              <a:ext uri="{FF2B5EF4-FFF2-40B4-BE49-F238E27FC236}">
                <a16:creationId xmlns:a16="http://schemas.microsoft.com/office/drawing/2014/main" id="{FA035AEC-2827-DBBB-F03A-616B38F09DF7}"/>
              </a:ext>
            </a:extLst>
          </p:cNvPr>
          <p:cNvSpPr/>
          <p:nvPr/>
        </p:nvSpPr>
        <p:spPr>
          <a:xfrm>
            <a:off x="4694506" y="1180125"/>
            <a:ext cx="1872000" cy="10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a:t>Documents should be checked and amended. </a:t>
            </a:r>
          </a:p>
        </p:txBody>
      </p:sp>
      <p:sp>
        <p:nvSpPr>
          <p:cNvPr id="11" name="Rounded Rectangle 10">
            <a:extLst>
              <a:ext uri="{FF2B5EF4-FFF2-40B4-BE49-F238E27FC236}">
                <a16:creationId xmlns:a16="http://schemas.microsoft.com/office/drawing/2014/main" id="{2C3C774A-78E3-1396-EE47-C7A87243BBEF}"/>
              </a:ext>
            </a:extLst>
          </p:cNvPr>
          <p:cNvSpPr/>
          <p:nvPr/>
        </p:nvSpPr>
        <p:spPr>
          <a:xfrm>
            <a:off x="2588062" y="1180125"/>
            <a:ext cx="1861432" cy="10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a:t>Drafting allows content to be reviewed for accuracy. </a:t>
            </a:r>
          </a:p>
        </p:txBody>
      </p:sp>
      <p:sp>
        <p:nvSpPr>
          <p:cNvPr id="12" name="Rounded Rectangle 11">
            <a:extLst>
              <a:ext uri="{FF2B5EF4-FFF2-40B4-BE49-F238E27FC236}">
                <a16:creationId xmlns:a16="http://schemas.microsoft.com/office/drawing/2014/main" id="{FFE7A097-FD88-ACD9-8C1D-25CA7C0636E5}"/>
              </a:ext>
            </a:extLst>
          </p:cNvPr>
          <p:cNvSpPr/>
          <p:nvPr/>
        </p:nvSpPr>
        <p:spPr>
          <a:xfrm>
            <a:off x="481616" y="1180125"/>
            <a:ext cx="1872000" cy="10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a:t>The drafting stage is the most important.</a:t>
            </a:r>
          </a:p>
        </p:txBody>
      </p:sp>
      <p:sp>
        <p:nvSpPr>
          <p:cNvPr id="13" name="Rounded Rectangle 12">
            <a:extLst>
              <a:ext uri="{FF2B5EF4-FFF2-40B4-BE49-F238E27FC236}">
                <a16:creationId xmlns:a16="http://schemas.microsoft.com/office/drawing/2014/main" id="{0879B6E1-910E-0C28-F989-F0F873667E8A}"/>
              </a:ext>
            </a:extLst>
          </p:cNvPr>
          <p:cNvSpPr/>
          <p:nvPr/>
        </p:nvSpPr>
        <p:spPr>
          <a:xfrm>
            <a:off x="6811518" y="1180125"/>
            <a:ext cx="1850866" cy="10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a:t>Review documents until accurate and complete</a:t>
            </a:r>
          </a:p>
        </p:txBody>
      </p:sp>
    </p:spTree>
    <p:extLst>
      <p:ext uri="{BB962C8B-B14F-4D97-AF65-F5344CB8AC3E}">
        <p14:creationId xmlns:p14="http://schemas.microsoft.com/office/powerpoint/2010/main" val="311390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Formatting Information and Data</a:t>
            </a:r>
          </a:p>
        </p:txBody>
      </p:sp>
      <p:sp>
        <p:nvSpPr>
          <p:cNvPr id="72" name="Google Shape;72;p4"/>
          <p:cNvSpPr txBox="1"/>
          <p:nvPr/>
        </p:nvSpPr>
        <p:spPr>
          <a:xfrm>
            <a:off x="360000" y="1080000"/>
            <a:ext cx="7936102" cy="3231624"/>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Formatting documents can include:</a:t>
            </a:r>
          </a:p>
          <a:p>
            <a:pPr marL="541338" marR="0" lvl="0" indent="-357188" algn="l" rtl="0">
              <a:lnSpc>
                <a:spcPct val="110000"/>
              </a:lnSpc>
              <a:spcBef>
                <a:spcPts val="0"/>
              </a:spcBef>
              <a:spcAft>
                <a:spcPts val="0"/>
              </a:spcAft>
              <a:buClr>
                <a:srgbClr val="000000"/>
              </a:buClr>
              <a:buSzPct val="100000"/>
              <a:buBlip>
                <a:blip r:embed="rId3"/>
              </a:buBlip>
              <a:tabLst>
                <a:tab pos="484188" algn="l"/>
              </a:tabLst>
            </a:pPr>
            <a:r>
              <a:rPr lang="en-AU" sz="2000" b="0" i="0" u="none" strike="noStrike" cap="none" dirty="0">
                <a:solidFill>
                  <a:srgbClr val="002060"/>
                </a:solidFill>
                <a:latin typeface="Arial"/>
                <a:ea typeface="Arial"/>
                <a:cs typeface="Arial"/>
                <a:sym typeface="Arial"/>
              </a:rPr>
              <a:t>Font style</a:t>
            </a:r>
          </a:p>
          <a:p>
            <a:pPr marL="541338" marR="0" lvl="0" indent="-357188" algn="l" rtl="0">
              <a:lnSpc>
                <a:spcPct val="110000"/>
              </a:lnSpc>
              <a:spcBef>
                <a:spcPts val="0"/>
              </a:spcBef>
              <a:spcAft>
                <a:spcPts val="0"/>
              </a:spcAft>
              <a:buClr>
                <a:srgbClr val="000000"/>
              </a:buClr>
              <a:buSzPct val="100000"/>
              <a:buBlip>
                <a:blip r:embed="rId3"/>
              </a:buBlip>
              <a:tabLst>
                <a:tab pos="484188" algn="l"/>
              </a:tabLst>
            </a:pPr>
            <a:r>
              <a:rPr lang="en-AU" sz="2000" b="0" i="0" u="none" strike="noStrike" cap="none" dirty="0">
                <a:solidFill>
                  <a:srgbClr val="002060"/>
                </a:solidFill>
                <a:latin typeface="Arial"/>
                <a:ea typeface="Arial"/>
                <a:cs typeface="Arial"/>
                <a:sym typeface="Arial"/>
              </a:rPr>
              <a:t>Headings styles</a:t>
            </a:r>
          </a:p>
          <a:p>
            <a:pPr marL="541338" marR="0" lvl="0" indent="-357188" algn="l" rtl="0">
              <a:lnSpc>
                <a:spcPct val="110000"/>
              </a:lnSpc>
              <a:spcBef>
                <a:spcPts val="0"/>
              </a:spcBef>
              <a:spcAft>
                <a:spcPts val="0"/>
              </a:spcAft>
              <a:buClr>
                <a:srgbClr val="000000"/>
              </a:buClr>
              <a:buSzPct val="100000"/>
              <a:buBlip>
                <a:blip r:embed="rId3"/>
              </a:buBlip>
              <a:tabLst>
                <a:tab pos="484188" algn="l"/>
              </a:tabLst>
            </a:pPr>
            <a:r>
              <a:rPr lang="en-AU" sz="2000" b="0" i="0" u="none" strike="noStrike" cap="none" dirty="0">
                <a:solidFill>
                  <a:srgbClr val="002060"/>
                </a:solidFill>
                <a:latin typeface="Arial"/>
                <a:ea typeface="Arial"/>
                <a:cs typeface="Arial"/>
                <a:sym typeface="Arial"/>
              </a:rPr>
              <a:t>Margins</a:t>
            </a:r>
          </a:p>
          <a:p>
            <a:pPr marL="541338" marR="0" lvl="0" indent="-357188" algn="l" rtl="0">
              <a:lnSpc>
                <a:spcPct val="110000"/>
              </a:lnSpc>
              <a:spcBef>
                <a:spcPts val="0"/>
              </a:spcBef>
              <a:spcAft>
                <a:spcPts val="0"/>
              </a:spcAft>
              <a:buClr>
                <a:srgbClr val="000000"/>
              </a:buClr>
              <a:buSzPct val="100000"/>
              <a:buBlip>
                <a:blip r:embed="rId3"/>
              </a:buBlip>
              <a:tabLst>
                <a:tab pos="484188" algn="l"/>
              </a:tabLst>
            </a:pPr>
            <a:r>
              <a:rPr lang="en-AU" sz="2000" b="0" i="0" u="none" strike="noStrike" cap="none" dirty="0">
                <a:solidFill>
                  <a:srgbClr val="002060"/>
                </a:solidFill>
                <a:latin typeface="Arial"/>
                <a:ea typeface="Arial"/>
                <a:cs typeface="Arial"/>
                <a:sym typeface="Arial"/>
              </a:rPr>
              <a:t>Header and footers</a:t>
            </a:r>
          </a:p>
          <a:p>
            <a:pPr marL="541338" marR="0" lvl="0" indent="-357188" algn="l" rtl="0">
              <a:lnSpc>
                <a:spcPct val="110000"/>
              </a:lnSpc>
              <a:spcBef>
                <a:spcPts val="0"/>
              </a:spcBef>
              <a:spcAft>
                <a:spcPts val="0"/>
              </a:spcAft>
              <a:buClr>
                <a:srgbClr val="000000"/>
              </a:buClr>
              <a:buSzPct val="100000"/>
              <a:buBlip>
                <a:blip r:embed="rId3"/>
              </a:buBlip>
              <a:tabLst>
                <a:tab pos="484188" algn="l"/>
              </a:tabLst>
            </a:pPr>
            <a:r>
              <a:rPr lang="en-AU" sz="2000" b="0" i="0" u="none" strike="noStrike" cap="none" dirty="0">
                <a:solidFill>
                  <a:srgbClr val="002060"/>
                </a:solidFill>
                <a:latin typeface="Arial"/>
                <a:ea typeface="Arial"/>
                <a:cs typeface="Arial"/>
                <a:sym typeface="Arial"/>
              </a:rPr>
              <a:t>Colour schemes</a:t>
            </a:r>
          </a:p>
          <a:p>
            <a:pPr marL="184150" marR="0" lvl="0" algn="l" rtl="0">
              <a:lnSpc>
                <a:spcPct val="110000"/>
              </a:lnSpc>
              <a:spcBef>
                <a:spcPts val="0"/>
              </a:spcBef>
              <a:spcAft>
                <a:spcPts val="0"/>
              </a:spcAft>
              <a:buClr>
                <a:srgbClr val="000000"/>
              </a:buClr>
              <a:buSzPts val="1800"/>
              <a:tabLst>
                <a:tab pos="484188" algn="l"/>
              </a:tabLst>
            </a:pPr>
            <a:endParaRPr lang="en-AU" sz="2000" dirty="0">
              <a:solidFill>
                <a:srgbClr val="002060"/>
              </a:solidFill>
            </a:endParaRPr>
          </a:p>
          <a:p>
            <a:pPr marL="184150" marR="0" lvl="0" algn="l" rtl="0">
              <a:lnSpc>
                <a:spcPct val="110000"/>
              </a:lnSpc>
              <a:spcBef>
                <a:spcPts val="0"/>
              </a:spcBef>
              <a:spcAft>
                <a:spcPts val="0"/>
              </a:spcAft>
              <a:buClr>
                <a:srgbClr val="000000"/>
              </a:buClr>
              <a:buSzPts val="1800"/>
              <a:tabLst>
                <a:tab pos="484188" algn="l"/>
              </a:tabLst>
            </a:pPr>
            <a:r>
              <a:rPr lang="en-AU" sz="2000" b="0" i="0" u="none" strike="noStrike" cap="none" dirty="0">
                <a:solidFill>
                  <a:srgbClr val="268F22"/>
                </a:solidFill>
                <a:latin typeface="Arial"/>
                <a:ea typeface="Arial"/>
                <a:cs typeface="Arial"/>
                <a:sym typeface="Arial"/>
              </a:rPr>
              <a:t>Spreadsheets</a:t>
            </a:r>
            <a:r>
              <a:rPr lang="en-AU" sz="2000" b="0" i="0" u="none" strike="noStrike" cap="none" dirty="0">
                <a:solidFill>
                  <a:srgbClr val="002060"/>
                </a:solidFill>
                <a:latin typeface="Arial"/>
                <a:ea typeface="Arial"/>
                <a:cs typeface="Arial"/>
                <a:sym typeface="Arial"/>
              </a:rPr>
              <a:t> may also require column, </a:t>
            </a:r>
            <a:br>
              <a:rPr lang="en-AU" sz="2000" b="0" i="0" u="none" strike="noStrike" cap="none" dirty="0">
                <a:solidFill>
                  <a:srgbClr val="002060"/>
                </a:solidFill>
                <a:latin typeface="Arial"/>
                <a:ea typeface="Arial"/>
                <a:cs typeface="Arial"/>
                <a:sym typeface="Arial"/>
              </a:rPr>
            </a:br>
            <a:r>
              <a:rPr lang="en-AU" sz="2000" b="0" i="0" u="none" strike="noStrike" cap="none" dirty="0">
                <a:solidFill>
                  <a:srgbClr val="002060"/>
                </a:solidFill>
                <a:latin typeface="Arial"/>
                <a:ea typeface="Arial"/>
                <a:cs typeface="Arial"/>
                <a:sym typeface="Arial"/>
              </a:rPr>
              <a:t>and cell formatting.</a:t>
            </a:r>
          </a:p>
        </p:txBody>
      </p:sp>
      <p:pic>
        <p:nvPicPr>
          <p:cNvPr id="4" name="Picture 3">
            <a:extLst>
              <a:ext uri="{FF2B5EF4-FFF2-40B4-BE49-F238E27FC236}">
                <a16:creationId xmlns:a16="http://schemas.microsoft.com/office/drawing/2014/main" id="{4A935FA9-D176-D046-29B0-1EEA8D57825E}"/>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5058497" y="1269891"/>
            <a:ext cx="3605468" cy="1606961"/>
          </a:xfrm>
          <a:prstGeom prst="rect">
            <a:avLst/>
          </a:prstGeom>
          <a:ln>
            <a:solidFill>
              <a:schemeClr val="bg2">
                <a:lumMod val="20000"/>
                <a:lumOff val="80000"/>
              </a:schemeClr>
            </a:solidFill>
          </a:ln>
        </p:spPr>
      </p:pic>
    </p:spTree>
    <p:extLst>
      <p:ext uri="{BB962C8B-B14F-4D97-AF65-F5344CB8AC3E}">
        <p14:creationId xmlns:p14="http://schemas.microsoft.com/office/powerpoint/2010/main" val="3571854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Formatting Information and Data</a:t>
            </a:r>
          </a:p>
        </p:txBody>
      </p:sp>
      <p:sp>
        <p:nvSpPr>
          <p:cNvPr id="72" name="Google Shape;72;p4"/>
          <p:cNvSpPr txBox="1"/>
          <p:nvPr/>
        </p:nvSpPr>
        <p:spPr>
          <a:xfrm>
            <a:off x="360000" y="1080000"/>
            <a:ext cx="8424000" cy="252373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Business software applications all have </a:t>
            </a:r>
            <a:r>
              <a:rPr lang="en-AU" sz="2000" dirty="0">
                <a:solidFill>
                  <a:srgbClr val="DF7B11"/>
                </a:solidFill>
              </a:rPr>
              <a:t>help functions </a:t>
            </a:r>
            <a:r>
              <a:rPr lang="en-AU" sz="2000" dirty="0">
                <a:solidFill>
                  <a:srgbClr val="002060"/>
                </a:solidFill>
              </a:rPr>
              <a:t>which are g</a:t>
            </a:r>
            <a:r>
              <a:rPr lang="en-AU" sz="2000" b="0" i="0" u="none" strike="noStrike" cap="none" dirty="0">
                <a:solidFill>
                  <a:srgbClr val="002060"/>
                </a:solidFill>
                <a:latin typeface="Arial"/>
                <a:ea typeface="Arial"/>
                <a:cs typeface="Arial"/>
                <a:sym typeface="Arial"/>
              </a:rPr>
              <a:t>enerally accessed by clicking on a ‘Help’ tab on the tool ribbon</a:t>
            </a:r>
            <a:r>
              <a:rPr lang="en-AU" sz="2000" dirty="0">
                <a:solidFill>
                  <a:srgbClr val="002060"/>
                </a:solidFill>
              </a:rPr>
              <a:t>.</a:t>
            </a:r>
            <a:endParaRPr lang="en-AU" sz="20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pic>
        <p:nvPicPr>
          <p:cNvPr id="2050" name="Picture 2" descr="How to access the Help option in MS Office - Super User">
            <a:extLst>
              <a:ext uri="{FF2B5EF4-FFF2-40B4-BE49-F238E27FC236}">
                <a16:creationId xmlns:a16="http://schemas.microsoft.com/office/drawing/2014/main" id="{5DBDB2A7-60E8-B3C6-9067-6E0FA5562D4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125" y="2129005"/>
            <a:ext cx="7402342" cy="1795325"/>
          </a:xfrm>
          <a:prstGeom prst="rect">
            <a:avLst/>
          </a:prstGeom>
          <a:noFill/>
          <a:ln>
            <a:solidFill>
              <a:schemeClr val="bg2">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05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579613" y="1825361"/>
            <a:ext cx="3893375" cy="6906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 sz="3200" dirty="0"/>
              <a:t>TOPIC 01</a:t>
            </a:r>
            <a:endParaRPr dirty="0"/>
          </a:p>
        </p:txBody>
      </p:sp>
      <p:sp>
        <p:nvSpPr>
          <p:cNvPr id="63" name="Google Shape;63;p10"/>
          <p:cNvSpPr txBox="1">
            <a:spLocks noGrp="1"/>
          </p:cNvSpPr>
          <p:nvPr>
            <p:ph type="subTitle" idx="1"/>
          </p:nvPr>
        </p:nvSpPr>
        <p:spPr>
          <a:xfrm>
            <a:off x="579613" y="2516057"/>
            <a:ext cx="3701193" cy="1528453"/>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None/>
            </a:pPr>
            <a:r>
              <a:rPr lang="en-AU" sz="2400" b="0" i="0" u="none" strike="noStrike" cap="none" dirty="0">
                <a:solidFill>
                  <a:srgbClr val="D6D6D6"/>
                </a:solidFill>
                <a:latin typeface="Arial"/>
                <a:ea typeface="Arial"/>
                <a:cs typeface="Arial"/>
                <a:sym typeface="Arial"/>
              </a:rPr>
              <a:t>Select and Prepare to use Technology</a:t>
            </a:r>
            <a:endParaRPr lang="en-AU" dirty="0"/>
          </a:p>
        </p:txBody>
      </p:sp>
    </p:spTree>
    <p:extLst>
      <p:ext uri="{BB962C8B-B14F-4D97-AF65-F5344CB8AC3E}">
        <p14:creationId xmlns:p14="http://schemas.microsoft.com/office/powerpoint/2010/main" val="1540417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579613" y="1825361"/>
            <a:ext cx="3893375" cy="6906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 sz="3200" dirty="0"/>
              <a:t>TOPIC 03</a:t>
            </a:r>
            <a:endParaRPr dirty="0"/>
          </a:p>
        </p:txBody>
      </p:sp>
      <p:sp>
        <p:nvSpPr>
          <p:cNvPr id="63" name="Google Shape;63;p10"/>
          <p:cNvSpPr txBox="1">
            <a:spLocks noGrp="1"/>
          </p:cNvSpPr>
          <p:nvPr>
            <p:ph type="subTitle" idx="1"/>
          </p:nvPr>
        </p:nvSpPr>
        <p:spPr>
          <a:xfrm>
            <a:off x="579613" y="2516057"/>
            <a:ext cx="3701193" cy="1528453"/>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None/>
            </a:pPr>
            <a:r>
              <a:rPr lang="en-US" sz="2400" b="0" i="0" u="none" strike="noStrike" cap="none" dirty="0">
                <a:solidFill>
                  <a:srgbClr val="D6D6D6"/>
                </a:solidFill>
                <a:latin typeface="Arial"/>
                <a:ea typeface="Arial"/>
                <a:cs typeface="Arial"/>
                <a:sym typeface="Arial"/>
              </a:rPr>
              <a:t>Finalise and Store Document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Finalise and Store Document</a:t>
            </a:r>
          </a:p>
        </p:txBody>
      </p:sp>
      <p:sp>
        <p:nvSpPr>
          <p:cNvPr id="72" name="Google Shape;72;p4"/>
          <p:cNvSpPr txBox="1"/>
          <p:nvPr/>
        </p:nvSpPr>
        <p:spPr>
          <a:xfrm>
            <a:off x="360001" y="1080000"/>
            <a:ext cx="6015400" cy="3170068"/>
          </a:xfrm>
          <a:prstGeom prst="rect">
            <a:avLst/>
          </a:prstGeom>
          <a:noFill/>
          <a:ln>
            <a:noFill/>
          </a:ln>
        </p:spPr>
        <p:txBody>
          <a:bodyPr spcFirstLastPara="1" wrap="square" lIns="91425" tIns="91425" rIns="91425" bIns="91425" anchor="t" anchorCtr="0">
            <a:spAutoFit/>
          </a:bodyPr>
          <a:lstStyle/>
          <a:p>
            <a:pPr marL="342900" marR="0" lvl="0" indent="-342900" algn="l" rtl="0">
              <a:lnSpc>
                <a:spcPct val="11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The final step </a:t>
            </a:r>
            <a:r>
              <a:rPr lang="en-AU" sz="2000" dirty="0">
                <a:solidFill>
                  <a:srgbClr val="002060"/>
                </a:solidFill>
              </a:rPr>
              <a:t>when creating a document or presentation is naming your document and storing it.</a:t>
            </a:r>
          </a:p>
          <a:p>
            <a:pPr marL="342900" marR="0" lvl="0" indent="-342900" algn="l" rtl="0">
              <a:lnSpc>
                <a:spcPct val="11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Both tasks require following organisational requirements.</a:t>
            </a:r>
          </a:p>
          <a:p>
            <a:pPr marL="342900" marR="0" lvl="0" indent="-342900" algn="l" rtl="0">
              <a:lnSpc>
                <a:spcPct val="110000"/>
              </a:lnSpc>
              <a:spcBef>
                <a:spcPts val="0"/>
              </a:spcBef>
              <a:spcAft>
                <a:spcPts val="0"/>
              </a:spcAft>
              <a:buClr>
                <a:srgbClr val="000000"/>
              </a:buClr>
              <a:buSzPct val="100000"/>
              <a:buBlip>
                <a:blip r:embed="rId3"/>
              </a:buBlip>
            </a:pPr>
            <a:r>
              <a:rPr lang="en-AU" sz="2000" dirty="0">
                <a:solidFill>
                  <a:srgbClr val="002060"/>
                </a:solidFill>
              </a:rPr>
              <a:t>Ensuring your file is named and stored appropriately allows it be accessed easily         by others in the organisation.</a:t>
            </a:r>
            <a:endParaRPr lang="en-AU" sz="20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pic>
        <p:nvPicPr>
          <p:cNvPr id="3" name="Picture 2">
            <a:extLst>
              <a:ext uri="{FF2B5EF4-FFF2-40B4-BE49-F238E27FC236}">
                <a16:creationId xmlns:a16="http://schemas.microsoft.com/office/drawing/2014/main" id="{55EAF58D-D6BE-7EFC-5D43-22A0CC49E0D2}"/>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375401" y="1215367"/>
            <a:ext cx="1955799" cy="2572437"/>
          </a:xfrm>
          <a:prstGeom prst="rect">
            <a:avLst/>
          </a:prstGeom>
        </p:spPr>
      </p:pic>
    </p:spTree>
    <p:extLst>
      <p:ext uri="{BB962C8B-B14F-4D97-AF65-F5344CB8AC3E}">
        <p14:creationId xmlns:p14="http://schemas.microsoft.com/office/powerpoint/2010/main" val="3767104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Reviewing, Editing and Preparing for Storage</a:t>
            </a:r>
          </a:p>
        </p:txBody>
      </p:sp>
      <p:sp>
        <p:nvSpPr>
          <p:cNvPr id="72" name="Google Shape;72;p4"/>
          <p:cNvSpPr txBox="1"/>
          <p:nvPr/>
        </p:nvSpPr>
        <p:spPr>
          <a:xfrm>
            <a:off x="360000" y="1080000"/>
            <a:ext cx="7936102" cy="1138743"/>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It is recommended that files are </a:t>
            </a:r>
            <a:r>
              <a:rPr lang="en-AU" sz="2000" b="0" i="0" u="none" strike="noStrike" cap="none" dirty="0">
                <a:solidFill>
                  <a:srgbClr val="ED1B7E"/>
                </a:solidFill>
                <a:latin typeface="Arial"/>
                <a:ea typeface="Arial"/>
                <a:cs typeface="Arial"/>
                <a:sym typeface="Arial"/>
              </a:rPr>
              <a:t>saved</a:t>
            </a:r>
            <a:r>
              <a:rPr lang="en-AU" sz="2000" b="0" i="0" u="none" strike="noStrike" cap="none" dirty="0">
                <a:solidFill>
                  <a:srgbClr val="002060"/>
                </a:solidFill>
                <a:latin typeface="Arial"/>
                <a:ea typeface="Arial"/>
                <a:cs typeface="Arial"/>
                <a:sym typeface="Arial"/>
              </a:rPr>
              <a:t> </a:t>
            </a:r>
            <a:r>
              <a:rPr lang="en-AU" sz="2000" b="0" i="0" u="none" strike="noStrike" cap="none" dirty="0">
                <a:solidFill>
                  <a:srgbClr val="ED1B7E"/>
                </a:solidFill>
                <a:latin typeface="Arial"/>
                <a:ea typeface="Arial"/>
                <a:cs typeface="Arial"/>
                <a:sym typeface="Arial"/>
              </a:rPr>
              <a:t>regularly</a:t>
            </a:r>
            <a:r>
              <a:rPr lang="en-AU" sz="2000" b="0" i="0" u="none" strike="noStrike" cap="none" dirty="0">
                <a:solidFill>
                  <a:srgbClr val="002060"/>
                </a:solidFill>
                <a:latin typeface="Arial"/>
                <a:ea typeface="Arial"/>
                <a:cs typeface="Arial"/>
                <a:sym typeface="Arial"/>
              </a:rPr>
              <a:t> as they are created and while being edited.</a:t>
            </a: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pic>
        <p:nvPicPr>
          <p:cNvPr id="4" name="Picture 3">
            <a:extLst>
              <a:ext uri="{FF2B5EF4-FFF2-40B4-BE49-F238E27FC236}">
                <a16:creationId xmlns:a16="http://schemas.microsoft.com/office/drawing/2014/main" id="{524ABBAC-B574-33BD-F59B-BEAADABD0BA2}"/>
              </a:ext>
            </a:extLst>
          </p:cNvPr>
          <p:cNvPicPr>
            <a:picLocks noChangeAspect="1"/>
          </p:cNvPicPr>
          <p:nvPr/>
        </p:nvPicPr>
        <p:blipFill>
          <a:blip r:embed="rId3"/>
          <a:stretch>
            <a:fillRect/>
          </a:stretch>
        </p:blipFill>
        <p:spPr>
          <a:xfrm>
            <a:off x="457200" y="2022309"/>
            <a:ext cx="5448993" cy="2175845"/>
          </a:xfrm>
          <a:prstGeom prst="rect">
            <a:avLst/>
          </a:prstGeom>
          <a:ln>
            <a:solidFill>
              <a:schemeClr val="bg2">
                <a:lumMod val="20000"/>
                <a:lumOff val="80000"/>
              </a:schemeClr>
            </a:solidFill>
          </a:ln>
        </p:spPr>
      </p:pic>
    </p:spTree>
    <p:extLst>
      <p:ext uri="{BB962C8B-B14F-4D97-AF65-F5344CB8AC3E}">
        <p14:creationId xmlns:p14="http://schemas.microsoft.com/office/powerpoint/2010/main" val="849238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Naming and Storing Documents</a:t>
            </a:r>
          </a:p>
        </p:txBody>
      </p:sp>
      <p:sp>
        <p:nvSpPr>
          <p:cNvPr id="72" name="Google Shape;72;p4"/>
          <p:cNvSpPr txBox="1"/>
          <p:nvPr/>
        </p:nvSpPr>
        <p:spPr>
          <a:xfrm>
            <a:off x="359999" y="1080000"/>
            <a:ext cx="8469675" cy="252373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When a document is saved for the first time, create a </a:t>
            </a:r>
            <a:r>
              <a:rPr lang="en-AU" sz="2000" b="0" i="0" u="none" strike="noStrike" cap="none" dirty="0">
                <a:solidFill>
                  <a:srgbClr val="268F22"/>
                </a:solidFill>
                <a:latin typeface="Arial"/>
                <a:ea typeface="Arial"/>
                <a:cs typeface="Arial"/>
                <a:sym typeface="Arial"/>
              </a:rPr>
              <a:t>file name</a:t>
            </a:r>
            <a:r>
              <a:rPr lang="en-AU" sz="2000" b="0" i="0" u="none" strike="noStrike" cap="none" dirty="0">
                <a:solidFill>
                  <a:srgbClr val="002060"/>
                </a:solidFill>
                <a:latin typeface="Arial"/>
                <a:ea typeface="Arial"/>
                <a:cs typeface="Arial"/>
                <a:sym typeface="Arial"/>
              </a:rPr>
              <a:t> and select  a file directory where the document will be saved.</a:t>
            </a:r>
          </a:p>
          <a:p>
            <a:pPr marL="0" marR="0" lvl="0" indent="0" algn="l" rtl="0">
              <a:lnSpc>
                <a:spcPct val="100000"/>
              </a:lnSpc>
              <a:spcBef>
                <a:spcPts val="0"/>
              </a:spcBef>
              <a:spcAft>
                <a:spcPts val="0"/>
              </a:spcAft>
              <a:buClr>
                <a:srgbClr val="000000"/>
              </a:buClr>
              <a:buSzPts val="1800"/>
              <a:buFont typeface="Arial"/>
              <a:buNone/>
            </a:pPr>
            <a:endParaRPr lang="en-AU" sz="16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Organisations have policies and procedures to follow regarding:</a:t>
            </a: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dirty="0">
              <a:solidFill>
                <a:srgbClr val="002060"/>
              </a:solidFil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grpSp>
        <p:nvGrpSpPr>
          <p:cNvPr id="4" name="Group 3">
            <a:extLst>
              <a:ext uri="{FF2B5EF4-FFF2-40B4-BE49-F238E27FC236}">
                <a16:creationId xmlns:a16="http://schemas.microsoft.com/office/drawing/2014/main" id="{BA497933-4873-1546-77DB-FF062D78F8A1}"/>
              </a:ext>
            </a:extLst>
          </p:cNvPr>
          <p:cNvGrpSpPr/>
          <p:nvPr/>
        </p:nvGrpSpPr>
        <p:grpSpPr>
          <a:xfrm>
            <a:off x="1885565" y="2639484"/>
            <a:ext cx="5372870" cy="828000"/>
            <a:chOff x="1791130" y="2647950"/>
            <a:chExt cx="5372870" cy="828000"/>
          </a:xfrm>
        </p:grpSpPr>
        <p:sp>
          <p:nvSpPr>
            <p:cNvPr id="2" name="Rounded Rectangle 1">
              <a:extLst>
                <a:ext uri="{FF2B5EF4-FFF2-40B4-BE49-F238E27FC236}">
                  <a16:creationId xmlns:a16="http://schemas.microsoft.com/office/drawing/2014/main" id="{3DDA0EE4-A46B-1654-115A-BA15DA2FE374}"/>
                </a:ext>
              </a:extLst>
            </p:cNvPr>
            <p:cNvSpPr/>
            <p:nvPr/>
          </p:nvSpPr>
          <p:spPr>
            <a:xfrm>
              <a:off x="1791130" y="2647950"/>
              <a:ext cx="2592000" cy="828000"/>
            </a:xfrm>
            <a:prstGeom prst="roundRect">
              <a:avLst/>
            </a:prstGeom>
            <a:solidFill>
              <a:srgbClr val="268F22"/>
            </a:solidFill>
            <a:ln>
              <a:solidFill>
                <a:srgbClr val="268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Where files </a:t>
              </a:r>
            </a:p>
            <a:p>
              <a:pPr algn="ctr"/>
              <a:r>
                <a:rPr lang="en-US" sz="2200" dirty="0"/>
                <a:t>are stored</a:t>
              </a:r>
            </a:p>
          </p:txBody>
        </p:sp>
        <p:sp>
          <p:nvSpPr>
            <p:cNvPr id="3" name="Rounded Rectangle 2">
              <a:extLst>
                <a:ext uri="{FF2B5EF4-FFF2-40B4-BE49-F238E27FC236}">
                  <a16:creationId xmlns:a16="http://schemas.microsoft.com/office/drawing/2014/main" id="{D1C91798-6384-13BA-26F2-874A98D16E9C}"/>
                </a:ext>
              </a:extLst>
            </p:cNvPr>
            <p:cNvSpPr/>
            <p:nvPr/>
          </p:nvSpPr>
          <p:spPr>
            <a:xfrm>
              <a:off x="4572000" y="2647950"/>
              <a:ext cx="2592000" cy="828000"/>
            </a:xfrm>
            <a:prstGeom prst="roundRect">
              <a:avLst/>
            </a:prstGeom>
            <a:solidFill>
              <a:srgbClr val="268F22"/>
            </a:solidFill>
            <a:ln>
              <a:solidFill>
                <a:srgbClr val="268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File naming conventions</a:t>
              </a:r>
            </a:p>
          </p:txBody>
        </p:sp>
      </p:grpSp>
    </p:spTree>
    <p:extLst>
      <p:ext uri="{BB962C8B-B14F-4D97-AF65-F5344CB8AC3E}">
        <p14:creationId xmlns:p14="http://schemas.microsoft.com/office/powerpoint/2010/main" val="3786815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7840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Naming and Storing Documents</a:t>
            </a:r>
          </a:p>
        </p:txBody>
      </p:sp>
      <p:sp>
        <p:nvSpPr>
          <p:cNvPr id="72" name="Google Shape;72;p4"/>
          <p:cNvSpPr txBox="1"/>
          <p:nvPr/>
        </p:nvSpPr>
        <p:spPr>
          <a:xfrm>
            <a:off x="360000" y="1080000"/>
            <a:ext cx="8308804" cy="184662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Once a file is saved and no longer require the software application,        it should be closed to prevent further unwanted edits or data loss.</a:t>
            </a:r>
          </a:p>
          <a:p>
            <a:pPr marL="0" marR="0" lvl="0" indent="0" algn="l" rtl="0">
              <a:lnSpc>
                <a:spcPct val="100000"/>
              </a:lnSpc>
              <a:spcBef>
                <a:spcPts val="0"/>
              </a:spcBef>
              <a:spcAft>
                <a:spcPts val="0"/>
              </a:spcAft>
              <a:buClr>
                <a:srgbClr val="000000"/>
              </a:buClr>
              <a:buSzPts val="1800"/>
              <a:buFont typeface="Arial"/>
              <a:buNone/>
            </a:pPr>
            <a:endParaRPr lang="en-AU" sz="12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AU" sz="2000" dirty="0">
                <a:solidFill>
                  <a:srgbClr val="002060"/>
                </a:solidFill>
              </a:rPr>
              <a:t>To exit</a:t>
            </a:r>
            <a:r>
              <a:rPr lang="en-AU" sz="2000" b="0" i="0" u="none" strike="noStrike" cap="none" dirty="0">
                <a:solidFill>
                  <a:srgbClr val="002060"/>
                </a:solidFill>
                <a:latin typeface="Arial"/>
                <a:ea typeface="Arial"/>
                <a:cs typeface="Arial"/>
                <a:sym typeface="Arial"/>
              </a:rPr>
              <a:t> most applications, simply click on the </a:t>
            </a:r>
            <a:r>
              <a:rPr lang="en-AU" sz="2000" b="0" i="0" u="none" strike="noStrike" cap="none" dirty="0">
                <a:solidFill>
                  <a:srgbClr val="DF7B11"/>
                </a:solidFill>
                <a:latin typeface="Arial"/>
                <a:ea typeface="Arial"/>
                <a:cs typeface="Arial"/>
                <a:sym typeface="Arial"/>
              </a:rPr>
              <a:t>‘X’ </a:t>
            </a:r>
            <a:r>
              <a:rPr lang="en-AU" sz="2000" b="0" i="0" u="none" strike="noStrike" cap="none" dirty="0">
                <a:solidFill>
                  <a:srgbClr val="002060"/>
                </a:solidFill>
                <a:latin typeface="Arial"/>
                <a:ea typeface="Arial"/>
                <a:cs typeface="Arial"/>
                <a:sym typeface="Arial"/>
              </a:rPr>
              <a:t>in the top corner.</a:t>
            </a: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pic>
        <p:nvPicPr>
          <p:cNvPr id="5" name="Picture 4">
            <a:extLst>
              <a:ext uri="{FF2B5EF4-FFF2-40B4-BE49-F238E27FC236}">
                <a16:creationId xmlns:a16="http://schemas.microsoft.com/office/drawing/2014/main" id="{CD242810-49E0-5B5C-186A-841923F1C72F}"/>
              </a:ext>
            </a:extLst>
          </p:cNvPr>
          <p:cNvPicPr>
            <a:picLocks noChangeAspect="1"/>
          </p:cNvPicPr>
          <p:nvPr/>
        </p:nvPicPr>
        <p:blipFill>
          <a:blip r:embed="rId3"/>
          <a:stretch>
            <a:fillRect/>
          </a:stretch>
        </p:blipFill>
        <p:spPr>
          <a:xfrm>
            <a:off x="475195" y="2567606"/>
            <a:ext cx="3682468" cy="1881661"/>
          </a:xfrm>
          <a:prstGeom prst="rect">
            <a:avLst/>
          </a:prstGeom>
        </p:spPr>
      </p:pic>
      <p:pic>
        <p:nvPicPr>
          <p:cNvPr id="7" name="Picture 6">
            <a:extLst>
              <a:ext uri="{FF2B5EF4-FFF2-40B4-BE49-F238E27FC236}">
                <a16:creationId xmlns:a16="http://schemas.microsoft.com/office/drawing/2014/main" id="{84F8ED3C-74E0-8CD4-88D9-89989D8473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9694" y="2571749"/>
            <a:ext cx="1446744" cy="1817441"/>
          </a:xfrm>
          <a:prstGeom prst="rect">
            <a:avLst/>
          </a:prstGeom>
        </p:spPr>
      </p:pic>
      <p:sp>
        <p:nvSpPr>
          <p:cNvPr id="8" name="TextBox 7">
            <a:extLst>
              <a:ext uri="{FF2B5EF4-FFF2-40B4-BE49-F238E27FC236}">
                <a16:creationId xmlns:a16="http://schemas.microsoft.com/office/drawing/2014/main" id="{64E9A8BD-4F5D-4F4B-3523-276701618634}"/>
              </a:ext>
            </a:extLst>
          </p:cNvPr>
          <p:cNvSpPr txBox="1"/>
          <p:nvPr/>
        </p:nvSpPr>
        <p:spPr>
          <a:xfrm>
            <a:off x="1426293" y="3989861"/>
            <a:ext cx="2747511" cy="338554"/>
          </a:xfrm>
          <a:prstGeom prst="rect">
            <a:avLst/>
          </a:prstGeom>
          <a:noFill/>
        </p:spPr>
        <p:txBody>
          <a:bodyPr wrap="square" rtlCol="0">
            <a:spAutoFit/>
          </a:bodyPr>
          <a:lstStyle/>
          <a:p>
            <a:r>
              <a:rPr lang="en-US" sz="1600" dirty="0">
                <a:solidFill>
                  <a:srgbClr val="DF7B11"/>
                </a:solidFill>
              </a:rPr>
              <a:t>Close or Exit </a:t>
            </a:r>
          </a:p>
        </p:txBody>
      </p:sp>
      <p:cxnSp>
        <p:nvCxnSpPr>
          <p:cNvPr id="10" name="Straight Arrow Connector 9">
            <a:extLst>
              <a:ext uri="{FF2B5EF4-FFF2-40B4-BE49-F238E27FC236}">
                <a16:creationId xmlns:a16="http://schemas.microsoft.com/office/drawing/2014/main" id="{334782F3-08C2-1663-853F-CA9D40C8A59B}"/>
              </a:ext>
            </a:extLst>
          </p:cNvPr>
          <p:cNvCxnSpPr>
            <a:cxnSpLocks/>
          </p:cNvCxnSpPr>
          <p:nvPr/>
        </p:nvCxnSpPr>
        <p:spPr>
          <a:xfrm flipH="1" flipV="1">
            <a:off x="657226" y="3000654"/>
            <a:ext cx="931990" cy="989207"/>
          </a:xfrm>
          <a:prstGeom prst="straightConnector1">
            <a:avLst/>
          </a:prstGeom>
          <a:ln>
            <a:solidFill>
              <a:srgbClr val="DF7B11"/>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58191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6" name="Google Shape;666;p57"/>
          <p:cNvSpPr txBox="1"/>
          <p:nvPr/>
        </p:nvSpPr>
        <p:spPr>
          <a:xfrm>
            <a:off x="354283" y="970990"/>
            <a:ext cx="8512151" cy="2953076"/>
          </a:xfrm>
          <a:prstGeom prst="rect">
            <a:avLst/>
          </a:prstGeom>
          <a:noFill/>
          <a:ln>
            <a:noFill/>
          </a:ln>
        </p:spPr>
        <p:txBody>
          <a:bodyPr spcFirstLastPara="1" wrap="square" lIns="91425" tIns="45700" rIns="91425" bIns="45700" anchor="t" anchorCtr="0">
            <a:spAutoFit/>
          </a:bodyPr>
          <a:lstStyle/>
          <a:p>
            <a:pPr marL="503238" marR="0" lvl="0" indent="-325438" algn="l" rtl="0">
              <a:lnSpc>
                <a:spcPct val="110000"/>
              </a:lnSpc>
              <a:spcBef>
                <a:spcPts val="0"/>
              </a:spcBef>
              <a:spcAft>
                <a:spcPts val="0"/>
              </a:spcAft>
              <a:buClr>
                <a:srgbClr val="002060"/>
              </a:buClr>
              <a:buSzPct val="100000"/>
              <a:buFont typeface="Arial" panose="020B0604020202020204" pitchFamily="34" charset="0"/>
              <a:buChar char="•"/>
            </a:pPr>
            <a:r>
              <a:rPr lang="en-US" sz="1800" b="0" i="0" u="none" strike="noStrike" cap="none" dirty="0">
                <a:solidFill>
                  <a:srgbClr val="0C2055"/>
                </a:solidFill>
                <a:latin typeface="Arial"/>
                <a:ea typeface="Arial"/>
                <a:cs typeface="Arial"/>
                <a:sym typeface="Arial"/>
              </a:rPr>
              <a:t>Any presentation must be targeted towards the audience it is intended for. You should know as much about the audience and their interests as possible.</a:t>
            </a:r>
          </a:p>
          <a:p>
            <a:pPr marL="177800" marR="0" lvl="0" algn="l" rtl="0">
              <a:lnSpc>
                <a:spcPct val="110000"/>
              </a:lnSpc>
              <a:spcBef>
                <a:spcPts val="0"/>
              </a:spcBef>
              <a:spcAft>
                <a:spcPts val="0"/>
              </a:spcAft>
              <a:buClr>
                <a:srgbClr val="002060"/>
              </a:buClr>
              <a:buSzPct val="100000"/>
            </a:pPr>
            <a:endParaRPr lang="en-US" sz="800" b="0" i="0" u="none" strike="noStrike" cap="none" dirty="0">
              <a:solidFill>
                <a:srgbClr val="0C2055"/>
              </a:solidFill>
              <a:latin typeface="Arial"/>
              <a:ea typeface="Arial"/>
              <a:cs typeface="Arial"/>
              <a:sym typeface="Arial"/>
            </a:endParaRPr>
          </a:p>
          <a:p>
            <a:pPr marL="503238" indent="-325438">
              <a:lnSpc>
                <a:spcPct val="110000"/>
              </a:lnSpc>
              <a:buClr>
                <a:srgbClr val="002060"/>
              </a:buClr>
              <a:buSzPct val="100000"/>
              <a:buFont typeface="Arial" panose="020B0604020202020204" pitchFamily="34" charset="0"/>
              <a:buChar char="•"/>
            </a:pPr>
            <a:r>
              <a:rPr lang="en-AU" sz="1800" dirty="0">
                <a:solidFill>
                  <a:srgbClr val="0C2055"/>
                </a:solidFill>
              </a:rPr>
              <a:t>Software programs allow users to collate and present information and collaborate with others.</a:t>
            </a:r>
          </a:p>
          <a:p>
            <a:pPr marL="177800">
              <a:lnSpc>
                <a:spcPct val="110000"/>
              </a:lnSpc>
              <a:buClr>
                <a:srgbClr val="002060"/>
              </a:buClr>
              <a:buSzPct val="100000"/>
            </a:pPr>
            <a:endParaRPr lang="en-AU" sz="900" dirty="0">
              <a:solidFill>
                <a:srgbClr val="0C2055"/>
              </a:solidFill>
            </a:endParaRPr>
          </a:p>
          <a:p>
            <a:pPr marL="503238" indent="-325438">
              <a:lnSpc>
                <a:spcPct val="110000"/>
              </a:lnSpc>
              <a:buClr>
                <a:srgbClr val="002060"/>
              </a:buClr>
              <a:buSzPct val="100000"/>
              <a:buFont typeface="Arial" panose="020B0604020202020204" pitchFamily="34" charset="0"/>
              <a:buChar char="•"/>
            </a:pPr>
            <a:r>
              <a:rPr lang="en-AU" sz="1800" dirty="0">
                <a:solidFill>
                  <a:srgbClr val="0C2055"/>
                </a:solidFill>
              </a:rPr>
              <a:t>business software applications have formatting features and functionality  that improves the presentation of the information, data and content. </a:t>
            </a:r>
          </a:p>
          <a:p>
            <a:pPr marL="177800">
              <a:lnSpc>
                <a:spcPct val="110000"/>
              </a:lnSpc>
              <a:buClr>
                <a:srgbClr val="002060"/>
              </a:buClr>
              <a:buSzPct val="100000"/>
            </a:pPr>
            <a:endParaRPr lang="en-AU" sz="800" dirty="0">
              <a:solidFill>
                <a:srgbClr val="0C2055"/>
              </a:solidFill>
            </a:endParaRPr>
          </a:p>
          <a:p>
            <a:pPr marL="503238" indent="-325438">
              <a:lnSpc>
                <a:spcPct val="110000"/>
              </a:lnSpc>
              <a:buClr>
                <a:srgbClr val="002060"/>
              </a:buClr>
              <a:buSzPct val="100000"/>
              <a:buFont typeface="Arial" panose="020B0604020202020204" pitchFamily="34" charset="0"/>
              <a:buChar char="•"/>
            </a:pPr>
            <a:r>
              <a:rPr lang="en-AU" sz="1800" dirty="0">
                <a:solidFill>
                  <a:srgbClr val="0C2055"/>
                </a:solidFill>
              </a:rPr>
              <a:t>Ensuring your file is named and stored appropriately allows                            it to be accessed easily by others in the organisation.</a:t>
            </a:r>
            <a:endParaRPr lang="en-AU" sz="1800" b="0" i="0" u="none" strike="noStrike" cap="none" dirty="0">
              <a:solidFill>
                <a:srgbClr val="0C2055"/>
              </a:solidFill>
              <a:latin typeface="Arial"/>
              <a:ea typeface="Arial"/>
              <a:cs typeface="Arial"/>
              <a:sym typeface="Arial"/>
            </a:endParaRPr>
          </a:p>
        </p:txBody>
      </p:sp>
      <p:sp>
        <p:nvSpPr>
          <p:cNvPr id="4" name="Google Shape;678;p50">
            <a:extLst>
              <a:ext uri="{FF2B5EF4-FFF2-40B4-BE49-F238E27FC236}">
                <a16:creationId xmlns:a16="http://schemas.microsoft.com/office/drawing/2014/main" id="{B37015F5-8846-B49C-557E-EDB736EB5470}"/>
              </a:ext>
            </a:extLst>
          </p:cNvPr>
          <p:cNvSpPr txBox="1">
            <a:spLocks noGrp="1"/>
          </p:cNvSpPr>
          <p:nvPr>
            <p:ph type="title"/>
          </p:nvPr>
        </p:nvSpPr>
        <p:spPr>
          <a:xfrm>
            <a:off x="354283" y="115538"/>
            <a:ext cx="6019200"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400" dirty="0">
                <a:latin typeface="+mn-lt"/>
              </a:rPr>
              <a:t>Lesson Summary</a:t>
            </a:r>
            <a:endParaRPr sz="2800" dirty="0">
              <a:latin typeface="+mn-lt"/>
            </a:endParaRPr>
          </a:p>
        </p:txBody>
      </p:sp>
      <p:sp>
        <p:nvSpPr>
          <p:cNvPr id="5" name="Google Shape;679;p50">
            <a:extLst>
              <a:ext uri="{FF2B5EF4-FFF2-40B4-BE49-F238E27FC236}">
                <a16:creationId xmlns:a16="http://schemas.microsoft.com/office/drawing/2014/main" id="{B0D9F59E-63E7-121C-168D-51610ECD9BC2}"/>
              </a:ext>
            </a:extLst>
          </p:cNvPr>
          <p:cNvSpPr txBox="1"/>
          <p:nvPr/>
        </p:nvSpPr>
        <p:spPr>
          <a:xfrm>
            <a:off x="354283" y="583225"/>
            <a:ext cx="45720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b="0" i="0" u="none" strike="noStrike" cap="none" dirty="0">
                <a:solidFill>
                  <a:srgbClr val="0070C0"/>
                </a:solidFill>
                <a:latin typeface="+mn-lt"/>
                <a:ea typeface="Helvetica Neue"/>
                <a:cs typeface="Helvetica Neue"/>
                <a:sym typeface="Helvetica Neue"/>
              </a:rPr>
              <a:t>Key Learning Points</a:t>
            </a:r>
            <a:endParaRPr sz="1200" b="0" i="0" u="none" strike="noStrike" cap="none" dirty="0">
              <a:solidFill>
                <a:srgbClr val="000000"/>
              </a:solidFill>
              <a:latin typeface="+mn-lt"/>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0"/>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Select and Prepare to use Technology</a:t>
            </a:r>
            <a:br>
              <a:rPr lang="en-US" sz="2700" dirty="0"/>
            </a:br>
            <a:endParaRPr lang="en-US" sz="2700" dirty="0"/>
          </a:p>
        </p:txBody>
      </p:sp>
      <p:sp>
        <p:nvSpPr>
          <p:cNvPr id="72" name="Google Shape;72;p4"/>
          <p:cNvSpPr txBox="1"/>
          <p:nvPr/>
        </p:nvSpPr>
        <p:spPr>
          <a:xfrm>
            <a:off x="360000" y="1080000"/>
            <a:ext cx="6328667" cy="3440912"/>
          </a:xfrm>
          <a:prstGeom prst="rect">
            <a:avLst/>
          </a:prstGeom>
          <a:noFill/>
          <a:ln>
            <a:noFill/>
          </a:ln>
        </p:spPr>
        <p:txBody>
          <a:bodyPr spcFirstLastPara="1" wrap="square" lIns="91425" tIns="91425" rIns="91425" bIns="91425" anchor="t" anchorCtr="0">
            <a:spAutoFit/>
          </a:bodyPr>
          <a:lstStyle/>
          <a:p>
            <a:pPr marL="541338" marR="0" lvl="0" indent="-357188" algn="l" rtl="0">
              <a:lnSpc>
                <a:spcPct val="11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With the use of technology in workplaces, organisations have been able to increase their productivity and efficiency. </a:t>
            </a:r>
          </a:p>
          <a:p>
            <a:pPr marL="184150" marR="0" lvl="0" algn="l" rtl="0">
              <a:lnSpc>
                <a:spcPct val="110000"/>
              </a:lnSpc>
              <a:spcBef>
                <a:spcPts val="0"/>
              </a:spcBef>
              <a:spcAft>
                <a:spcPts val="0"/>
              </a:spcAft>
              <a:buClr>
                <a:srgbClr val="000000"/>
              </a:buClr>
              <a:buSzPct val="100000"/>
            </a:pPr>
            <a:endParaRPr lang="en-AU" sz="800" b="0" i="0" u="none" strike="noStrike" cap="none" dirty="0">
              <a:solidFill>
                <a:srgbClr val="002060"/>
              </a:solidFill>
              <a:latin typeface="Arial"/>
              <a:ea typeface="Arial"/>
              <a:cs typeface="Arial"/>
              <a:sym typeface="Arial"/>
            </a:endParaRPr>
          </a:p>
          <a:p>
            <a:pPr marL="541338" marR="0" lvl="0" indent="-357188" algn="l" rtl="0">
              <a:lnSpc>
                <a:spcPct val="110000"/>
              </a:lnSpc>
              <a:spcBef>
                <a:spcPts val="0"/>
              </a:spcBef>
              <a:spcAft>
                <a:spcPts val="0"/>
              </a:spcAft>
              <a:buClr>
                <a:srgbClr val="000000"/>
              </a:buClr>
              <a:buSzPct val="100000"/>
              <a:buBlip>
                <a:blip r:embed="rId3"/>
              </a:buBlip>
            </a:pPr>
            <a:r>
              <a:rPr lang="en-AU" sz="2000" dirty="0">
                <a:solidFill>
                  <a:srgbClr val="002060"/>
                </a:solidFill>
              </a:rPr>
              <a:t>Technology allows easy access to information, and allows work teams to collaborate.</a:t>
            </a:r>
          </a:p>
          <a:p>
            <a:pPr marL="184150" marR="0" lvl="0" algn="l" rtl="0">
              <a:lnSpc>
                <a:spcPct val="110000"/>
              </a:lnSpc>
              <a:spcBef>
                <a:spcPts val="0"/>
              </a:spcBef>
              <a:spcAft>
                <a:spcPts val="0"/>
              </a:spcAft>
              <a:buClr>
                <a:srgbClr val="000000"/>
              </a:buClr>
              <a:buSzPct val="100000"/>
            </a:pPr>
            <a:endParaRPr lang="en-AU" sz="800" dirty="0">
              <a:solidFill>
                <a:srgbClr val="002060"/>
              </a:solidFill>
            </a:endParaRPr>
          </a:p>
          <a:p>
            <a:pPr marL="541338" marR="0" lvl="0" indent="-357188" algn="l" rtl="0">
              <a:lnSpc>
                <a:spcPct val="11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Processes can be achieved in a quick and efficient manner with digital tools, applications, and systems.</a:t>
            </a: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pic>
        <p:nvPicPr>
          <p:cNvPr id="3" name="Picture 2" descr="A person typing on a computer&#10;&#10;Description automatically generated with medium confidence">
            <a:extLst>
              <a:ext uri="{FF2B5EF4-FFF2-40B4-BE49-F238E27FC236}">
                <a16:creationId xmlns:a16="http://schemas.microsoft.com/office/drawing/2014/main" id="{EE227674-8581-D791-B8E8-B6A44811AC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36267" y="1262590"/>
            <a:ext cx="2036233" cy="25505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4"/>
          <p:cNvSpPr txBox="1"/>
          <p:nvPr/>
        </p:nvSpPr>
        <p:spPr>
          <a:xfrm>
            <a:off x="360000" y="1080000"/>
            <a:ext cx="8601120" cy="3717911"/>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There are many types of office technologies, each designed for a specific purpose, and generally requiring application software.</a:t>
            </a:r>
          </a:p>
          <a:p>
            <a:pPr marL="0" marR="0" lvl="0" indent="0" algn="l" rtl="0">
              <a:lnSpc>
                <a:spcPct val="110000"/>
              </a:lnSpc>
              <a:spcBef>
                <a:spcPts val="0"/>
              </a:spcBef>
              <a:spcAft>
                <a:spcPts val="0"/>
              </a:spcAft>
              <a:buClr>
                <a:srgbClr val="000000"/>
              </a:buClr>
              <a:buSzPts val="1800"/>
              <a:buFont typeface="Arial"/>
              <a:buNone/>
            </a:pPr>
            <a:endParaRPr lang="en-AU" sz="2000" b="0" i="0" u="none" strike="noStrike" cap="none" dirty="0">
              <a:solidFill>
                <a:srgbClr val="00206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The type of technology and hardware used is determined by the: </a:t>
            </a:r>
          </a:p>
          <a:p>
            <a:pPr marL="0" marR="0" lvl="0" indent="0" algn="l" rtl="0">
              <a:lnSpc>
                <a:spcPct val="110000"/>
              </a:lnSpc>
              <a:spcBef>
                <a:spcPts val="0"/>
              </a:spcBef>
              <a:spcAft>
                <a:spcPts val="0"/>
              </a:spcAft>
              <a:buClr>
                <a:srgbClr val="000000"/>
              </a:buClr>
              <a:buSzPts val="1800"/>
              <a:buFont typeface="Arial"/>
              <a:buNone/>
            </a:pPr>
            <a:endParaRPr lang="en-AU" sz="2200" dirty="0">
              <a:solidFill>
                <a:srgbClr val="002060"/>
              </a:solidFill>
            </a:endParaRPr>
          </a:p>
          <a:p>
            <a:pPr marL="0" marR="0" lvl="0" indent="0" algn="l" rtl="0">
              <a:lnSpc>
                <a:spcPct val="110000"/>
              </a:lnSpc>
              <a:spcBef>
                <a:spcPts val="0"/>
              </a:spcBef>
              <a:spcAft>
                <a:spcPts val="0"/>
              </a:spcAft>
              <a:buClr>
                <a:srgbClr val="000000"/>
              </a:buClr>
              <a:buSzPts val="1800"/>
              <a:buFont typeface="Arial"/>
              <a:buNone/>
            </a:pPr>
            <a:endParaRPr lang="en-AU" sz="2200" dirty="0">
              <a:solidFill>
                <a:srgbClr val="002060"/>
              </a:solidFill>
            </a:endParaRPr>
          </a:p>
          <a:p>
            <a:pPr marL="0" marR="0" lvl="0" indent="0" algn="l" rtl="0">
              <a:lnSpc>
                <a:spcPct val="110000"/>
              </a:lnSpc>
              <a:spcBef>
                <a:spcPts val="0"/>
              </a:spcBef>
              <a:spcAft>
                <a:spcPts val="0"/>
              </a:spcAft>
              <a:buClr>
                <a:srgbClr val="000000"/>
              </a:buClr>
              <a:buSzPts val="1800"/>
              <a:buFont typeface="Arial"/>
              <a:buNone/>
            </a:pPr>
            <a:endParaRPr lang="en-AU" sz="2200" dirty="0">
              <a:solidFill>
                <a:srgbClr val="002060"/>
              </a:solidFill>
            </a:endParaRPr>
          </a:p>
          <a:p>
            <a:pPr marL="0" marR="0" lvl="0" indent="0" algn="l" rtl="0">
              <a:lnSpc>
                <a:spcPct val="110000"/>
              </a:lnSpc>
              <a:spcBef>
                <a:spcPts val="0"/>
              </a:spcBef>
              <a:spcAft>
                <a:spcPts val="0"/>
              </a:spcAft>
              <a:buClr>
                <a:srgbClr val="000000"/>
              </a:buClr>
              <a:buSzPts val="1800"/>
              <a:buFont typeface="Arial"/>
              <a:buNone/>
            </a:pPr>
            <a:endParaRPr lang="en-AU" sz="22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Task Purpose and Presentation Needs</a:t>
            </a:r>
          </a:p>
        </p:txBody>
      </p:sp>
      <p:grpSp>
        <p:nvGrpSpPr>
          <p:cNvPr id="5" name="Group 4">
            <a:extLst>
              <a:ext uri="{FF2B5EF4-FFF2-40B4-BE49-F238E27FC236}">
                <a16:creationId xmlns:a16="http://schemas.microsoft.com/office/drawing/2014/main" id="{A9AB1194-D03F-674E-2CD6-12BD20083FE2}"/>
              </a:ext>
            </a:extLst>
          </p:cNvPr>
          <p:cNvGrpSpPr/>
          <p:nvPr/>
        </p:nvGrpSpPr>
        <p:grpSpPr>
          <a:xfrm>
            <a:off x="1822264" y="2810563"/>
            <a:ext cx="5499471" cy="940786"/>
            <a:chOff x="1669532" y="2844430"/>
            <a:chExt cx="5499471" cy="940786"/>
          </a:xfrm>
        </p:grpSpPr>
        <p:sp>
          <p:nvSpPr>
            <p:cNvPr id="4" name="Google Shape;368;p31">
              <a:extLst>
                <a:ext uri="{FF2B5EF4-FFF2-40B4-BE49-F238E27FC236}">
                  <a16:creationId xmlns:a16="http://schemas.microsoft.com/office/drawing/2014/main" id="{A0277267-A88B-B6FC-02B4-1B7BF8E5AB02}"/>
                </a:ext>
              </a:extLst>
            </p:cNvPr>
            <p:cNvSpPr/>
            <p:nvPr/>
          </p:nvSpPr>
          <p:spPr>
            <a:xfrm>
              <a:off x="1669532" y="2844430"/>
              <a:ext cx="2700000" cy="940786"/>
            </a:xfrm>
            <a:prstGeom prst="roundRect">
              <a:avLst>
                <a:gd name="adj" fmla="val 16667"/>
              </a:avLst>
            </a:prstGeom>
            <a:solidFill>
              <a:srgbClr val="ED1B7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US" sz="1800" b="1" i="0" u="none" strike="noStrike" cap="none" dirty="0">
                  <a:solidFill>
                    <a:schemeClr val="lt1"/>
                  </a:solidFill>
                  <a:latin typeface="Arial"/>
                  <a:ea typeface="Arial"/>
                  <a:cs typeface="Arial"/>
                  <a:sym typeface="Arial"/>
                </a:rPr>
                <a:t>Type of Business</a:t>
              </a:r>
            </a:p>
          </p:txBody>
        </p:sp>
        <p:sp>
          <p:nvSpPr>
            <p:cNvPr id="6" name="Google Shape;368;p31">
              <a:extLst>
                <a:ext uri="{FF2B5EF4-FFF2-40B4-BE49-F238E27FC236}">
                  <a16:creationId xmlns:a16="http://schemas.microsoft.com/office/drawing/2014/main" id="{292FEA14-E0EA-7E9E-36CB-33CEA1D3CA93}"/>
                </a:ext>
              </a:extLst>
            </p:cNvPr>
            <p:cNvSpPr/>
            <p:nvPr/>
          </p:nvSpPr>
          <p:spPr>
            <a:xfrm>
              <a:off x="4469003" y="2844430"/>
              <a:ext cx="2700000" cy="940786"/>
            </a:xfrm>
            <a:prstGeom prst="roundRect">
              <a:avLst>
                <a:gd name="adj" fmla="val 16667"/>
              </a:avLst>
            </a:prstGeom>
            <a:solidFill>
              <a:srgbClr val="ED1B7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US" sz="1800" b="1" i="0" u="none" strike="noStrike" cap="none" dirty="0">
                  <a:solidFill>
                    <a:schemeClr val="lt1"/>
                  </a:solidFill>
                  <a:latin typeface="Arial"/>
                  <a:ea typeface="Arial"/>
                  <a:cs typeface="Arial"/>
                  <a:sym typeface="Arial"/>
                </a:rPr>
                <a:t>Size of Business</a:t>
              </a:r>
            </a:p>
          </p:txBody>
        </p:sp>
      </p:grpSp>
    </p:spTree>
    <p:extLst>
      <p:ext uri="{BB962C8B-B14F-4D97-AF65-F5344CB8AC3E}">
        <p14:creationId xmlns:p14="http://schemas.microsoft.com/office/powerpoint/2010/main" val="382007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Task Purpose and Presentation Needs</a:t>
            </a:r>
          </a:p>
        </p:txBody>
      </p:sp>
      <p:sp>
        <p:nvSpPr>
          <p:cNvPr id="72" name="Google Shape;72;p4"/>
          <p:cNvSpPr txBox="1"/>
          <p:nvPr/>
        </p:nvSpPr>
        <p:spPr>
          <a:xfrm>
            <a:off x="360000" y="1080000"/>
            <a:ext cx="8576182" cy="135418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2200" b="0" i="0" u="none" strike="noStrike" cap="none" dirty="0">
                <a:solidFill>
                  <a:srgbClr val="002060"/>
                </a:solidFill>
                <a:latin typeface="Arial"/>
                <a:ea typeface="Arial"/>
                <a:cs typeface="Arial"/>
                <a:sym typeface="Arial"/>
              </a:rPr>
              <a:t>Common types of business technology include:</a:t>
            </a:r>
          </a:p>
          <a:p>
            <a:pPr marR="0" lvl="0" algn="l" rtl="0">
              <a:lnSpc>
                <a:spcPct val="100000"/>
              </a:lnSpc>
              <a:spcBef>
                <a:spcPts val="0"/>
              </a:spcBef>
              <a:spcAft>
                <a:spcPts val="0"/>
              </a:spcAft>
              <a:buClr>
                <a:srgbClr val="000000"/>
              </a:buClr>
              <a:buSzPts val="1800"/>
            </a:pPr>
            <a:endParaRPr lang="en-AU" sz="1800" b="0" i="0" u="none" strike="noStrike" cap="none" dirty="0">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B9ED7433-8D1E-8196-9CF1-9B8A3281CC2F}"/>
              </a:ext>
            </a:extLst>
          </p:cNvPr>
          <p:cNvGraphicFramePr/>
          <p:nvPr>
            <p:extLst>
              <p:ext uri="{D42A27DB-BD31-4B8C-83A1-F6EECF244321}">
                <p14:modId xmlns:p14="http://schemas.microsoft.com/office/powerpoint/2010/main" val="1249464460"/>
              </p:ext>
            </p:extLst>
          </p:nvPr>
        </p:nvGraphicFramePr>
        <p:xfrm>
          <a:off x="-805103" y="1629295"/>
          <a:ext cx="8425103" cy="271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4842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Select Relevant Technology and Software</a:t>
            </a:r>
          </a:p>
        </p:txBody>
      </p:sp>
      <p:sp>
        <p:nvSpPr>
          <p:cNvPr id="72" name="Google Shape;72;p4"/>
          <p:cNvSpPr txBox="1"/>
          <p:nvPr/>
        </p:nvSpPr>
        <p:spPr>
          <a:xfrm>
            <a:off x="359999" y="1080000"/>
            <a:ext cx="8580801" cy="2425249"/>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2000" b="0" i="0" u="none" strike="noStrike" cap="none" dirty="0">
                <a:solidFill>
                  <a:srgbClr val="002060"/>
                </a:solidFill>
                <a:latin typeface="Arial"/>
                <a:ea typeface="Arial"/>
                <a:cs typeface="Arial"/>
                <a:sym typeface="Arial"/>
              </a:rPr>
              <a:t>There are many word processing and spreadsheet applications on the market, however the most popular </a:t>
            </a:r>
            <a:r>
              <a:rPr lang="en-AU" sz="2000" dirty="0">
                <a:solidFill>
                  <a:srgbClr val="002060"/>
                </a:solidFill>
              </a:rPr>
              <a:t>for word processing and spreadsheeting are </a:t>
            </a:r>
            <a:r>
              <a:rPr lang="en-AU" sz="2000" b="0" i="0" u="none" strike="noStrike" cap="none" dirty="0">
                <a:solidFill>
                  <a:srgbClr val="00B0F0"/>
                </a:solidFill>
                <a:latin typeface="Arial"/>
                <a:ea typeface="Arial"/>
                <a:cs typeface="Arial"/>
                <a:sym typeface="Arial"/>
              </a:rPr>
              <a:t>Microsoft Word </a:t>
            </a:r>
            <a:r>
              <a:rPr lang="en-AU" sz="2000" b="0" i="0" u="none" strike="noStrike" cap="none" dirty="0">
                <a:solidFill>
                  <a:srgbClr val="002060"/>
                </a:solidFill>
                <a:latin typeface="Arial"/>
                <a:ea typeface="Arial"/>
                <a:cs typeface="Arial"/>
                <a:sym typeface="Arial"/>
              </a:rPr>
              <a:t>and </a:t>
            </a:r>
            <a:r>
              <a:rPr lang="en-AU" sz="2000" b="0" i="0" u="none" strike="noStrike" cap="none" dirty="0">
                <a:solidFill>
                  <a:srgbClr val="268F22"/>
                </a:solidFill>
                <a:latin typeface="Arial"/>
                <a:ea typeface="Arial"/>
                <a:cs typeface="Arial"/>
                <a:sym typeface="Arial"/>
              </a:rPr>
              <a:t>Microsoft Excel. </a:t>
            </a:r>
            <a:r>
              <a:rPr lang="en-AU" sz="2000" b="0" i="0" u="none" strike="noStrike" cap="none" dirty="0">
                <a:solidFill>
                  <a:srgbClr val="DF7B11"/>
                </a:solidFill>
                <a:latin typeface="Arial"/>
                <a:ea typeface="Arial"/>
                <a:cs typeface="Arial"/>
                <a:sym typeface="Arial"/>
              </a:rPr>
              <a:t>Microsoft PowerPoint</a:t>
            </a:r>
            <a:r>
              <a:rPr lang="en-AU" sz="2000" b="0" i="0" u="none" strike="noStrike" cap="none" dirty="0">
                <a:solidFill>
                  <a:srgbClr val="002060"/>
                </a:solidFill>
                <a:latin typeface="Arial"/>
                <a:ea typeface="Arial"/>
                <a:cs typeface="Arial"/>
                <a:sym typeface="Arial"/>
              </a:rPr>
              <a:t> is the most used presentation software application.</a:t>
            </a:r>
          </a:p>
          <a:p>
            <a:pPr marL="0" marR="0" lvl="0" indent="0" algn="l" rtl="0">
              <a:lnSpc>
                <a:spcPct val="11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AU" sz="1800" b="0" i="0" u="none" strike="noStrike" cap="none" dirty="0">
              <a:solidFill>
                <a:srgbClr val="002060"/>
              </a:solidFill>
              <a:latin typeface="Arial"/>
              <a:ea typeface="Arial"/>
              <a:cs typeface="Arial"/>
              <a:sym typeface="Arial"/>
            </a:endParaRPr>
          </a:p>
        </p:txBody>
      </p:sp>
      <p:grpSp>
        <p:nvGrpSpPr>
          <p:cNvPr id="2" name="Group 1">
            <a:extLst>
              <a:ext uri="{FF2B5EF4-FFF2-40B4-BE49-F238E27FC236}">
                <a16:creationId xmlns:a16="http://schemas.microsoft.com/office/drawing/2014/main" id="{2FC65329-E3A4-0722-7C89-F1906FF04C08}"/>
              </a:ext>
            </a:extLst>
          </p:cNvPr>
          <p:cNvGrpSpPr/>
          <p:nvPr/>
        </p:nvGrpSpPr>
        <p:grpSpPr>
          <a:xfrm>
            <a:off x="1888038" y="2915437"/>
            <a:ext cx="4997792" cy="1148063"/>
            <a:chOff x="1436678" y="2865970"/>
            <a:chExt cx="4997792" cy="1148063"/>
          </a:xfrm>
        </p:grpSpPr>
        <p:pic>
          <p:nvPicPr>
            <p:cNvPr id="3" name="Picture 2">
              <a:extLst>
                <a:ext uri="{FF2B5EF4-FFF2-40B4-BE49-F238E27FC236}">
                  <a16:creationId xmlns:a16="http://schemas.microsoft.com/office/drawing/2014/main" id="{CF9A3233-9C94-EFE3-7CA9-ACBD092A55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6678" y="2865970"/>
              <a:ext cx="1214742" cy="1091191"/>
            </a:xfrm>
            <a:prstGeom prst="rect">
              <a:avLst/>
            </a:prstGeom>
          </p:spPr>
        </p:pic>
        <p:pic>
          <p:nvPicPr>
            <p:cNvPr id="6" name="Picture 5">
              <a:extLst>
                <a:ext uri="{FF2B5EF4-FFF2-40B4-BE49-F238E27FC236}">
                  <a16:creationId xmlns:a16="http://schemas.microsoft.com/office/drawing/2014/main" id="{18F7C32F-D2C7-A488-F80A-6306F06D2D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65613" y="2865970"/>
              <a:ext cx="1261009" cy="1103919"/>
            </a:xfrm>
            <a:prstGeom prst="rect">
              <a:avLst/>
            </a:prstGeom>
          </p:spPr>
        </p:pic>
        <p:pic>
          <p:nvPicPr>
            <p:cNvPr id="8" name="Picture 7">
              <a:extLst>
                <a:ext uri="{FF2B5EF4-FFF2-40B4-BE49-F238E27FC236}">
                  <a16:creationId xmlns:a16="http://schemas.microsoft.com/office/drawing/2014/main" id="{C9A0C1DC-9215-A51C-CB61-D88B089AD3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70723" y="2865970"/>
              <a:ext cx="1263747" cy="1148063"/>
            </a:xfrm>
            <a:prstGeom prst="rect">
              <a:avLst/>
            </a:prstGeom>
          </p:spPr>
        </p:pic>
      </p:grpSp>
    </p:spTree>
    <p:extLst>
      <p:ext uri="{BB962C8B-B14F-4D97-AF65-F5344CB8AC3E}">
        <p14:creationId xmlns:p14="http://schemas.microsoft.com/office/powerpoint/2010/main" val="87354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Identify Presentation Requirements</a:t>
            </a:r>
          </a:p>
        </p:txBody>
      </p:sp>
      <p:sp>
        <p:nvSpPr>
          <p:cNvPr id="72" name="Google Shape;72;p4"/>
          <p:cNvSpPr txBox="1"/>
          <p:nvPr/>
        </p:nvSpPr>
        <p:spPr>
          <a:xfrm>
            <a:off x="360000" y="1080000"/>
            <a:ext cx="8053868" cy="2215961"/>
          </a:xfrm>
          <a:prstGeom prst="rect">
            <a:avLst/>
          </a:prstGeom>
          <a:noFill/>
          <a:ln>
            <a:noFill/>
          </a:ln>
        </p:spPr>
        <p:txBody>
          <a:bodyPr spcFirstLastPara="1" wrap="square" lIns="91425" tIns="91425" rIns="91425" bIns="91425" anchor="t" anchorCtr="0">
            <a:spAutoFit/>
          </a:bodyPr>
          <a:lstStyle/>
          <a:p>
            <a:pPr marL="539750" marR="0" lvl="0" indent="-352425" algn="l" rtl="0">
              <a:lnSpc>
                <a:spcPct val="11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The standard letter is the most commonly printed document in business.</a:t>
            </a:r>
          </a:p>
          <a:p>
            <a:pPr marL="539750" marR="0" lvl="0" indent="-352425" algn="l" rtl="0">
              <a:lnSpc>
                <a:spcPct val="11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In many businesses the office will have a supply of printed letterheads.</a:t>
            </a:r>
          </a:p>
          <a:p>
            <a:pPr marL="539750" marR="0" lvl="0" indent="-352425" algn="l" rtl="0">
              <a:lnSpc>
                <a:spcPct val="110000"/>
              </a:lnSpc>
              <a:spcBef>
                <a:spcPts val="0"/>
              </a:spcBef>
              <a:spcAft>
                <a:spcPts val="0"/>
              </a:spcAft>
              <a:buClr>
                <a:srgbClr val="000000"/>
              </a:buClr>
              <a:buSzPct val="100000"/>
              <a:buBlip>
                <a:blip r:embed="rId3"/>
              </a:buBlip>
            </a:pPr>
            <a:r>
              <a:rPr lang="en-AU" sz="2000" b="0" i="0" u="none" strike="noStrike" cap="none" dirty="0">
                <a:solidFill>
                  <a:srgbClr val="002060"/>
                </a:solidFill>
                <a:latin typeface="Arial"/>
                <a:ea typeface="Arial"/>
                <a:cs typeface="Arial"/>
                <a:sym typeface="Arial"/>
              </a:rPr>
              <a:t>Businesses will also have an electronic </a:t>
            </a:r>
            <a:br>
              <a:rPr lang="en-AU" sz="2000" b="0" i="0" u="none" strike="noStrike" cap="none" dirty="0">
                <a:solidFill>
                  <a:srgbClr val="002060"/>
                </a:solidFill>
                <a:latin typeface="Arial"/>
                <a:ea typeface="Arial"/>
                <a:cs typeface="Arial"/>
                <a:sym typeface="Arial"/>
              </a:rPr>
            </a:br>
            <a:r>
              <a:rPr lang="en-AU" sz="2000" b="0" i="0" u="none" strike="noStrike" cap="none" dirty="0">
                <a:solidFill>
                  <a:srgbClr val="002060"/>
                </a:solidFill>
                <a:latin typeface="Arial"/>
                <a:ea typeface="Arial"/>
                <a:cs typeface="Arial"/>
                <a:sym typeface="Arial"/>
              </a:rPr>
              <a:t>version of the letterhead as a template.</a:t>
            </a:r>
          </a:p>
        </p:txBody>
      </p:sp>
      <p:pic>
        <p:nvPicPr>
          <p:cNvPr id="1026" name="Picture 2" descr="8+ Business Letter Examples &amp; Business Letter Format Guide">
            <a:extLst>
              <a:ext uri="{FF2B5EF4-FFF2-40B4-BE49-F238E27FC236}">
                <a16:creationId xmlns:a16="http://schemas.microsoft.com/office/drawing/2014/main" id="{3CEC890E-AF41-3D69-D623-2BAD4388D15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40168" y="2350820"/>
            <a:ext cx="2573700" cy="171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88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360000" y="468000"/>
            <a:ext cx="8053868" cy="5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700" dirty="0"/>
              <a:t>Identify Presentation Requirements</a:t>
            </a:r>
          </a:p>
        </p:txBody>
      </p:sp>
      <p:sp>
        <p:nvSpPr>
          <p:cNvPr id="72" name="Google Shape;72;p4"/>
          <p:cNvSpPr txBox="1"/>
          <p:nvPr/>
        </p:nvSpPr>
        <p:spPr>
          <a:xfrm>
            <a:off x="360000" y="1080000"/>
            <a:ext cx="5405799" cy="3394745"/>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AU" sz="1800" b="0" i="0" u="none" strike="noStrike" cap="none" dirty="0">
                <a:solidFill>
                  <a:srgbClr val="002060"/>
                </a:solidFill>
                <a:latin typeface="Arial"/>
                <a:ea typeface="Arial"/>
                <a:cs typeface="Arial"/>
                <a:sym typeface="Arial"/>
              </a:rPr>
              <a:t>A </a:t>
            </a:r>
            <a:r>
              <a:rPr lang="en-AU" sz="1800" b="0" i="0" u="none" strike="noStrike" cap="none" dirty="0">
                <a:solidFill>
                  <a:srgbClr val="268F22"/>
                </a:solidFill>
                <a:latin typeface="Arial"/>
                <a:ea typeface="Arial"/>
                <a:cs typeface="Arial"/>
                <a:sym typeface="Arial"/>
              </a:rPr>
              <a:t>memorandum</a:t>
            </a:r>
            <a:r>
              <a:rPr lang="en-AU" sz="1800" dirty="0">
                <a:solidFill>
                  <a:srgbClr val="268F22"/>
                </a:solidFill>
              </a:rPr>
              <a:t> (</a:t>
            </a:r>
            <a:r>
              <a:rPr lang="en-AU" sz="1800" b="0" i="0" u="none" strike="noStrike" cap="none" dirty="0">
                <a:solidFill>
                  <a:srgbClr val="268F22"/>
                </a:solidFill>
                <a:latin typeface="Arial"/>
                <a:ea typeface="Arial"/>
                <a:cs typeface="Arial"/>
                <a:sym typeface="Arial"/>
              </a:rPr>
              <a:t>memo) </a:t>
            </a:r>
            <a:r>
              <a:rPr lang="en-AU" sz="1800" b="0" i="0" u="none" strike="noStrike" cap="none" dirty="0">
                <a:solidFill>
                  <a:srgbClr val="002060"/>
                </a:solidFill>
                <a:latin typeface="Arial"/>
                <a:ea typeface="Arial"/>
                <a:cs typeface="Arial"/>
                <a:sym typeface="Arial"/>
              </a:rPr>
              <a:t>is generally an internally distributed document</a:t>
            </a:r>
            <a:r>
              <a:rPr lang="en-AU" sz="1800" dirty="0">
                <a:solidFill>
                  <a:srgbClr val="002060"/>
                </a:solidFill>
              </a:rPr>
              <a:t> that is </a:t>
            </a:r>
            <a:r>
              <a:rPr lang="en-AU" sz="1800" b="0" i="0" u="none" strike="noStrike" cap="none" dirty="0">
                <a:solidFill>
                  <a:srgbClr val="002060"/>
                </a:solidFill>
                <a:latin typeface="Arial"/>
                <a:ea typeface="Arial"/>
                <a:cs typeface="Arial"/>
                <a:sym typeface="Arial"/>
              </a:rPr>
              <a:t>short and concise.       It commonly contains:</a:t>
            </a:r>
          </a:p>
          <a:p>
            <a:pPr marL="0" marR="0" lvl="0" indent="0" algn="l" rtl="0">
              <a:lnSpc>
                <a:spcPct val="110000"/>
              </a:lnSpc>
              <a:spcBef>
                <a:spcPts val="0"/>
              </a:spcBef>
              <a:spcAft>
                <a:spcPts val="0"/>
              </a:spcAft>
              <a:buClr>
                <a:srgbClr val="000000"/>
              </a:buClr>
              <a:buSzPts val="1800"/>
              <a:buFont typeface="Arial"/>
              <a:buNone/>
            </a:pPr>
            <a:endParaRPr lang="en-AU" sz="800" b="0" i="0" u="none" strike="noStrike" cap="none" dirty="0">
              <a:solidFill>
                <a:srgbClr val="002060"/>
              </a:solidFill>
              <a:latin typeface="Arial"/>
              <a:ea typeface="Arial"/>
              <a:cs typeface="Arial"/>
              <a:sym typeface="Arial"/>
            </a:endParaRPr>
          </a:p>
          <a:p>
            <a:pPr marL="542925" marR="0" lvl="0" indent="-361950" algn="l" rtl="0">
              <a:lnSpc>
                <a:spcPct val="130000"/>
              </a:lnSpc>
              <a:spcBef>
                <a:spcPts val="0"/>
              </a:spcBef>
              <a:spcAft>
                <a:spcPts val="0"/>
              </a:spcAft>
              <a:buClr>
                <a:srgbClr val="000000"/>
              </a:buClr>
              <a:buSzPct val="100000"/>
              <a:buBlip>
                <a:blip r:embed="rId3"/>
              </a:buBlip>
            </a:pPr>
            <a:r>
              <a:rPr lang="en-AU" sz="1800" b="0" i="0" u="none" strike="noStrike" cap="none" dirty="0">
                <a:solidFill>
                  <a:srgbClr val="002060"/>
                </a:solidFill>
                <a:latin typeface="Arial"/>
                <a:ea typeface="Arial"/>
                <a:cs typeface="Arial"/>
                <a:sym typeface="Arial"/>
              </a:rPr>
              <a:t>Who it is to and who it is from</a:t>
            </a:r>
          </a:p>
          <a:p>
            <a:pPr marL="542925" marR="0" lvl="0" indent="-361950" algn="l" rtl="0">
              <a:lnSpc>
                <a:spcPct val="130000"/>
              </a:lnSpc>
              <a:spcBef>
                <a:spcPts val="0"/>
              </a:spcBef>
              <a:spcAft>
                <a:spcPts val="0"/>
              </a:spcAft>
              <a:buClr>
                <a:srgbClr val="000000"/>
              </a:buClr>
              <a:buSzPct val="100000"/>
              <a:buBlip>
                <a:blip r:embed="rId3"/>
              </a:buBlip>
            </a:pPr>
            <a:r>
              <a:rPr lang="en-AU" sz="1800" b="0" i="0" u="none" strike="noStrike" cap="none" dirty="0">
                <a:solidFill>
                  <a:srgbClr val="002060"/>
                </a:solidFill>
                <a:latin typeface="Arial"/>
                <a:ea typeface="Arial"/>
                <a:cs typeface="Arial"/>
                <a:sym typeface="Arial"/>
              </a:rPr>
              <a:t>Who it may be CC’d to (receiving a copy)</a:t>
            </a:r>
          </a:p>
          <a:p>
            <a:pPr marL="542925" marR="0" lvl="0" indent="-361950" algn="l" rtl="0">
              <a:lnSpc>
                <a:spcPct val="130000"/>
              </a:lnSpc>
              <a:spcBef>
                <a:spcPts val="0"/>
              </a:spcBef>
              <a:spcAft>
                <a:spcPts val="0"/>
              </a:spcAft>
              <a:buClr>
                <a:srgbClr val="000000"/>
              </a:buClr>
              <a:buSzPct val="100000"/>
              <a:buBlip>
                <a:blip r:embed="rId3"/>
              </a:buBlip>
            </a:pPr>
            <a:r>
              <a:rPr lang="en-AU" sz="1800" b="0" i="0" u="none" strike="noStrike" cap="none" dirty="0">
                <a:solidFill>
                  <a:srgbClr val="002060"/>
                </a:solidFill>
                <a:latin typeface="Arial"/>
                <a:ea typeface="Arial"/>
                <a:cs typeface="Arial"/>
                <a:sym typeface="Arial"/>
              </a:rPr>
              <a:t>Date of memo</a:t>
            </a:r>
          </a:p>
          <a:p>
            <a:pPr marL="542925" marR="0" lvl="0" indent="-361950" algn="l" rtl="0">
              <a:lnSpc>
                <a:spcPct val="130000"/>
              </a:lnSpc>
              <a:spcBef>
                <a:spcPts val="0"/>
              </a:spcBef>
              <a:spcAft>
                <a:spcPts val="0"/>
              </a:spcAft>
              <a:buClr>
                <a:srgbClr val="000000"/>
              </a:buClr>
              <a:buSzPct val="100000"/>
              <a:buBlip>
                <a:blip r:embed="rId3"/>
              </a:buBlip>
            </a:pPr>
            <a:r>
              <a:rPr lang="en-AU" sz="1800" b="0" i="0" u="none" strike="noStrike" cap="none" dirty="0">
                <a:solidFill>
                  <a:srgbClr val="002060"/>
                </a:solidFill>
                <a:latin typeface="Arial"/>
                <a:ea typeface="Arial"/>
                <a:cs typeface="Arial"/>
                <a:sym typeface="Arial"/>
              </a:rPr>
              <a:t>Subject line</a:t>
            </a:r>
          </a:p>
          <a:p>
            <a:pPr marL="542925" marR="0" lvl="0" indent="-361950" algn="l" rtl="0">
              <a:lnSpc>
                <a:spcPct val="130000"/>
              </a:lnSpc>
              <a:spcBef>
                <a:spcPts val="0"/>
              </a:spcBef>
              <a:spcAft>
                <a:spcPts val="0"/>
              </a:spcAft>
              <a:buClr>
                <a:srgbClr val="000000"/>
              </a:buClr>
              <a:buSzPct val="100000"/>
              <a:buBlip>
                <a:blip r:embed="rId3"/>
              </a:buBlip>
            </a:pPr>
            <a:r>
              <a:rPr lang="en-AU" sz="1800" b="0" i="0" u="none" strike="noStrike" cap="none" dirty="0">
                <a:solidFill>
                  <a:srgbClr val="002060"/>
                </a:solidFill>
                <a:latin typeface="Arial"/>
                <a:ea typeface="Arial"/>
                <a:cs typeface="Arial"/>
                <a:sym typeface="Arial"/>
              </a:rPr>
              <a:t>Body of text</a:t>
            </a:r>
          </a:p>
          <a:p>
            <a:pPr marL="542925" marR="0" lvl="0" indent="-361950" algn="l" rtl="0">
              <a:lnSpc>
                <a:spcPct val="130000"/>
              </a:lnSpc>
              <a:spcBef>
                <a:spcPts val="0"/>
              </a:spcBef>
              <a:spcAft>
                <a:spcPts val="0"/>
              </a:spcAft>
              <a:buClr>
                <a:srgbClr val="000000"/>
              </a:buClr>
              <a:buSzPct val="100000"/>
              <a:buBlip>
                <a:blip r:embed="rId3"/>
              </a:buBlip>
            </a:pPr>
            <a:r>
              <a:rPr lang="en-AU" sz="1800" b="0" i="0" u="none" strike="noStrike" cap="none" dirty="0">
                <a:solidFill>
                  <a:srgbClr val="002060"/>
                </a:solidFill>
                <a:latin typeface="Arial"/>
                <a:ea typeface="Arial"/>
                <a:cs typeface="Arial"/>
                <a:sym typeface="Arial"/>
              </a:rPr>
              <a:t>Signature</a:t>
            </a:r>
          </a:p>
        </p:txBody>
      </p:sp>
      <p:pic>
        <p:nvPicPr>
          <p:cNvPr id="4" name="Picture 3" descr="Graphical user interface, text, application, email&#10;&#10;Description automatically generated">
            <a:extLst>
              <a:ext uri="{FF2B5EF4-FFF2-40B4-BE49-F238E27FC236}">
                <a16:creationId xmlns:a16="http://schemas.microsoft.com/office/drawing/2014/main" id="{326449FC-DF23-195C-46C1-24A29737A3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782" t="10700" r="21090"/>
          <a:stretch/>
        </p:blipFill>
        <p:spPr>
          <a:xfrm>
            <a:off x="5896866" y="1299468"/>
            <a:ext cx="2861733" cy="2747771"/>
          </a:xfrm>
          <a:prstGeom prst="rect">
            <a:avLst/>
          </a:prstGeom>
          <a:ln>
            <a:solidFill>
              <a:schemeClr val="tx2">
                <a:lumMod val="90000"/>
              </a:schemeClr>
            </a:solidFill>
          </a:ln>
        </p:spPr>
      </p:pic>
    </p:spTree>
    <p:extLst>
      <p:ext uri="{BB962C8B-B14F-4D97-AF65-F5344CB8AC3E}">
        <p14:creationId xmlns:p14="http://schemas.microsoft.com/office/powerpoint/2010/main" val="4203804452"/>
      </p:ext>
    </p:extLst>
  </p:cSld>
  <p:clrMapOvr>
    <a:masterClrMapping/>
  </p:clrMapOvr>
</p:sld>
</file>

<file path=ppt/theme/theme1.xml><?xml version="1.0" encoding="utf-8"?>
<a:theme xmlns:a="http://schemas.openxmlformats.org/drawingml/2006/main" name="Binnacle Training Power Point Template">
  <a:themeElements>
    <a:clrScheme name="Simple Light">
      <a:dk1>
        <a:srgbClr val="000000"/>
      </a:dk1>
      <a:lt1>
        <a:srgbClr val="FFFFFF"/>
      </a:lt1>
      <a:dk2>
        <a:srgbClr val="595959"/>
      </a:dk2>
      <a:lt2>
        <a:srgbClr val="EEEEEE"/>
      </a:lt2>
      <a:accent1>
        <a:srgbClr val="052A5B"/>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4775</Words>
  <Application>Microsoft Office PowerPoint</Application>
  <PresentationFormat>On-screen Show (16:9)</PresentationFormat>
  <Paragraphs>449</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Helvetica Neue</vt:lpstr>
      <vt:lpstr>Helvetica Neue Light</vt:lpstr>
      <vt:lpstr>Arial</vt:lpstr>
      <vt:lpstr>Calibri</vt:lpstr>
      <vt:lpstr>Binnacle Training Power Point Template</vt:lpstr>
      <vt:lpstr>Using Business Software Applications</vt:lpstr>
      <vt:lpstr>Learning Topics</vt:lpstr>
      <vt:lpstr>TOPIC 01</vt:lpstr>
      <vt:lpstr>Select and Prepare to use Technology </vt:lpstr>
      <vt:lpstr>Task Purpose and Presentation Needs</vt:lpstr>
      <vt:lpstr>Task Purpose and Presentation Needs</vt:lpstr>
      <vt:lpstr>Select Relevant Technology and Software</vt:lpstr>
      <vt:lpstr>Identify Presentation Requirements</vt:lpstr>
      <vt:lpstr>Identify Presentation Requirements</vt:lpstr>
      <vt:lpstr>Meeting Documents</vt:lpstr>
      <vt:lpstr>Meeting Documents</vt:lpstr>
      <vt:lpstr>Identify Presentation Requirements</vt:lpstr>
      <vt:lpstr>Reports</vt:lpstr>
      <vt:lpstr>Presentation Documents</vt:lpstr>
      <vt:lpstr>Spreadsheets</vt:lpstr>
      <vt:lpstr>Identify Presentation Requirements</vt:lpstr>
      <vt:lpstr>Identify Audience Requirements</vt:lpstr>
      <vt:lpstr>Identify Presentation Requirements</vt:lpstr>
      <vt:lpstr>Identify Audience Requirements</vt:lpstr>
      <vt:lpstr>Adjust Workspace to Suit Ergonomic Requirements</vt:lpstr>
      <vt:lpstr>Adjust Workspace to Suit Ergonomic Requirements</vt:lpstr>
      <vt:lpstr>Adjust Workspace to Suit Ergonomic Requirements</vt:lpstr>
      <vt:lpstr>TOPIC 02</vt:lpstr>
      <vt:lpstr>Input and Process Information or Data </vt:lpstr>
      <vt:lpstr>Input and Process Information or Data </vt:lpstr>
      <vt:lpstr>Work Document Applications</vt:lpstr>
      <vt:lpstr>Drafting and Proofreading Documents</vt:lpstr>
      <vt:lpstr>Formatting Information and Data</vt:lpstr>
      <vt:lpstr>Formatting Information and Data</vt:lpstr>
      <vt:lpstr>TOPIC 03</vt:lpstr>
      <vt:lpstr>Finalise and Store Document</vt:lpstr>
      <vt:lpstr>Reviewing, Editing and Preparing for Storage</vt:lpstr>
      <vt:lpstr>Naming and Storing Documents</vt:lpstr>
      <vt:lpstr>Naming and Storing Documents</vt:lpstr>
      <vt:lpstr>Lesson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2024-09-03T10:17:49Z</dcterms:modified>
</cp:coreProperties>
</file>