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handoutMasterIdLst>
    <p:handoutMasterId r:id="rId31"/>
  </p:handoutMasterIdLst>
  <p:sldIdLst>
    <p:sldId id="256" r:id="rId2"/>
    <p:sldId id="260" r:id="rId3"/>
    <p:sldId id="257" r:id="rId4"/>
    <p:sldId id="262" r:id="rId5"/>
    <p:sldId id="329" r:id="rId6"/>
    <p:sldId id="389" r:id="rId7"/>
    <p:sldId id="337" r:id="rId8"/>
    <p:sldId id="340" r:id="rId9"/>
    <p:sldId id="341" r:id="rId10"/>
    <p:sldId id="345" r:id="rId11"/>
    <p:sldId id="299" r:id="rId12"/>
    <p:sldId id="295" r:id="rId13"/>
    <p:sldId id="347" r:id="rId14"/>
    <p:sldId id="296" r:id="rId15"/>
    <p:sldId id="351" r:id="rId16"/>
    <p:sldId id="352" r:id="rId17"/>
    <p:sldId id="353" r:id="rId18"/>
    <p:sldId id="300" r:id="rId19"/>
    <p:sldId id="298" r:id="rId20"/>
    <p:sldId id="360" r:id="rId21"/>
    <p:sldId id="356" r:id="rId22"/>
    <p:sldId id="361" r:id="rId23"/>
    <p:sldId id="387" r:id="rId24"/>
    <p:sldId id="369" r:id="rId25"/>
    <p:sldId id="379" r:id="rId26"/>
    <p:sldId id="381" r:id="rId27"/>
    <p:sldId id="321" r:id="rId28"/>
    <p:sldId id="258" r:id="rId2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DE0F566-0829-40CE-958E-73FBF5506298}">
          <p14:sldIdLst>
            <p14:sldId id="256"/>
            <p14:sldId id="260"/>
            <p14:sldId id="257"/>
            <p14:sldId id="262"/>
            <p14:sldId id="329"/>
            <p14:sldId id="389"/>
            <p14:sldId id="337"/>
            <p14:sldId id="340"/>
            <p14:sldId id="341"/>
            <p14:sldId id="345"/>
            <p14:sldId id="299"/>
            <p14:sldId id="295"/>
            <p14:sldId id="347"/>
            <p14:sldId id="296"/>
            <p14:sldId id="351"/>
            <p14:sldId id="352"/>
            <p14:sldId id="353"/>
            <p14:sldId id="300"/>
            <p14:sldId id="298"/>
            <p14:sldId id="360"/>
            <p14:sldId id="356"/>
            <p14:sldId id="361"/>
            <p14:sldId id="387"/>
            <p14:sldId id="369"/>
            <p14:sldId id="379"/>
            <p14:sldId id="381"/>
            <p14:sldId id="321"/>
            <p14:sldId id="258"/>
          </p14:sldIdLst>
        </p14:section>
      </p14:sectionLst>
    </p:ext>
    <p:ext uri="{EFAFB233-063F-42B5-8137-9DF3F51BA10A}">
      <p15:sldGuideLst xmlns:p15="http://schemas.microsoft.com/office/powerpoint/2012/main">
        <p15:guide id="1" pos="408" userDrawn="1">
          <p15:clr>
            <a:srgbClr val="A4A3A4"/>
          </p15:clr>
        </p15:guide>
        <p15:guide id="2" orient="horz" pos="16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7B11"/>
    <a:srgbClr val="D5046B"/>
    <a:srgbClr val="002060"/>
    <a:srgbClr val="279922"/>
    <a:srgbClr val="00B0F0"/>
    <a:srgbClr val="0C2055"/>
    <a:srgbClr val="0F175A"/>
    <a:srgbClr val="2DC8FF"/>
    <a:srgbClr val="28B9F6"/>
    <a:srgbClr val="0C21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9" autoAdjust="0"/>
    <p:restoredTop sz="73203" autoAdjust="0"/>
  </p:normalViewPr>
  <p:slideViewPr>
    <p:cSldViewPr snapToGrid="0">
      <p:cViewPr varScale="1">
        <p:scale>
          <a:sx n="80" d="100"/>
          <a:sy n="80" d="100"/>
        </p:scale>
        <p:origin x="1522" y="48"/>
      </p:cViewPr>
      <p:guideLst>
        <p:guide pos="408"/>
        <p:guide orient="horz" pos="1620"/>
      </p:guideLst>
    </p:cSldViewPr>
  </p:slideViewPr>
  <p:notesTextViewPr>
    <p:cViewPr>
      <p:scale>
        <a:sx n="1" d="1"/>
        <a:sy n="1" d="1"/>
      </p:scale>
      <p:origin x="0" y="0"/>
    </p:cViewPr>
  </p:notesTextViewPr>
  <p:notesViewPr>
    <p:cSldViewPr snapToGrid="0" showGuides="1">
      <p:cViewPr varScale="1">
        <p:scale>
          <a:sx n="62" d="100"/>
          <a:sy n="62" d="100"/>
        </p:scale>
        <p:origin x="3226" y="77"/>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925523-E38C-E643-94C8-555164802E05}" type="doc">
      <dgm:prSet loTypeId="urn:microsoft.com/office/officeart/2005/8/layout/hierarchy4" loCatId="" qsTypeId="urn:microsoft.com/office/officeart/2005/8/quickstyle/simple1" qsCatId="simple" csTypeId="urn:microsoft.com/office/officeart/2005/8/colors/accent1_2" csCatId="accent1" phldr="1"/>
      <dgm:spPr/>
      <dgm:t>
        <a:bodyPr/>
        <a:lstStyle/>
        <a:p>
          <a:endParaRPr lang="en-GB"/>
        </a:p>
      </dgm:t>
    </dgm:pt>
    <dgm:pt modelId="{61D9496D-8CA0-2247-A682-C8D465291FFE}">
      <dgm:prSet phldrT="[Text]" custT="1"/>
      <dgm:spPr>
        <a:xfrm>
          <a:off x="1762" y="1078"/>
          <a:ext cx="4771674" cy="1348320"/>
        </a:xfrm>
        <a:prstGeom prst="roundRect">
          <a:avLst>
            <a:gd name="adj" fmla="val 10000"/>
          </a:avLst>
        </a:prstGeom>
        <a:solidFill>
          <a:srgbClr val="002060"/>
        </a:solidFill>
        <a:ln w="12700" cap="flat" cmpd="sng" algn="ctr">
          <a:noFill/>
          <a:prstDash val="solid"/>
          <a:miter lim="800000"/>
        </a:ln>
        <a:effectLst/>
      </dgm:spPr>
      <dgm:t>
        <a:bodyPr/>
        <a:lstStyle/>
        <a:p>
          <a:pPr>
            <a:buNone/>
          </a:pPr>
          <a:r>
            <a:rPr lang="en-GB" sz="1600" dirty="0">
              <a:solidFill>
                <a:sysClr val="window" lastClr="FFFFFF"/>
              </a:solidFill>
              <a:latin typeface="Arial" panose="020B0604020202020204" pitchFamily="34" charset="0"/>
              <a:ea typeface="+mn-ea"/>
              <a:cs typeface="+mn-cs"/>
            </a:rPr>
            <a:t>Not Enough </a:t>
          </a:r>
          <a:br>
            <a:rPr lang="en-GB" sz="1600" dirty="0">
              <a:solidFill>
                <a:sysClr val="window" lastClr="FFFFFF"/>
              </a:solidFill>
              <a:latin typeface="Arial" panose="020B0604020202020204" pitchFamily="34" charset="0"/>
              <a:ea typeface="+mn-ea"/>
              <a:cs typeface="+mn-cs"/>
            </a:rPr>
          </a:br>
          <a:r>
            <a:rPr lang="en-GB" sz="1600" dirty="0">
              <a:solidFill>
                <a:sysClr val="window" lastClr="FFFFFF"/>
              </a:solidFill>
              <a:latin typeface="Arial" panose="020B0604020202020204" pitchFamily="34" charset="0"/>
              <a:ea typeface="+mn-ea"/>
              <a:cs typeface="+mn-cs"/>
            </a:rPr>
            <a:t>Communication Channels</a:t>
          </a:r>
        </a:p>
      </dgm:t>
    </dgm:pt>
    <dgm:pt modelId="{ABF8BE31-F301-F64E-A706-441682FB5E3C}" type="parTrans" cxnId="{8E82ED6E-D26B-D142-83A3-3822A78CBF4C}">
      <dgm:prSet/>
      <dgm:spPr/>
      <dgm:t>
        <a:bodyPr/>
        <a:lstStyle/>
        <a:p>
          <a:endParaRPr lang="en-GB"/>
        </a:p>
      </dgm:t>
    </dgm:pt>
    <dgm:pt modelId="{C1279405-43AA-2E40-B82F-A929919CB8C3}" type="sibTrans" cxnId="{8E82ED6E-D26B-D142-83A3-3822A78CBF4C}">
      <dgm:prSet/>
      <dgm:spPr/>
      <dgm:t>
        <a:bodyPr/>
        <a:lstStyle/>
        <a:p>
          <a:endParaRPr lang="en-GB"/>
        </a:p>
      </dgm:t>
    </dgm:pt>
    <dgm:pt modelId="{4BBF1B51-1E67-4F49-9941-FBFBF86971F2}">
      <dgm:prSet phldrT="[Text]" custT="1"/>
      <dgm:spPr>
        <a:xfrm>
          <a:off x="1762" y="1476967"/>
          <a:ext cx="2289671" cy="1348320"/>
        </a:xfrm>
        <a:prstGeom prst="roundRect">
          <a:avLst>
            <a:gd name="adj" fmla="val 10000"/>
          </a:avLst>
        </a:prstGeom>
        <a:solidFill>
          <a:schemeClr val="accent1">
            <a:lumMod val="10000"/>
            <a:lumOff val="90000"/>
          </a:schemeClr>
        </a:solidFill>
        <a:ln w="12700" cap="flat" cmpd="sng" algn="ctr">
          <a:noFill/>
          <a:prstDash val="solid"/>
          <a:miter lim="800000"/>
        </a:ln>
        <a:effectLst/>
      </dgm:spPr>
      <dgm:t>
        <a:bodyPr/>
        <a:lstStyle/>
        <a:p>
          <a:pPr>
            <a:buNone/>
          </a:pPr>
          <a:r>
            <a:rPr lang="en-GB" sz="1300" dirty="0">
              <a:solidFill>
                <a:srgbClr val="002060"/>
              </a:solidFill>
              <a:latin typeface="Arial" panose="020B0604020202020204" pitchFamily="34" charset="0"/>
              <a:ea typeface="+mn-ea"/>
              <a:cs typeface="+mn-cs"/>
            </a:rPr>
            <a:t>Harder to share information</a:t>
          </a:r>
        </a:p>
      </dgm:t>
    </dgm:pt>
    <dgm:pt modelId="{42FBF89C-AFBF-7043-AC17-5AB9889F971E}" type="parTrans" cxnId="{519E507E-821B-9F4D-B693-04B036D869AD}">
      <dgm:prSet/>
      <dgm:spPr/>
      <dgm:t>
        <a:bodyPr/>
        <a:lstStyle/>
        <a:p>
          <a:endParaRPr lang="en-GB"/>
        </a:p>
      </dgm:t>
    </dgm:pt>
    <dgm:pt modelId="{C87B7C51-2638-F24A-8139-1B24BCA2E2BB}" type="sibTrans" cxnId="{519E507E-821B-9F4D-B693-04B036D869AD}">
      <dgm:prSet/>
      <dgm:spPr/>
      <dgm:t>
        <a:bodyPr/>
        <a:lstStyle/>
        <a:p>
          <a:endParaRPr lang="en-GB"/>
        </a:p>
      </dgm:t>
    </dgm:pt>
    <dgm:pt modelId="{72D1794F-FB25-8943-A1D7-B3E34D2B36EC}">
      <dgm:prSet phldrT="[Text]" custT="1"/>
      <dgm:spPr>
        <a:xfrm>
          <a:off x="2483766" y="1476967"/>
          <a:ext cx="2289671" cy="1348320"/>
        </a:xfrm>
        <a:prstGeom prst="roundRect">
          <a:avLst>
            <a:gd name="adj" fmla="val 10000"/>
          </a:avLst>
        </a:prstGeom>
        <a:solidFill>
          <a:schemeClr val="accent1">
            <a:lumMod val="10000"/>
            <a:lumOff val="90000"/>
          </a:schemeClr>
        </a:solidFill>
        <a:ln w="12700" cap="flat" cmpd="sng" algn="ctr">
          <a:noFill/>
          <a:prstDash val="solid"/>
          <a:miter lim="800000"/>
        </a:ln>
        <a:effectLst/>
      </dgm:spPr>
      <dgm:t>
        <a:bodyPr/>
        <a:lstStyle/>
        <a:p>
          <a:pPr>
            <a:buNone/>
          </a:pPr>
          <a:r>
            <a:rPr lang="en-GB" sz="1300" dirty="0">
              <a:solidFill>
                <a:srgbClr val="002060"/>
              </a:solidFill>
              <a:latin typeface="Arial" panose="020B0604020202020204" pitchFamily="34" charset="0"/>
              <a:ea typeface="+mn-ea"/>
              <a:cs typeface="+mn-cs"/>
            </a:rPr>
            <a:t>Fewer options for customers to connect with you</a:t>
          </a:r>
        </a:p>
      </dgm:t>
    </dgm:pt>
    <dgm:pt modelId="{154725B2-858C-AF41-BCED-99EADD304351}" type="parTrans" cxnId="{61C80B4D-D20E-DA4A-882D-E246AD3E95FF}">
      <dgm:prSet/>
      <dgm:spPr/>
      <dgm:t>
        <a:bodyPr/>
        <a:lstStyle/>
        <a:p>
          <a:endParaRPr lang="en-GB"/>
        </a:p>
      </dgm:t>
    </dgm:pt>
    <dgm:pt modelId="{EC2C68B7-355C-A04D-AF49-F2AA53CEBF93}" type="sibTrans" cxnId="{61C80B4D-D20E-DA4A-882D-E246AD3E95FF}">
      <dgm:prSet/>
      <dgm:spPr/>
      <dgm:t>
        <a:bodyPr/>
        <a:lstStyle/>
        <a:p>
          <a:endParaRPr lang="en-GB"/>
        </a:p>
      </dgm:t>
    </dgm:pt>
    <dgm:pt modelId="{54CEDAF1-D11B-594F-B1DA-7DBDDDDD15E1}" type="pres">
      <dgm:prSet presAssocID="{C2925523-E38C-E643-94C8-555164802E05}" presName="Name0" presStyleCnt="0">
        <dgm:presLayoutVars>
          <dgm:chPref val="1"/>
          <dgm:dir/>
          <dgm:animOne val="branch"/>
          <dgm:animLvl val="lvl"/>
          <dgm:resizeHandles/>
        </dgm:presLayoutVars>
      </dgm:prSet>
      <dgm:spPr/>
    </dgm:pt>
    <dgm:pt modelId="{80548570-7E2D-7541-965B-4918EC952A35}" type="pres">
      <dgm:prSet presAssocID="{61D9496D-8CA0-2247-A682-C8D465291FFE}" presName="vertOne" presStyleCnt="0"/>
      <dgm:spPr/>
    </dgm:pt>
    <dgm:pt modelId="{5A542190-100D-B246-8DD8-C0924D37F391}" type="pres">
      <dgm:prSet presAssocID="{61D9496D-8CA0-2247-A682-C8D465291FFE}" presName="txOne" presStyleLbl="node0" presStyleIdx="0" presStyleCnt="1" custScaleX="95583" custScaleY="89405" custLinFactNeighborX="845" custLinFactNeighborY="-1060">
        <dgm:presLayoutVars>
          <dgm:chPref val="3"/>
        </dgm:presLayoutVars>
      </dgm:prSet>
      <dgm:spPr/>
    </dgm:pt>
    <dgm:pt modelId="{23C2A7FB-9F80-AA4D-AC35-EC947B5EF477}" type="pres">
      <dgm:prSet presAssocID="{61D9496D-8CA0-2247-A682-C8D465291FFE}" presName="parTransOne" presStyleCnt="0"/>
      <dgm:spPr/>
    </dgm:pt>
    <dgm:pt modelId="{AF6C3158-6451-E342-89C8-6B0A45AD36E4}" type="pres">
      <dgm:prSet presAssocID="{61D9496D-8CA0-2247-A682-C8D465291FFE}" presName="horzOne" presStyleCnt="0"/>
      <dgm:spPr/>
    </dgm:pt>
    <dgm:pt modelId="{B42EEEE5-22BE-924C-ADE7-FD307BF75AC2}" type="pres">
      <dgm:prSet presAssocID="{4BBF1B51-1E67-4F49-9941-FBFBF86971F2}" presName="vertTwo" presStyleCnt="0"/>
      <dgm:spPr/>
    </dgm:pt>
    <dgm:pt modelId="{850BDAD7-296F-394A-A74D-E1E9855DF41A}" type="pres">
      <dgm:prSet presAssocID="{4BBF1B51-1E67-4F49-9941-FBFBF86971F2}" presName="txTwo" presStyleLbl="node2" presStyleIdx="0" presStyleCnt="2" custScaleX="86978" custScaleY="201040" custLinFactNeighborX="4245" custLinFactNeighborY="118">
        <dgm:presLayoutVars>
          <dgm:chPref val="3"/>
        </dgm:presLayoutVars>
      </dgm:prSet>
      <dgm:spPr/>
    </dgm:pt>
    <dgm:pt modelId="{EF4149A5-928A-274F-8846-12B4ECA49BDB}" type="pres">
      <dgm:prSet presAssocID="{4BBF1B51-1E67-4F49-9941-FBFBF86971F2}" presName="horzTwo" presStyleCnt="0"/>
      <dgm:spPr/>
    </dgm:pt>
    <dgm:pt modelId="{6925793A-CC31-6D4E-830D-065071370F48}" type="pres">
      <dgm:prSet presAssocID="{C87B7C51-2638-F24A-8139-1B24BCA2E2BB}" presName="sibSpaceTwo" presStyleCnt="0"/>
      <dgm:spPr/>
    </dgm:pt>
    <dgm:pt modelId="{6FECDBD2-5491-6147-B567-74D64E6EE475}" type="pres">
      <dgm:prSet presAssocID="{72D1794F-FB25-8943-A1D7-B3E34D2B36EC}" presName="vertTwo" presStyleCnt="0"/>
      <dgm:spPr/>
    </dgm:pt>
    <dgm:pt modelId="{8667D6A1-0D7A-504A-B4DF-309F4C67B271}" type="pres">
      <dgm:prSet presAssocID="{72D1794F-FB25-8943-A1D7-B3E34D2B36EC}" presName="txTwo" presStyleLbl="node2" presStyleIdx="1" presStyleCnt="2" custScaleX="86978" custScaleY="201040" custLinFactNeighborX="-1158" custLinFactNeighborY="-318">
        <dgm:presLayoutVars>
          <dgm:chPref val="3"/>
        </dgm:presLayoutVars>
      </dgm:prSet>
      <dgm:spPr/>
    </dgm:pt>
    <dgm:pt modelId="{094217E8-E732-A64B-8B99-F47F4DA045BF}" type="pres">
      <dgm:prSet presAssocID="{72D1794F-FB25-8943-A1D7-B3E34D2B36EC}" presName="horzTwo" presStyleCnt="0"/>
      <dgm:spPr/>
    </dgm:pt>
  </dgm:ptLst>
  <dgm:cxnLst>
    <dgm:cxn modelId="{61C80B4D-D20E-DA4A-882D-E246AD3E95FF}" srcId="{61D9496D-8CA0-2247-A682-C8D465291FFE}" destId="{72D1794F-FB25-8943-A1D7-B3E34D2B36EC}" srcOrd="1" destOrd="0" parTransId="{154725B2-858C-AF41-BCED-99EADD304351}" sibTransId="{EC2C68B7-355C-A04D-AF49-F2AA53CEBF93}"/>
    <dgm:cxn modelId="{8E82ED6E-D26B-D142-83A3-3822A78CBF4C}" srcId="{C2925523-E38C-E643-94C8-555164802E05}" destId="{61D9496D-8CA0-2247-A682-C8D465291FFE}" srcOrd="0" destOrd="0" parTransId="{ABF8BE31-F301-F64E-A706-441682FB5E3C}" sibTransId="{C1279405-43AA-2E40-B82F-A929919CB8C3}"/>
    <dgm:cxn modelId="{8317D657-8DEC-FE41-8454-4221F5DA6704}" type="presOf" srcId="{C2925523-E38C-E643-94C8-555164802E05}" destId="{54CEDAF1-D11B-594F-B1DA-7DBDDDDD15E1}" srcOrd="0" destOrd="0" presId="urn:microsoft.com/office/officeart/2005/8/layout/hierarchy4"/>
    <dgm:cxn modelId="{519E507E-821B-9F4D-B693-04B036D869AD}" srcId="{61D9496D-8CA0-2247-A682-C8D465291FFE}" destId="{4BBF1B51-1E67-4F49-9941-FBFBF86971F2}" srcOrd="0" destOrd="0" parTransId="{42FBF89C-AFBF-7043-AC17-5AB9889F971E}" sibTransId="{C87B7C51-2638-F24A-8139-1B24BCA2E2BB}"/>
    <dgm:cxn modelId="{B56346A0-27EA-BC4A-B7BF-C2A08978E88F}" type="presOf" srcId="{61D9496D-8CA0-2247-A682-C8D465291FFE}" destId="{5A542190-100D-B246-8DD8-C0924D37F391}" srcOrd="0" destOrd="0" presId="urn:microsoft.com/office/officeart/2005/8/layout/hierarchy4"/>
    <dgm:cxn modelId="{7C1B40BA-38E6-5D47-B209-B237D098510F}" type="presOf" srcId="{4BBF1B51-1E67-4F49-9941-FBFBF86971F2}" destId="{850BDAD7-296F-394A-A74D-E1E9855DF41A}" srcOrd="0" destOrd="0" presId="urn:microsoft.com/office/officeart/2005/8/layout/hierarchy4"/>
    <dgm:cxn modelId="{D07102E7-751F-374C-A804-D3BFBE0D5CF3}" type="presOf" srcId="{72D1794F-FB25-8943-A1D7-B3E34D2B36EC}" destId="{8667D6A1-0D7A-504A-B4DF-309F4C67B271}" srcOrd="0" destOrd="0" presId="urn:microsoft.com/office/officeart/2005/8/layout/hierarchy4"/>
    <dgm:cxn modelId="{E19A461F-631E-8140-99D8-08ADEBB2651E}" type="presParOf" srcId="{54CEDAF1-D11B-594F-B1DA-7DBDDDDD15E1}" destId="{80548570-7E2D-7541-965B-4918EC952A35}" srcOrd="0" destOrd="0" presId="urn:microsoft.com/office/officeart/2005/8/layout/hierarchy4"/>
    <dgm:cxn modelId="{24AB3B8D-F8DA-934E-91A5-5D72043FE180}" type="presParOf" srcId="{80548570-7E2D-7541-965B-4918EC952A35}" destId="{5A542190-100D-B246-8DD8-C0924D37F391}" srcOrd="0" destOrd="0" presId="urn:microsoft.com/office/officeart/2005/8/layout/hierarchy4"/>
    <dgm:cxn modelId="{EACA207E-E139-A74F-A542-2365952DDAFD}" type="presParOf" srcId="{80548570-7E2D-7541-965B-4918EC952A35}" destId="{23C2A7FB-9F80-AA4D-AC35-EC947B5EF477}" srcOrd="1" destOrd="0" presId="urn:microsoft.com/office/officeart/2005/8/layout/hierarchy4"/>
    <dgm:cxn modelId="{ADC0A096-FABE-E24E-AB46-AD1B44CDF7D5}" type="presParOf" srcId="{80548570-7E2D-7541-965B-4918EC952A35}" destId="{AF6C3158-6451-E342-89C8-6B0A45AD36E4}" srcOrd="2" destOrd="0" presId="urn:microsoft.com/office/officeart/2005/8/layout/hierarchy4"/>
    <dgm:cxn modelId="{B71A313D-D6EC-9F4A-AADF-A3763810E3B3}" type="presParOf" srcId="{AF6C3158-6451-E342-89C8-6B0A45AD36E4}" destId="{B42EEEE5-22BE-924C-ADE7-FD307BF75AC2}" srcOrd="0" destOrd="0" presId="urn:microsoft.com/office/officeart/2005/8/layout/hierarchy4"/>
    <dgm:cxn modelId="{11A12697-2312-D949-A249-53E1C60F6AEA}" type="presParOf" srcId="{B42EEEE5-22BE-924C-ADE7-FD307BF75AC2}" destId="{850BDAD7-296F-394A-A74D-E1E9855DF41A}" srcOrd="0" destOrd="0" presId="urn:microsoft.com/office/officeart/2005/8/layout/hierarchy4"/>
    <dgm:cxn modelId="{874758F3-81A1-9442-AE04-AD5A1D528457}" type="presParOf" srcId="{B42EEEE5-22BE-924C-ADE7-FD307BF75AC2}" destId="{EF4149A5-928A-274F-8846-12B4ECA49BDB}" srcOrd="1" destOrd="0" presId="urn:microsoft.com/office/officeart/2005/8/layout/hierarchy4"/>
    <dgm:cxn modelId="{DFAB8B0F-3317-9846-B9C1-F16EA656F95C}" type="presParOf" srcId="{AF6C3158-6451-E342-89C8-6B0A45AD36E4}" destId="{6925793A-CC31-6D4E-830D-065071370F48}" srcOrd="1" destOrd="0" presId="urn:microsoft.com/office/officeart/2005/8/layout/hierarchy4"/>
    <dgm:cxn modelId="{A921976C-5F6D-5A4E-B08A-31B030440CEB}" type="presParOf" srcId="{AF6C3158-6451-E342-89C8-6B0A45AD36E4}" destId="{6FECDBD2-5491-6147-B567-74D64E6EE475}" srcOrd="2" destOrd="0" presId="urn:microsoft.com/office/officeart/2005/8/layout/hierarchy4"/>
    <dgm:cxn modelId="{468584E4-7493-1B49-902D-44F212931523}" type="presParOf" srcId="{6FECDBD2-5491-6147-B567-74D64E6EE475}" destId="{8667D6A1-0D7A-504A-B4DF-309F4C67B271}" srcOrd="0" destOrd="0" presId="urn:microsoft.com/office/officeart/2005/8/layout/hierarchy4"/>
    <dgm:cxn modelId="{CE69F2F8-F7AD-4B44-A7D8-8C401D149165}" type="presParOf" srcId="{6FECDBD2-5491-6147-B567-74D64E6EE475}" destId="{094217E8-E732-A64B-8B99-F47F4DA045BF}" srcOrd="1" destOrd="0" presId="urn:microsoft.com/office/officeart/2005/8/layout/hierarchy4"/>
  </dgm:cxnLst>
  <dgm:bg>
    <a:noFill/>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925523-E38C-E643-94C8-555164802E05}" type="doc">
      <dgm:prSet loTypeId="urn:microsoft.com/office/officeart/2005/8/layout/hierarchy4" loCatId="" qsTypeId="urn:microsoft.com/office/officeart/2005/8/quickstyle/simple1" qsCatId="simple" csTypeId="urn:microsoft.com/office/officeart/2005/8/colors/accent1_2" csCatId="accent1" phldr="1"/>
      <dgm:spPr/>
      <dgm:t>
        <a:bodyPr/>
        <a:lstStyle/>
        <a:p>
          <a:endParaRPr lang="en-GB"/>
        </a:p>
      </dgm:t>
    </dgm:pt>
    <dgm:pt modelId="{3A7478C2-5A41-D148-B0C9-65D895E4DE44}">
      <dgm:prSet phldrT="[Text]" custT="1"/>
      <dgm:spPr>
        <a:xfrm>
          <a:off x="1716" y="1078"/>
          <a:ext cx="4771767" cy="1348320"/>
        </a:xfrm>
        <a:prstGeom prst="roundRect">
          <a:avLst>
            <a:gd name="adj" fmla="val 10000"/>
          </a:avLst>
        </a:prstGeom>
        <a:solidFill>
          <a:srgbClr val="002060"/>
        </a:solidFill>
        <a:ln w="12700" cap="flat" cmpd="sng" algn="ctr">
          <a:noFill/>
          <a:prstDash val="solid"/>
          <a:miter lim="800000"/>
        </a:ln>
        <a:effectLst/>
      </dgm:spPr>
      <dgm:t>
        <a:bodyPr/>
        <a:lstStyle/>
        <a:p>
          <a:pPr>
            <a:buNone/>
          </a:pPr>
          <a:r>
            <a:rPr lang="en-GB" sz="1600" dirty="0">
              <a:solidFill>
                <a:sysClr val="window" lastClr="FFFFFF"/>
              </a:solidFill>
              <a:latin typeface="Arial" panose="020B0604020202020204" pitchFamily="34" charset="0"/>
              <a:ea typeface="+mn-ea"/>
              <a:cs typeface="+mn-cs"/>
            </a:rPr>
            <a:t>Too Many Communication </a:t>
          </a:r>
          <a:br>
            <a:rPr lang="en-GB" sz="1600" dirty="0">
              <a:solidFill>
                <a:sysClr val="window" lastClr="FFFFFF"/>
              </a:solidFill>
              <a:latin typeface="Arial" panose="020B0604020202020204" pitchFamily="34" charset="0"/>
              <a:ea typeface="+mn-ea"/>
              <a:cs typeface="+mn-cs"/>
            </a:rPr>
          </a:br>
          <a:r>
            <a:rPr lang="en-GB" sz="1600" dirty="0">
              <a:solidFill>
                <a:sysClr val="window" lastClr="FFFFFF"/>
              </a:solidFill>
              <a:latin typeface="Arial" panose="020B0604020202020204" pitchFamily="34" charset="0"/>
              <a:ea typeface="+mn-ea"/>
              <a:cs typeface="+mn-cs"/>
            </a:rPr>
            <a:t>Channels</a:t>
          </a:r>
        </a:p>
      </dgm:t>
    </dgm:pt>
    <dgm:pt modelId="{B11CD7AD-128E-534A-91A3-AF2B7FB9759E}" type="parTrans" cxnId="{3C405785-4145-0646-9A6B-C2535D03EE8A}">
      <dgm:prSet/>
      <dgm:spPr/>
      <dgm:t>
        <a:bodyPr/>
        <a:lstStyle/>
        <a:p>
          <a:endParaRPr lang="en-GB"/>
        </a:p>
      </dgm:t>
    </dgm:pt>
    <dgm:pt modelId="{26DAAB8D-F3CE-1C40-BDC8-99BA20C8762B}" type="sibTrans" cxnId="{3C405785-4145-0646-9A6B-C2535D03EE8A}">
      <dgm:prSet/>
      <dgm:spPr/>
      <dgm:t>
        <a:bodyPr/>
        <a:lstStyle/>
        <a:p>
          <a:endParaRPr lang="en-GB"/>
        </a:p>
      </dgm:t>
    </dgm:pt>
    <dgm:pt modelId="{E102803D-46A9-404B-B398-A28274E2FC79}">
      <dgm:prSet phldrT="[Text]" custT="1"/>
      <dgm:spPr>
        <a:xfrm>
          <a:off x="1716" y="1476967"/>
          <a:ext cx="1506239" cy="1348320"/>
        </a:xfrm>
        <a:prstGeom prst="roundRect">
          <a:avLst>
            <a:gd name="adj" fmla="val 10000"/>
          </a:avLst>
        </a:prstGeom>
        <a:solidFill>
          <a:schemeClr val="accent1">
            <a:lumMod val="10000"/>
            <a:lumOff val="90000"/>
          </a:schemeClr>
        </a:solidFill>
        <a:ln w="12700" cap="flat" cmpd="sng" algn="ctr">
          <a:noFill/>
          <a:prstDash val="solid"/>
          <a:miter lim="800000"/>
        </a:ln>
        <a:effectLst/>
      </dgm:spPr>
      <dgm:t>
        <a:bodyPr/>
        <a:lstStyle/>
        <a:p>
          <a:pPr>
            <a:buNone/>
          </a:pPr>
          <a:r>
            <a:rPr lang="en-GB" sz="1300" dirty="0">
              <a:solidFill>
                <a:srgbClr val="002060"/>
              </a:solidFill>
              <a:latin typeface="Arial" panose="020B0604020202020204" pitchFamily="34" charset="0"/>
              <a:ea typeface="+mn-ea"/>
              <a:cs typeface="+mn-cs"/>
            </a:rPr>
            <a:t>Easy</a:t>
          </a:r>
          <a:br>
            <a:rPr lang="en-GB" sz="1300" dirty="0">
              <a:solidFill>
                <a:srgbClr val="002060"/>
              </a:solidFill>
              <a:latin typeface="Arial" panose="020B0604020202020204" pitchFamily="34" charset="0"/>
              <a:ea typeface="+mn-ea"/>
              <a:cs typeface="+mn-cs"/>
            </a:rPr>
          </a:br>
          <a:r>
            <a:rPr lang="en-GB" sz="1300" dirty="0">
              <a:solidFill>
                <a:srgbClr val="002060"/>
              </a:solidFill>
              <a:latin typeface="Arial" panose="020B0604020202020204" pitchFamily="34" charset="0"/>
              <a:ea typeface="+mn-ea"/>
              <a:cs typeface="+mn-cs"/>
            </a:rPr>
            <a:t>to miss messages</a:t>
          </a:r>
        </a:p>
      </dgm:t>
    </dgm:pt>
    <dgm:pt modelId="{BEB49CE4-208E-F54E-A923-6B4F323BC91B}" type="parTrans" cxnId="{6A03E8B0-81C5-2C47-A911-764C148CECCE}">
      <dgm:prSet/>
      <dgm:spPr/>
      <dgm:t>
        <a:bodyPr/>
        <a:lstStyle/>
        <a:p>
          <a:endParaRPr lang="en-GB"/>
        </a:p>
      </dgm:t>
    </dgm:pt>
    <dgm:pt modelId="{5B6D2F20-7564-7F48-AE82-C4855761DD8A}" type="sibTrans" cxnId="{6A03E8B0-81C5-2C47-A911-764C148CECCE}">
      <dgm:prSet/>
      <dgm:spPr/>
      <dgm:t>
        <a:bodyPr/>
        <a:lstStyle/>
        <a:p>
          <a:endParaRPr lang="en-GB"/>
        </a:p>
      </dgm:t>
    </dgm:pt>
    <dgm:pt modelId="{0A86DA10-6E11-8E41-9CFC-122B37EAD81F}">
      <dgm:prSet phldrT="[Text]" custT="1"/>
      <dgm:spPr>
        <a:xfrm>
          <a:off x="1634480" y="1476967"/>
          <a:ext cx="1506239" cy="1348320"/>
        </a:xfrm>
        <a:prstGeom prst="roundRect">
          <a:avLst>
            <a:gd name="adj" fmla="val 10000"/>
          </a:avLst>
        </a:prstGeom>
        <a:solidFill>
          <a:schemeClr val="accent1">
            <a:lumMod val="10000"/>
            <a:lumOff val="90000"/>
          </a:schemeClr>
        </a:solidFill>
        <a:ln w="12700" cap="flat" cmpd="sng" algn="ctr">
          <a:noFill/>
          <a:prstDash val="solid"/>
          <a:miter lim="800000"/>
        </a:ln>
        <a:effectLst/>
      </dgm:spPr>
      <dgm:t>
        <a:bodyPr/>
        <a:lstStyle/>
        <a:p>
          <a:pPr>
            <a:buNone/>
          </a:pPr>
          <a:r>
            <a:rPr lang="en-GB" sz="1300" dirty="0">
              <a:solidFill>
                <a:srgbClr val="002060"/>
              </a:solidFill>
              <a:latin typeface="Arial" panose="020B0604020202020204" pitchFamily="34" charset="0"/>
              <a:ea typeface="+mn-ea"/>
              <a:cs typeface="+mn-cs"/>
            </a:rPr>
            <a:t>More training is required</a:t>
          </a:r>
        </a:p>
      </dgm:t>
    </dgm:pt>
    <dgm:pt modelId="{3E972B43-854B-D945-931A-F4D24F07AD45}" type="parTrans" cxnId="{65930544-9BF3-6A41-AB37-4E9B012245BC}">
      <dgm:prSet/>
      <dgm:spPr/>
      <dgm:t>
        <a:bodyPr/>
        <a:lstStyle/>
        <a:p>
          <a:endParaRPr lang="en-GB"/>
        </a:p>
      </dgm:t>
    </dgm:pt>
    <dgm:pt modelId="{9C2973F8-9DDB-CA40-B412-0E92FE2AC04C}" type="sibTrans" cxnId="{65930544-9BF3-6A41-AB37-4E9B012245BC}">
      <dgm:prSet/>
      <dgm:spPr/>
      <dgm:t>
        <a:bodyPr/>
        <a:lstStyle/>
        <a:p>
          <a:endParaRPr lang="en-GB"/>
        </a:p>
      </dgm:t>
    </dgm:pt>
    <dgm:pt modelId="{4C435DA7-7599-4249-A02B-EBD2E578B466}">
      <dgm:prSet phldrT="[Text]" custT="1"/>
      <dgm:spPr>
        <a:xfrm>
          <a:off x="3267244" y="1476967"/>
          <a:ext cx="1506239" cy="1348320"/>
        </a:xfrm>
        <a:prstGeom prst="roundRect">
          <a:avLst>
            <a:gd name="adj" fmla="val 10000"/>
          </a:avLst>
        </a:prstGeom>
        <a:solidFill>
          <a:schemeClr val="accent1">
            <a:lumMod val="10000"/>
            <a:lumOff val="90000"/>
          </a:schemeClr>
        </a:solidFill>
        <a:ln w="12700" cap="flat" cmpd="sng" algn="ctr">
          <a:noFill/>
          <a:prstDash val="solid"/>
          <a:miter lim="800000"/>
        </a:ln>
        <a:effectLst/>
      </dgm:spPr>
      <dgm:t>
        <a:bodyPr/>
        <a:lstStyle/>
        <a:p>
          <a:pPr>
            <a:buNone/>
          </a:pPr>
          <a:r>
            <a:rPr lang="en-GB" sz="1300" dirty="0">
              <a:solidFill>
                <a:srgbClr val="002060"/>
              </a:solidFill>
              <a:latin typeface="Arial" panose="020B0604020202020204" pitchFamily="34" charset="0"/>
              <a:ea typeface="+mn-ea"/>
              <a:cs typeface="+mn-cs"/>
            </a:rPr>
            <a:t>Higher costs to manage multiple channels</a:t>
          </a:r>
        </a:p>
      </dgm:t>
    </dgm:pt>
    <dgm:pt modelId="{27E9137C-C867-AA46-8C05-7429615FB7A4}" type="parTrans" cxnId="{0A2671D8-8114-C748-B535-1D4B99E31ABE}">
      <dgm:prSet/>
      <dgm:spPr/>
      <dgm:t>
        <a:bodyPr/>
        <a:lstStyle/>
        <a:p>
          <a:endParaRPr lang="en-GB"/>
        </a:p>
      </dgm:t>
    </dgm:pt>
    <dgm:pt modelId="{E2232D37-7716-744A-935E-9323873AC508}" type="sibTrans" cxnId="{0A2671D8-8114-C748-B535-1D4B99E31ABE}">
      <dgm:prSet/>
      <dgm:spPr/>
      <dgm:t>
        <a:bodyPr/>
        <a:lstStyle/>
        <a:p>
          <a:endParaRPr lang="en-GB"/>
        </a:p>
      </dgm:t>
    </dgm:pt>
    <dgm:pt modelId="{4FBE7F3D-12F2-7E4E-952F-26D631522E15}" type="pres">
      <dgm:prSet presAssocID="{C2925523-E38C-E643-94C8-555164802E05}" presName="Name0" presStyleCnt="0">
        <dgm:presLayoutVars>
          <dgm:chPref val="1"/>
          <dgm:dir/>
          <dgm:animOne val="branch"/>
          <dgm:animLvl val="lvl"/>
          <dgm:resizeHandles/>
        </dgm:presLayoutVars>
      </dgm:prSet>
      <dgm:spPr/>
    </dgm:pt>
    <dgm:pt modelId="{1FC15166-5087-B540-82AC-EAD798E0FF8D}" type="pres">
      <dgm:prSet presAssocID="{3A7478C2-5A41-D148-B0C9-65D895E4DE44}" presName="vertOne" presStyleCnt="0"/>
      <dgm:spPr/>
    </dgm:pt>
    <dgm:pt modelId="{F9B4C09C-9D73-E042-A551-5F66D1462F41}" type="pres">
      <dgm:prSet presAssocID="{3A7478C2-5A41-D148-B0C9-65D895E4DE44}" presName="txOne" presStyleLbl="node0" presStyleIdx="0" presStyleCnt="1" custScaleY="58472">
        <dgm:presLayoutVars>
          <dgm:chPref val="3"/>
        </dgm:presLayoutVars>
      </dgm:prSet>
      <dgm:spPr/>
    </dgm:pt>
    <dgm:pt modelId="{72766211-7F0B-E94E-B9B5-0A4212DC2CD1}" type="pres">
      <dgm:prSet presAssocID="{3A7478C2-5A41-D148-B0C9-65D895E4DE44}" presName="parTransOne" presStyleCnt="0"/>
      <dgm:spPr/>
    </dgm:pt>
    <dgm:pt modelId="{16662577-3DA3-E342-8329-4AD56F156083}" type="pres">
      <dgm:prSet presAssocID="{3A7478C2-5A41-D148-B0C9-65D895E4DE44}" presName="horzOne" presStyleCnt="0"/>
      <dgm:spPr/>
    </dgm:pt>
    <dgm:pt modelId="{3FAB1734-829F-FC4E-9F46-AB5E2A7228DF}" type="pres">
      <dgm:prSet presAssocID="{E102803D-46A9-404B-B398-A28274E2FC79}" presName="vertTwo" presStyleCnt="0"/>
      <dgm:spPr/>
    </dgm:pt>
    <dgm:pt modelId="{7F49906D-BE1D-3E42-BC63-1F9106726435}" type="pres">
      <dgm:prSet presAssocID="{E102803D-46A9-404B-B398-A28274E2FC79}" presName="txTwo" presStyleLbl="node2" presStyleIdx="0" presStyleCnt="3" custScaleX="116265" custScaleY="125632" custLinFactNeighborX="1272" custLinFactNeighborY="-5328">
        <dgm:presLayoutVars>
          <dgm:chPref val="3"/>
        </dgm:presLayoutVars>
      </dgm:prSet>
      <dgm:spPr/>
    </dgm:pt>
    <dgm:pt modelId="{13FB9578-7E7F-3147-8F02-B02303EEA326}" type="pres">
      <dgm:prSet presAssocID="{E102803D-46A9-404B-B398-A28274E2FC79}" presName="horzTwo" presStyleCnt="0"/>
      <dgm:spPr/>
    </dgm:pt>
    <dgm:pt modelId="{7C391827-2E6C-534B-A52A-9F8DCA7422AD}" type="pres">
      <dgm:prSet presAssocID="{5B6D2F20-7564-7F48-AE82-C4855761DD8A}" presName="sibSpaceTwo" presStyleCnt="0"/>
      <dgm:spPr/>
    </dgm:pt>
    <dgm:pt modelId="{615E3574-FCEB-374B-A03C-B093ED51DF80}" type="pres">
      <dgm:prSet presAssocID="{0A86DA10-6E11-8E41-9CFC-122B37EAD81F}" presName="vertTwo" presStyleCnt="0"/>
      <dgm:spPr/>
    </dgm:pt>
    <dgm:pt modelId="{A61ABE2B-8D25-8C48-921D-9EA4B097257E}" type="pres">
      <dgm:prSet presAssocID="{0A86DA10-6E11-8E41-9CFC-122B37EAD81F}" presName="txTwo" presStyleLbl="node2" presStyleIdx="1" presStyleCnt="3" custScaleX="111551" custScaleY="125632" custLinFactNeighborY="-5328">
        <dgm:presLayoutVars>
          <dgm:chPref val="3"/>
        </dgm:presLayoutVars>
      </dgm:prSet>
      <dgm:spPr/>
    </dgm:pt>
    <dgm:pt modelId="{0FFBC20E-62B8-1949-AC76-4708CA50FE45}" type="pres">
      <dgm:prSet presAssocID="{0A86DA10-6E11-8E41-9CFC-122B37EAD81F}" presName="horzTwo" presStyleCnt="0"/>
      <dgm:spPr/>
    </dgm:pt>
    <dgm:pt modelId="{0AAFE2A0-3F6D-B843-9801-49A831C2E336}" type="pres">
      <dgm:prSet presAssocID="{9C2973F8-9DDB-CA40-B412-0E92FE2AC04C}" presName="sibSpaceTwo" presStyleCnt="0"/>
      <dgm:spPr/>
    </dgm:pt>
    <dgm:pt modelId="{442A5BA3-35B8-9049-9CB1-E88D5AB9E110}" type="pres">
      <dgm:prSet presAssocID="{4C435DA7-7599-4249-A02B-EBD2E578B466}" presName="vertTwo" presStyleCnt="0"/>
      <dgm:spPr/>
    </dgm:pt>
    <dgm:pt modelId="{07965994-F3E2-094B-ADB3-1C5BC24241D7}" type="pres">
      <dgm:prSet presAssocID="{4C435DA7-7599-4249-A02B-EBD2E578B466}" presName="txTwo" presStyleLbl="node2" presStyleIdx="2" presStyleCnt="3" custScaleX="135317" custScaleY="125632" custLinFactNeighborX="-1281" custLinFactNeighborY="-5328">
        <dgm:presLayoutVars>
          <dgm:chPref val="3"/>
        </dgm:presLayoutVars>
      </dgm:prSet>
      <dgm:spPr/>
    </dgm:pt>
    <dgm:pt modelId="{85F8A441-BA54-AE49-8868-99CF020021FC}" type="pres">
      <dgm:prSet presAssocID="{4C435DA7-7599-4249-A02B-EBD2E578B466}" presName="horzTwo" presStyleCnt="0"/>
      <dgm:spPr/>
    </dgm:pt>
  </dgm:ptLst>
  <dgm:cxnLst>
    <dgm:cxn modelId="{6A866015-992D-6B47-BED0-9CB2633395F3}" type="presOf" srcId="{4C435DA7-7599-4249-A02B-EBD2E578B466}" destId="{07965994-F3E2-094B-ADB3-1C5BC24241D7}" srcOrd="0" destOrd="0" presId="urn:microsoft.com/office/officeart/2005/8/layout/hierarchy4"/>
    <dgm:cxn modelId="{6BD2DD33-A022-694A-8655-3041944258FF}" type="presOf" srcId="{0A86DA10-6E11-8E41-9CFC-122B37EAD81F}" destId="{A61ABE2B-8D25-8C48-921D-9EA4B097257E}" srcOrd="0" destOrd="0" presId="urn:microsoft.com/office/officeart/2005/8/layout/hierarchy4"/>
    <dgm:cxn modelId="{65930544-9BF3-6A41-AB37-4E9B012245BC}" srcId="{3A7478C2-5A41-D148-B0C9-65D895E4DE44}" destId="{0A86DA10-6E11-8E41-9CFC-122B37EAD81F}" srcOrd="1" destOrd="0" parTransId="{3E972B43-854B-D945-931A-F4D24F07AD45}" sibTransId="{9C2973F8-9DDB-CA40-B412-0E92FE2AC04C}"/>
    <dgm:cxn modelId="{BA158B75-F85C-D14B-B4F8-DE31396F4D37}" type="presOf" srcId="{E102803D-46A9-404B-B398-A28274E2FC79}" destId="{7F49906D-BE1D-3E42-BC63-1F9106726435}" srcOrd="0" destOrd="0" presId="urn:microsoft.com/office/officeart/2005/8/layout/hierarchy4"/>
    <dgm:cxn modelId="{3C405785-4145-0646-9A6B-C2535D03EE8A}" srcId="{C2925523-E38C-E643-94C8-555164802E05}" destId="{3A7478C2-5A41-D148-B0C9-65D895E4DE44}" srcOrd="0" destOrd="0" parTransId="{B11CD7AD-128E-534A-91A3-AF2B7FB9759E}" sibTransId="{26DAAB8D-F3CE-1C40-BDC8-99BA20C8762B}"/>
    <dgm:cxn modelId="{D8DC9486-5994-6B40-9D72-966863311903}" type="presOf" srcId="{3A7478C2-5A41-D148-B0C9-65D895E4DE44}" destId="{F9B4C09C-9D73-E042-A551-5F66D1462F41}" srcOrd="0" destOrd="0" presId="urn:microsoft.com/office/officeart/2005/8/layout/hierarchy4"/>
    <dgm:cxn modelId="{3D0A0392-58DB-B344-A59E-378D7AACA86B}" type="presOf" srcId="{C2925523-E38C-E643-94C8-555164802E05}" destId="{4FBE7F3D-12F2-7E4E-952F-26D631522E15}" srcOrd="0" destOrd="0" presId="urn:microsoft.com/office/officeart/2005/8/layout/hierarchy4"/>
    <dgm:cxn modelId="{6A03E8B0-81C5-2C47-A911-764C148CECCE}" srcId="{3A7478C2-5A41-D148-B0C9-65D895E4DE44}" destId="{E102803D-46A9-404B-B398-A28274E2FC79}" srcOrd="0" destOrd="0" parTransId="{BEB49CE4-208E-F54E-A923-6B4F323BC91B}" sibTransId="{5B6D2F20-7564-7F48-AE82-C4855761DD8A}"/>
    <dgm:cxn modelId="{0A2671D8-8114-C748-B535-1D4B99E31ABE}" srcId="{3A7478C2-5A41-D148-B0C9-65D895E4DE44}" destId="{4C435DA7-7599-4249-A02B-EBD2E578B466}" srcOrd="2" destOrd="0" parTransId="{27E9137C-C867-AA46-8C05-7429615FB7A4}" sibTransId="{E2232D37-7716-744A-935E-9323873AC508}"/>
    <dgm:cxn modelId="{878945D9-FC8D-2E4A-82A3-837E9CE3DF71}" type="presParOf" srcId="{4FBE7F3D-12F2-7E4E-952F-26D631522E15}" destId="{1FC15166-5087-B540-82AC-EAD798E0FF8D}" srcOrd="0" destOrd="0" presId="urn:microsoft.com/office/officeart/2005/8/layout/hierarchy4"/>
    <dgm:cxn modelId="{91326C55-F5E5-464B-BC8A-BE8FF6084692}" type="presParOf" srcId="{1FC15166-5087-B540-82AC-EAD798E0FF8D}" destId="{F9B4C09C-9D73-E042-A551-5F66D1462F41}" srcOrd="0" destOrd="0" presId="urn:microsoft.com/office/officeart/2005/8/layout/hierarchy4"/>
    <dgm:cxn modelId="{2032798F-D2CC-094F-AB2B-D1B19609AE15}" type="presParOf" srcId="{1FC15166-5087-B540-82AC-EAD798E0FF8D}" destId="{72766211-7F0B-E94E-B9B5-0A4212DC2CD1}" srcOrd="1" destOrd="0" presId="urn:microsoft.com/office/officeart/2005/8/layout/hierarchy4"/>
    <dgm:cxn modelId="{AF66D500-B9FC-AB47-97BE-537AD9E37C51}" type="presParOf" srcId="{1FC15166-5087-B540-82AC-EAD798E0FF8D}" destId="{16662577-3DA3-E342-8329-4AD56F156083}" srcOrd="2" destOrd="0" presId="urn:microsoft.com/office/officeart/2005/8/layout/hierarchy4"/>
    <dgm:cxn modelId="{FFBD9BA2-88C9-E841-87D1-171D373F8021}" type="presParOf" srcId="{16662577-3DA3-E342-8329-4AD56F156083}" destId="{3FAB1734-829F-FC4E-9F46-AB5E2A7228DF}" srcOrd="0" destOrd="0" presId="urn:microsoft.com/office/officeart/2005/8/layout/hierarchy4"/>
    <dgm:cxn modelId="{9AD0E774-F2E1-0340-9603-DE106583C38F}" type="presParOf" srcId="{3FAB1734-829F-FC4E-9F46-AB5E2A7228DF}" destId="{7F49906D-BE1D-3E42-BC63-1F9106726435}" srcOrd="0" destOrd="0" presId="urn:microsoft.com/office/officeart/2005/8/layout/hierarchy4"/>
    <dgm:cxn modelId="{1A51CF30-1A3D-AA4F-A541-B7E5D336593D}" type="presParOf" srcId="{3FAB1734-829F-FC4E-9F46-AB5E2A7228DF}" destId="{13FB9578-7E7F-3147-8F02-B02303EEA326}" srcOrd="1" destOrd="0" presId="urn:microsoft.com/office/officeart/2005/8/layout/hierarchy4"/>
    <dgm:cxn modelId="{35C8986A-F4F9-064D-A485-DF7F3DF77F71}" type="presParOf" srcId="{16662577-3DA3-E342-8329-4AD56F156083}" destId="{7C391827-2E6C-534B-A52A-9F8DCA7422AD}" srcOrd="1" destOrd="0" presId="urn:microsoft.com/office/officeart/2005/8/layout/hierarchy4"/>
    <dgm:cxn modelId="{04D3C5FA-A7DD-1047-A991-EE3D9F4E649E}" type="presParOf" srcId="{16662577-3DA3-E342-8329-4AD56F156083}" destId="{615E3574-FCEB-374B-A03C-B093ED51DF80}" srcOrd="2" destOrd="0" presId="urn:microsoft.com/office/officeart/2005/8/layout/hierarchy4"/>
    <dgm:cxn modelId="{28332A24-9CBE-D641-972C-817559DD47B2}" type="presParOf" srcId="{615E3574-FCEB-374B-A03C-B093ED51DF80}" destId="{A61ABE2B-8D25-8C48-921D-9EA4B097257E}" srcOrd="0" destOrd="0" presId="urn:microsoft.com/office/officeart/2005/8/layout/hierarchy4"/>
    <dgm:cxn modelId="{7ACE69EF-20FF-7F48-8324-1B814EA1AD07}" type="presParOf" srcId="{615E3574-FCEB-374B-A03C-B093ED51DF80}" destId="{0FFBC20E-62B8-1949-AC76-4708CA50FE45}" srcOrd="1" destOrd="0" presId="urn:microsoft.com/office/officeart/2005/8/layout/hierarchy4"/>
    <dgm:cxn modelId="{9A38B9D7-AAD8-4F43-95A4-016E0FE8CA96}" type="presParOf" srcId="{16662577-3DA3-E342-8329-4AD56F156083}" destId="{0AAFE2A0-3F6D-B843-9801-49A831C2E336}" srcOrd="3" destOrd="0" presId="urn:microsoft.com/office/officeart/2005/8/layout/hierarchy4"/>
    <dgm:cxn modelId="{09EAB514-C7E8-C949-AC6A-477429F5A9B1}" type="presParOf" srcId="{16662577-3DA3-E342-8329-4AD56F156083}" destId="{442A5BA3-35B8-9049-9CB1-E88D5AB9E110}" srcOrd="4" destOrd="0" presId="urn:microsoft.com/office/officeart/2005/8/layout/hierarchy4"/>
    <dgm:cxn modelId="{224B34C5-D795-A440-BDF4-547A589A86A8}" type="presParOf" srcId="{442A5BA3-35B8-9049-9CB1-E88D5AB9E110}" destId="{07965994-F3E2-094B-ADB3-1C5BC24241D7}" srcOrd="0" destOrd="0" presId="urn:microsoft.com/office/officeart/2005/8/layout/hierarchy4"/>
    <dgm:cxn modelId="{E48E2BAD-3749-4C47-867A-C0BCA8A5DE74}" type="presParOf" srcId="{442A5BA3-35B8-9049-9CB1-E88D5AB9E110}" destId="{85F8A441-BA54-AE49-8868-99CF020021FC}" srcOrd="1" destOrd="0" presId="urn:microsoft.com/office/officeart/2005/8/layout/hierarchy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5BDEDE5-B018-448F-AED3-744F84870BC9}" type="doc">
      <dgm:prSet loTypeId="urn:microsoft.com/office/officeart/2005/8/layout/vList5" loCatId="list" qsTypeId="urn:microsoft.com/office/officeart/2005/8/quickstyle/simple2" qsCatId="simple" csTypeId="urn:microsoft.com/office/officeart/2005/8/colors/accent3_2" csCatId="accent3" phldr="1"/>
      <dgm:spPr/>
      <dgm:t>
        <a:bodyPr/>
        <a:lstStyle/>
        <a:p>
          <a:endParaRPr lang="en-AU"/>
        </a:p>
      </dgm:t>
    </dgm:pt>
    <dgm:pt modelId="{1ADE1FA8-65A7-4F87-89DD-52CC830AD804}">
      <dgm:prSet phldrT="[Text]" custT="1"/>
      <dgm:spPr>
        <a:xfrm rot="5400000">
          <a:off x="5989311" y="-2476625"/>
          <a:ext cx="873018" cy="6047831"/>
        </a:xfrm>
        <a:prstGeom prst="round2SameRect">
          <a:avLst/>
        </a:prstGeom>
        <a:solidFill>
          <a:srgbClr val="A5A5A5">
            <a:alpha val="90000"/>
            <a:tint val="40000"/>
            <a:hueOff val="0"/>
            <a:satOff val="0"/>
            <a:lumOff val="0"/>
            <a:alphaOff val="0"/>
          </a:srgbClr>
        </a:solidFill>
        <a:ln w="12700" cap="flat" cmpd="sng" algn="ctr">
          <a:solidFill>
            <a:srgbClr val="A5A5A5">
              <a:alpha val="90000"/>
              <a:tint val="40000"/>
              <a:hueOff val="0"/>
              <a:satOff val="0"/>
              <a:lumOff val="0"/>
              <a:alphaOff val="0"/>
            </a:srgbClr>
          </a:solidFill>
          <a:prstDash val="solid"/>
          <a:miter lim="800000"/>
        </a:ln>
        <a:effectLst/>
      </dgm:spPr>
      <dgm:t>
        <a:bodyPr/>
        <a:lstStyle/>
        <a:p>
          <a:pPr marL="0">
            <a:buFontTx/>
            <a:buNone/>
          </a:pPr>
          <a:r>
            <a:rPr lang="en-AU" sz="1600" b="0" dirty="0">
              <a:solidFill>
                <a:srgbClr val="002060"/>
              </a:solidFill>
              <a:effectLst/>
              <a:latin typeface="Arial" panose="020B0604020202020204" pitchFamily="34" charset="0"/>
              <a:ea typeface="+mn-ea"/>
              <a:cs typeface="Arial" panose="020B0604020202020204" pitchFamily="34" charset="0"/>
            </a:rPr>
            <a:t>What are you trying to achieve through your communication?</a:t>
          </a:r>
        </a:p>
      </dgm:t>
    </dgm:pt>
    <dgm:pt modelId="{C1C78549-B3B6-4773-B223-B48C7CAD36E3}" type="parTrans" cxnId="{885AB549-7B8A-4D79-8131-89CDCFE9FA91}">
      <dgm:prSet/>
      <dgm:spPr/>
      <dgm:t>
        <a:bodyPr/>
        <a:lstStyle/>
        <a:p>
          <a:endParaRPr lang="en-AU">
            <a:latin typeface="+mn-lt"/>
          </a:endParaRPr>
        </a:p>
      </dgm:t>
    </dgm:pt>
    <dgm:pt modelId="{80633DC5-3E1C-4415-8CCB-1FFE4DF01604}" type="sibTrans" cxnId="{885AB549-7B8A-4D79-8131-89CDCFE9FA91}">
      <dgm:prSet/>
      <dgm:spPr/>
      <dgm:t>
        <a:bodyPr/>
        <a:lstStyle/>
        <a:p>
          <a:endParaRPr lang="en-AU">
            <a:latin typeface="+mn-lt"/>
          </a:endParaRPr>
        </a:p>
      </dgm:t>
    </dgm:pt>
    <dgm:pt modelId="{08147F84-E3C6-486F-8857-E30A244CA616}">
      <dgm:prSet phldrT="[Text]" custT="1">
        <dgm:style>
          <a:lnRef idx="2">
            <a:schemeClr val="accent6">
              <a:shade val="50000"/>
            </a:schemeClr>
          </a:lnRef>
          <a:fillRef idx="1">
            <a:schemeClr val="accent6"/>
          </a:fillRef>
          <a:effectRef idx="0">
            <a:schemeClr val="accent6"/>
          </a:effectRef>
          <a:fontRef idx="minor">
            <a:schemeClr val="lt1"/>
          </a:fontRef>
        </dgm:style>
      </dgm:prSet>
      <dgm:spPr>
        <a:xfrm>
          <a:off x="0" y="1147490"/>
          <a:ext cx="3401905" cy="1091273"/>
        </a:xfrm>
        <a:prstGeom prst="roundRect">
          <a:avLst/>
        </a:prstGeom>
        <a:solidFill>
          <a:srgbClr val="002060"/>
        </a:solidFill>
        <a:ln w="12700" cap="flat" cmpd="sng" algn="ctr">
          <a:noFill/>
          <a:prstDash val="solid"/>
          <a:miter lim="800000"/>
        </a:ln>
        <a:effectLst/>
      </dgm:spPr>
      <dgm:t>
        <a:bodyPr/>
        <a:lstStyle/>
        <a:p>
          <a:pPr>
            <a:buNone/>
          </a:pPr>
          <a:r>
            <a:rPr lang="en-AU" sz="1800" b="0" dirty="0">
              <a:solidFill>
                <a:sysClr val="window" lastClr="FFFFFF"/>
              </a:solidFill>
              <a:effectLst/>
              <a:latin typeface="Arial" panose="020B0604020202020204" pitchFamily="34" charset="0"/>
              <a:ea typeface="+mn-ea"/>
              <a:cs typeface="+mn-cs"/>
            </a:rPr>
            <a:t>Audience</a:t>
          </a:r>
        </a:p>
      </dgm:t>
    </dgm:pt>
    <dgm:pt modelId="{A6F6E940-8327-410C-8408-E7DBD2C5D904}" type="parTrans" cxnId="{750A5123-859E-4BF9-AE93-03C953AD0C17}">
      <dgm:prSet/>
      <dgm:spPr/>
      <dgm:t>
        <a:bodyPr/>
        <a:lstStyle/>
        <a:p>
          <a:endParaRPr lang="en-AU">
            <a:latin typeface="+mn-lt"/>
          </a:endParaRPr>
        </a:p>
      </dgm:t>
    </dgm:pt>
    <dgm:pt modelId="{9D72C583-3595-4952-9718-3575E27FE093}" type="sibTrans" cxnId="{750A5123-859E-4BF9-AE93-03C953AD0C17}">
      <dgm:prSet/>
      <dgm:spPr/>
      <dgm:t>
        <a:bodyPr/>
        <a:lstStyle/>
        <a:p>
          <a:endParaRPr lang="en-AU">
            <a:latin typeface="+mn-lt"/>
          </a:endParaRPr>
        </a:p>
      </dgm:t>
    </dgm:pt>
    <dgm:pt modelId="{35B4B5D8-B230-44AC-A4DF-B3CEDDD6DF47}">
      <dgm:prSet phldrT="[Text]" custT="1"/>
      <dgm:spPr>
        <a:xfrm rot="5400000">
          <a:off x="5989311" y="-1330788"/>
          <a:ext cx="873018" cy="6047831"/>
        </a:xfrm>
        <a:prstGeom prst="round2SameRect">
          <a:avLst/>
        </a:prstGeom>
        <a:solidFill>
          <a:srgbClr val="A5A5A5">
            <a:alpha val="90000"/>
            <a:tint val="40000"/>
            <a:hueOff val="0"/>
            <a:satOff val="0"/>
            <a:lumOff val="0"/>
            <a:alphaOff val="0"/>
          </a:srgbClr>
        </a:solidFill>
        <a:ln w="12700" cap="flat" cmpd="sng" algn="ctr">
          <a:solidFill>
            <a:srgbClr val="A5A5A5">
              <a:alpha val="90000"/>
              <a:tint val="40000"/>
              <a:hueOff val="0"/>
              <a:satOff val="0"/>
              <a:lumOff val="0"/>
              <a:alphaOff val="0"/>
            </a:srgbClr>
          </a:solidFill>
          <a:prstDash val="solid"/>
          <a:miter lim="800000"/>
        </a:ln>
        <a:effectLst/>
      </dgm:spPr>
      <dgm:t>
        <a:bodyPr/>
        <a:lstStyle/>
        <a:p>
          <a:pPr marL="0">
            <a:buFontTx/>
            <a:buNone/>
          </a:pPr>
          <a:r>
            <a:rPr lang="en-AU" sz="1600" b="0" dirty="0">
              <a:solidFill>
                <a:srgbClr val="002060"/>
              </a:solidFill>
              <a:effectLst/>
              <a:latin typeface="Arial" panose="020B0604020202020204" pitchFamily="34" charset="0"/>
              <a:ea typeface="+mn-ea"/>
              <a:cs typeface="Arial" panose="020B0604020202020204" pitchFamily="34" charset="0"/>
            </a:rPr>
            <a:t> Who will you be communicating with?</a:t>
          </a:r>
        </a:p>
      </dgm:t>
    </dgm:pt>
    <dgm:pt modelId="{674646EF-85A9-4F4C-8BA0-F9A7A3B9E2FB}" type="parTrans" cxnId="{DDADD964-8C26-4623-A6C7-25574703D487}">
      <dgm:prSet/>
      <dgm:spPr/>
      <dgm:t>
        <a:bodyPr/>
        <a:lstStyle/>
        <a:p>
          <a:endParaRPr lang="en-AU">
            <a:latin typeface="+mn-lt"/>
          </a:endParaRPr>
        </a:p>
      </dgm:t>
    </dgm:pt>
    <dgm:pt modelId="{EE40AABF-B78D-4799-9A3B-90B9D612BF9B}" type="sibTrans" cxnId="{DDADD964-8C26-4623-A6C7-25574703D487}">
      <dgm:prSet/>
      <dgm:spPr/>
      <dgm:t>
        <a:bodyPr/>
        <a:lstStyle/>
        <a:p>
          <a:endParaRPr lang="en-AU">
            <a:latin typeface="+mn-lt"/>
          </a:endParaRPr>
        </a:p>
      </dgm:t>
    </dgm:pt>
    <dgm:pt modelId="{4377A6FE-2169-478C-B64B-0150BA3F5638}">
      <dgm:prSet phldrT="[Text]" custT="1">
        <dgm:style>
          <a:lnRef idx="2">
            <a:schemeClr val="accent6">
              <a:shade val="50000"/>
            </a:schemeClr>
          </a:lnRef>
          <a:fillRef idx="1">
            <a:schemeClr val="accent6"/>
          </a:fillRef>
          <a:effectRef idx="0">
            <a:schemeClr val="accent6"/>
          </a:effectRef>
          <a:fontRef idx="minor">
            <a:schemeClr val="lt1"/>
          </a:fontRef>
        </dgm:style>
      </dgm:prSet>
      <dgm:spPr>
        <a:xfrm>
          <a:off x="0" y="2293327"/>
          <a:ext cx="3401905" cy="1091273"/>
        </a:xfrm>
        <a:prstGeom prst="roundRect">
          <a:avLst/>
        </a:prstGeom>
        <a:solidFill>
          <a:srgbClr val="002060"/>
        </a:solidFill>
        <a:ln w="12700" cap="flat" cmpd="sng" algn="ctr">
          <a:noFill/>
          <a:prstDash val="solid"/>
          <a:miter lim="800000"/>
        </a:ln>
        <a:effectLst/>
      </dgm:spPr>
      <dgm:t>
        <a:bodyPr/>
        <a:lstStyle/>
        <a:p>
          <a:pPr>
            <a:buNone/>
          </a:pPr>
          <a:r>
            <a:rPr lang="en-AU" sz="1800" b="0" dirty="0">
              <a:solidFill>
                <a:sysClr val="window" lastClr="FFFFFF"/>
              </a:solidFill>
              <a:effectLst/>
              <a:latin typeface="Arial" panose="020B0604020202020204" pitchFamily="34" charset="0"/>
              <a:ea typeface="+mn-ea"/>
              <a:cs typeface="+mn-cs"/>
            </a:rPr>
            <a:t>Content</a:t>
          </a:r>
        </a:p>
      </dgm:t>
    </dgm:pt>
    <dgm:pt modelId="{01B005B5-3352-45FB-9475-D6D0A57B1FE2}" type="parTrans" cxnId="{3D8B68BE-E60C-4AA0-A409-CC7DED02EFB2}">
      <dgm:prSet/>
      <dgm:spPr/>
      <dgm:t>
        <a:bodyPr/>
        <a:lstStyle/>
        <a:p>
          <a:endParaRPr lang="en-AU">
            <a:latin typeface="+mn-lt"/>
          </a:endParaRPr>
        </a:p>
      </dgm:t>
    </dgm:pt>
    <dgm:pt modelId="{2F6FC789-F7C8-425D-A5C7-FE1BBCA4DC66}" type="sibTrans" cxnId="{3D8B68BE-E60C-4AA0-A409-CC7DED02EFB2}">
      <dgm:prSet/>
      <dgm:spPr/>
      <dgm:t>
        <a:bodyPr/>
        <a:lstStyle/>
        <a:p>
          <a:endParaRPr lang="en-AU">
            <a:latin typeface="+mn-lt"/>
          </a:endParaRPr>
        </a:p>
      </dgm:t>
    </dgm:pt>
    <dgm:pt modelId="{B3954F8A-EE9B-4FFA-BB60-3439D3DA98E0}">
      <dgm:prSet phldrT="[Text]" custT="1"/>
      <dgm:spPr>
        <a:xfrm rot="5400000">
          <a:off x="5989311" y="-184951"/>
          <a:ext cx="873018" cy="6047831"/>
        </a:xfrm>
        <a:prstGeom prst="round2SameRect">
          <a:avLst/>
        </a:prstGeom>
        <a:solidFill>
          <a:srgbClr val="A5A5A5">
            <a:alpha val="90000"/>
            <a:tint val="40000"/>
            <a:hueOff val="0"/>
            <a:satOff val="0"/>
            <a:lumOff val="0"/>
            <a:alphaOff val="0"/>
          </a:srgbClr>
        </a:solidFill>
        <a:ln w="12700" cap="flat" cmpd="sng" algn="ctr">
          <a:solidFill>
            <a:srgbClr val="A5A5A5">
              <a:alpha val="90000"/>
              <a:tint val="40000"/>
              <a:hueOff val="0"/>
              <a:satOff val="0"/>
              <a:lumOff val="0"/>
              <a:alphaOff val="0"/>
            </a:srgbClr>
          </a:solidFill>
          <a:prstDash val="solid"/>
          <a:miter lim="800000"/>
        </a:ln>
        <a:effectLst/>
      </dgm:spPr>
      <dgm:t>
        <a:bodyPr/>
        <a:lstStyle/>
        <a:p>
          <a:pPr marL="0">
            <a:buFontTx/>
            <a:buNone/>
          </a:pPr>
          <a:r>
            <a:rPr lang="en-US" sz="1600" b="0" dirty="0">
              <a:solidFill>
                <a:srgbClr val="002060"/>
              </a:solidFill>
              <a:effectLst/>
              <a:latin typeface="Arial" panose="020B0604020202020204" pitchFamily="34" charset="0"/>
              <a:ea typeface="+mn-ea"/>
              <a:cs typeface="Arial" panose="020B0604020202020204" pitchFamily="34" charset="0"/>
            </a:rPr>
            <a:t>How much information do you need to share?</a:t>
          </a:r>
          <a:endParaRPr lang="en-AU" sz="1600" b="0" dirty="0">
            <a:solidFill>
              <a:srgbClr val="002060"/>
            </a:solidFill>
            <a:effectLst/>
            <a:latin typeface="Arial" panose="020B0604020202020204" pitchFamily="34" charset="0"/>
            <a:ea typeface="+mn-ea"/>
            <a:cs typeface="Arial" panose="020B0604020202020204" pitchFamily="34" charset="0"/>
          </a:endParaRPr>
        </a:p>
      </dgm:t>
    </dgm:pt>
    <dgm:pt modelId="{1CF677C7-18D5-4512-B1D2-5426CADABB69}" type="parTrans" cxnId="{433E27F6-B089-4002-9A46-556849FCBFD0}">
      <dgm:prSet/>
      <dgm:spPr/>
      <dgm:t>
        <a:bodyPr/>
        <a:lstStyle/>
        <a:p>
          <a:endParaRPr lang="en-AU">
            <a:latin typeface="+mn-lt"/>
          </a:endParaRPr>
        </a:p>
      </dgm:t>
    </dgm:pt>
    <dgm:pt modelId="{D4DAF570-3A90-4E79-AEE9-A44ABD5782FA}" type="sibTrans" cxnId="{433E27F6-B089-4002-9A46-556849FCBFD0}">
      <dgm:prSet/>
      <dgm:spPr/>
      <dgm:t>
        <a:bodyPr/>
        <a:lstStyle/>
        <a:p>
          <a:endParaRPr lang="en-AU">
            <a:latin typeface="+mn-lt"/>
          </a:endParaRPr>
        </a:p>
      </dgm:t>
    </dgm:pt>
    <dgm:pt modelId="{EBAF9E83-705E-4C09-B557-02D46D3836A7}">
      <dgm:prSet phldrT="[Text]" custT="1">
        <dgm:style>
          <a:lnRef idx="2">
            <a:schemeClr val="accent6">
              <a:shade val="50000"/>
            </a:schemeClr>
          </a:lnRef>
          <a:fillRef idx="1">
            <a:schemeClr val="accent6"/>
          </a:fillRef>
          <a:effectRef idx="0">
            <a:schemeClr val="accent6"/>
          </a:effectRef>
          <a:fontRef idx="minor">
            <a:schemeClr val="lt1"/>
          </a:fontRef>
        </dgm:style>
      </dgm:prSet>
      <dgm:spPr>
        <a:xfrm>
          <a:off x="0" y="0"/>
          <a:ext cx="3401905" cy="1091273"/>
        </a:xfrm>
        <a:prstGeom prst="roundRect">
          <a:avLst/>
        </a:prstGeom>
        <a:solidFill>
          <a:srgbClr val="002060"/>
        </a:solidFill>
        <a:ln w="76200" cap="flat" cmpd="sng" algn="ctr">
          <a:noFill/>
          <a:prstDash val="solid"/>
          <a:miter lim="800000"/>
        </a:ln>
        <a:effectLst/>
      </dgm:spPr>
      <dgm:t>
        <a:bodyPr/>
        <a:lstStyle/>
        <a:p>
          <a:pPr>
            <a:buNone/>
          </a:pPr>
          <a:r>
            <a:rPr lang="en-AU" sz="1800" b="0" dirty="0">
              <a:solidFill>
                <a:sysClr val="window" lastClr="FFFFFF"/>
              </a:solidFill>
              <a:effectLst/>
              <a:latin typeface="Arial" panose="020B0604020202020204" pitchFamily="34" charset="0"/>
              <a:ea typeface="+mn-ea"/>
              <a:cs typeface="+mn-cs"/>
            </a:rPr>
            <a:t>Purpose</a:t>
          </a:r>
        </a:p>
      </dgm:t>
    </dgm:pt>
    <dgm:pt modelId="{134EDE3B-2975-42C0-8C57-7E735D8F6AB0}" type="sibTrans" cxnId="{CE3889F2-DEC4-4778-8471-FCCA0CD473F6}">
      <dgm:prSet/>
      <dgm:spPr/>
      <dgm:t>
        <a:bodyPr/>
        <a:lstStyle/>
        <a:p>
          <a:endParaRPr lang="en-AU">
            <a:latin typeface="+mn-lt"/>
          </a:endParaRPr>
        </a:p>
      </dgm:t>
    </dgm:pt>
    <dgm:pt modelId="{85C0671F-7127-47B3-BEAD-115C7A4FE250}" type="parTrans" cxnId="{CE3889F2-DEC4-4778-8471-FCCA0CD473F6}">
      <dgm:prSet/>
      <dgm:spPr/>
      <dgm:t>
        <a:bodyPr/>
        <a:lstStyle/>
        <a:p>
          <a:endParaRPr lang="en-AU">
            <a:latin typeface="+mn-lt"/>
          </a:endParaRPr>
        </a:p>
      </dgm:t>
    </dgm:pt>
    <dgm:pt modelId="{32B2E4CF-8030-430B-87AA-6216889C02FB}" type="pres">
      <dgm:prSet presAssocID="{A5BDEDE5-B018-448F-AED3-744F84870BC9}" presName="Name0" presStyleCnt="0">
        <dgm:presLayoutVars>
          <dgm:dir/>
          <dgm:animLvl val="lvl"/>
          <dgm:resizeHandles val="exact"/>
        </dgm:presLayoutVars>
      </dgm:prSet>
      <dgm:spPr/>
    </dgm:pt>
    <dgm:pt modelId="{64796DBA-0E83-48F5-8DF0-2D9984158060}" type="pres">
      <dgm:prSet presAssocID="{EBAF9E83-705E-4C09-B557-02D46D3836A7}" presName="linNode" presStyleCnt="0"/>
      <dgm:spPr/>
    </dgm:pt>
    <dgm:pt modelId="{033133DE-747C-44FD-92A1-956210DFC918}" type="pres">
      <dgm:prSet presAssocID="{EBAF9E83-705E-4C09-B557-02D46D3836A7}" presName="parentText" presStyleLbl="node1" presStyleIdx="0" presStyleCnt="3" custLinFactNeighborY="-1160">
        <dgm:presLayoutVars>
          <dgm:chMax val="1"/>
          <dgm:bulletEnabled val="1"/>
        </dgm:presLayoutVars>
      </dgm:prSet>
      <dgm:spPr/>
    </dgm:pt>
    <dgm:pt modelId="{48C1E7B0-DBDD-4575-A0E2-AE3E9751C86B}" type="pres">
      <dgm:prSet presAssocID="{EBAF9E83-705E-4C09-B557-02D46D3836A7}" presName="descendantText" presStyleLbl="alignAccFollowNode1" presStyleIdx="0" presStyleCnt="3">
        <dgm:presLayoutVars>
          <dgm:bulletEnabled val="1"/>
        </dgm:presLayoutVars>
      </dgm:prSet>
      <dgm:spPr/>
    </dgm:pt>
    <dgm:pt modelId="{380F6C46-D43B-4BAE-8909-BCA35A3CA23B}" type="pres">
      <dgm:prSet presAssocID="{134EDE3B-2975-42C0-8C57-7E735D8F6AB0}" presName="sp" presStyleCnt="0"/>
      <dgm:spPr/>
    </dgm:pt>
    <dgm:pt modelId="{8499CDEC-B110-482E-98F2-BB6F730A7DA7}" type="pres">
      <dgm:prSet presAssocID="{08147F84-E3C6-486F-8857-E30A244CA616}" presName="linNode" presStyleCnt="0"/>
      <dgm:spPr/>
    </dgm:pt>
    <dgm:pt modelId="{DE49BF4C-B50D-4ADC-AA7F-4BE771BE2D37}" type="pres">
      <dgm:prSet presAssocID="{08147F84-E3C6-486F-8857-E30A244CA616}" presName="parentText" presStyleLbl="node1" presStyleIdx="1" presStyleCnt="3">
        <dgm:presLayoutVars>
          <dgm:chMax val="1"/>
          <dgm:bulletEnabled val="1"/>
        </dgm:presLayoutVars>
      </dgm:prSet>
      <dgm:spPr/>
    </dgm:pt>
    <dgm:pt modelId="{50BF590C-9540-4BA0-92B0-7A1D369E4F2C}" type="pres">
      <dgm:prSet presAssocID="{08147F84-E3C6-486F-8857-E30A244CA616}" presName="descendantText" presStyleLbl="alignAccFollowNode1" presStyleIdx="1" presStyleCnt="3">
        <dgm:presLayoutVars>
          <dgm:bulletEnabled val="1"/>
        </dgm:presLayoutVars>
      </dgm:prSet>
      <dgm:spPr/>
    </dgm:pt>
    <dgm:pt modelId="{F5EE44BF-B346-4A06-986E-7F78D87D2112}" type="pres">
      <dgm:prSet presAssocID="{9D72C583-3595-4952-9718-3575E27FE093}" presName="sp" presStyleCnt="0"/>
      <dgm:spPr/>
    </dgm:pt>
    <dgm:pt modelId="{9EBAD1D8-FFFB-41A9-8D2F-CB6B0BCF9F31}" type="pres">
      <dgm:prSet presAssocID="{4377A6FE-2169-478C-B64B-0150BA3F5638}" presName="linNode" presStyleCnt="0"/>
      <dgm:spPr/>
    </dgm:pt>
    <dgm:pt modelId="{95A68A37-F1E5-4463-9147-F8F9D651FA07}" type="pres">
      <dgm:prSet presAssocID="{4377A6FE-2169-478C-B64B-0150BA3F5638}" presName="parentText" presStyleLbl="node1" presStyleIdx="2" presStyleCnt="3">
        <dgm:presLayoutVars>
          <dgm:chMax val="1"/>
          <dgm:bulletEnabled val="1"/>
        </dgm:presLayoutVars>
      </dgm:prSet>
      <dgm:spPr/>
    </dgm:pt>
    <dgm:pt modelId="{6BD86C16-6E49-41EE-AE60-080E5491D20A}" type="pres">
      <dgm:prSet presAssocID="{4377A6FE-2169-478C-B64B-0150BA3F5638}" presName="descendantText" presStyleLbl="alignAccFollowNode1" presStyleIdx="2" presStyleCnt="3">
        <dgm:presLayoutVars>
          <dgm:bulletEnabled val="1"/>
        </dgm:presLayoutVars>
      </dgm:prSet>
      <dgm:spPr>
        <a:prstGeom prst="round2SameRect">
          <a:avLst/>
        </a:prstGeom>
      </dgm:spPr>
    </dgm:pt>
  </dgm:ptLst>
  <dgm:cxnLst>
    <dgm:cxn modelId="{5A2DCD03-8B49-4356-A9CF-B3423F5055C8}" type="presOf" srcId="{08147F84-E3C6-486F-8857-E30A244CA616}" destId="{DE49BF4C-B50D-4ADC-AA7F-4BE771BE2D37}" srcOrd="0" destOrd="0" presId="urn:microsoft.com/office/officeart/2005/8/layout/vList5"/>
    <dgm:cxn modelId="{750A5123-859E-4BF9-AE93-03C953AD0C17}" srcId="{A5BDEDE5-B018-448F-AED3-744F84870BC9}" destId="{08147F84-E3C6-486F-8857-E30A244CA616}" srcOrd="1" destOrd="0" parTransId="{A6F6E940-8327-410C-8408-E7DBD2C5D904}" sibTransId="{9D72C583-3595-4952-9718-3575E27FE093}"/>
    <dgm:cxn modelId="{01AA0F26-A241-448B-BFC2-7770B5BE84D7}" type="presOf" srcId="{35B4B5D8-B230-44AC-A4DF-B3CEDDD6DF47}" destId="{50BF590C-9540-4BA0-92B0-7A1D369E4F2C}" srcOrd="0" destOrd="0" presId="urn:microsoft.com/office/officeart/2005/8/layout/vList5"/>
    <dgm:cxn modelId="{DDADD964-8C26-4623-A6C7-25574703D487}" srcId="{08147F84-E3C6-486F-8857-E30A244CA616}" destId="{35B4B5D8-B230-44AC-A4DF-B3CEDDD6DF47}" srcOrd="0" destOrd="0" parTransId="{674646EF-85A9-4F4C-8BA0-F9A7A3B9E2FB}" sibTransId="{EE40AABF-B78D-4799-9A3B-90B9D612BF9B}"/>
    <dgm:cxn modelId="{885AB549-7B8A-4D79-8131-89CDCFE9FA91}" srcId="{EBAF9E83-705E-4C09-B557-02D46D3836A7}" destId="{1ADE1FA8-65A7-4F87-89DD-52CC830AD804}" srcOrd="0" destOrd="0" parTransId="{C1C78549-B3B6-4773-B223-B48C7CAD36E3}" sibTransId="{80633DC5-3E1C-4415-8CCB-1FFE4DF01604}"/>
    <dgm:cxn modelId="{6D119452-E5A3-437C-B86A-0AC2334F2FE4}" type="presOf" srcId="{B3954F8A-EE9B-4FFA-BB60-3439D3DA98E0}" destId="{6BD86C16-6E49-41EE-AE60-080E5491D20A}" srcOrd="0" destOrd="0" presId="urn:microsoft.com/office/officeart/2005/8/layout/vList5"/>
    <dgm:cxn modelId="{1D79B488-0536-4DD1-8CA5-0B0D8E807E7F}" type="presOf" srcId="{4377A6FE-2169-478C-B64B-0150BA3F5638}" destId="{95A68A37-F1E5-4463-9147-F8F9D651FA07}" srcOrd="0" destOrd="0" presId="urn:microsoft.com/office/officeart/2005/8/layout/vList5"/>
    <dgm:cxn modelId="{1E9753AA-798F-4F10-85AA-D48E0A9FEB1C}" type="presOf" srcId="{EBAF9E83-705E-4C09-B557-02D46D3836A7}" destId="{033133DE-747C-44FD-92A1-956210DFC918}" srcOrd="0" destOrd="0" presId="urn:microsoft.com/office/officeart/2005/8/layout/vList5"/>
    <dgm:cxn modelId="{AD1754B4-244B-47B9-8F48-3ECA4D0A1E4E}" type="presOf" srcId="{1ADE1FA8-65A7-4F87-89DD-52CC830AD804}" destId="{48C1E7B0-DBDD-4575-A0E2-AE3E9751C86B}" srcOrd="0" destOrd="0" presId="urn:microsoft.com/office/officeart/2005/8/layout/vList5"/>
    <dgm:cxn modelId="{3D8B68BE-E60C-4AA0-A409-CC7DED02EFB2}" srcId="{A5BDEDE5-B018-448F-AED3-744F84870BC9}" destId="{4377A6FE-2169-478C-B64B-0150BA3F5638}" srcOrd="2" destOrd="0" parTransId="{01B005B5-3352-45FB-9475-D6D0A57B1FE2}" sibTransId="{2F6FC789-F7C8-425D-A5C7-FE1BBCA4DC66}"/>
    <dgm:cxn modelId="{C90118BF-1AAF-4398-8F9E-A9F0040E55C5}" type="presOf" srcId="{A5BDEDE5-B018-448F-AED3-744F84870BC9}" destId="{32B2E4CF-8030-430B-87AA-6216889C02FB}" srcOrd="0" destOrd="0" presId="urn:microsoft.com/office/officeart/2005/8/layout/vList5"/>
    <dgm:cxn modelId="{CE3889F2-DEC4-4778-8471-FCCA0CD473F6}" srcId="{A5BDEDE5-B018-448F-AED3-744F84870BC9}" destId="{EBAF9E83-705E-4C09-B557-02D46D3836A7}" srcOrd="0" destOrd="0" parTransId="{85C0671F-7127-47B3-BEAD-115C7A4FE250}" sibTransId="{134EDE3B-2975-42C0-8C57-7E735D8F6AB0}"/>
    <dgm:cxn modelId="{433E27F6-B089-4002-9A46-556849FCBFD0}" srcId="{4377A6FE-2169-478C-B64B-0150BA3F5638}" destId="{B3954F8A-EE9B-4FFA-BB60-3439D3DA98E0}" srcOrd="0" destOrd="0" parTransId="{1CF677C7-18D5-4512-B1D2-5426CADABB69}" sibTransId="{D4DAF570-3A90-4E79-AEE9-A44ABD5782FA}"/>
    <dgm:cxn modelId="{FDF7DBB0-E8AE-45E1-88D8-6420AC348AC0}" type="presParOf" srcId="{32B2E4CF-8030-430B-87AA-6216889C02FB}" destId="{64796DBA-0E83-48F5-8DF0-2D9984158060}" srcOrd="0" destOrd="0" presId="urn:microsoft.com/office/officeart/2005/8/layout/vList5"/>
    <dgm:cxn modelId="{A9888E2F-4681-4E6D-88A3-A2F57922ACDB}" type="presParOf" srcId="{64796DBA-0E83-48F5-8DF0-2D9984158060}" destId="{033133DE-747C-44FD-92A1-956210DFC918}" srcOrd="0" destOrd="0" presId="urn:microsoft.com/office/officeart/2005/8/layout/vList5"/>
    <dgm:cxn modelId="{851A2079-3947-46AA-B8A7-9ADDE80A7865}" type="presParOf" srcId="{64796DBA-0E83-48F5-8DF0-2D9984158060}" destId="{48C1E7B0-DBDD-4575-A0E2-AE3E9751C86B}" srcOrd="1" destOrd="0" presId="urn:microsoft.com/office/officeart/2005/8/layout/vList5"/>
    <dgm:cxn modelId="{FE8D0F23-9518-4658-8A25-45DCE29C4683}" type="presParOf" srcId="{32B2E4CF-8030-430B-87AA-6216889C02FB}" destId="{380F6C46-D43B-4BAE-8909-BCA35A3CA23B}" srcOrd="1" destOrd="0" presId="urn:microsoft.com/office/officeart/2005/8/layout/vList5"/>
    <dgm:cxn modelId="{F3178237-AC96-4EAF-AAEC-B52FC17BA3AE}" type="presParOf" srcId="{32B2E4CF-8030-430B-87AA-6216889C02FB}" destId="{8499CDEC-B110-482E-98F2-BB6F730A7DA7}" srcOrd="2" destOrd="0" presId="urn:microsoft.com/office/officeart/2005/8/layout/vList5"/>
    <dgm:cxn modelId="{83C735E1-4ECA-4E42-95B6-A56EB0308128}" type="presParOf" srcId="{8499CDEC-B110-482E-98F2-BB6F730A7DA7}" destId="{DE49BF4C-B50D-4ADC-AA7F-4BE771BE2D37}" srcOrd="0" destOrd="0" presId="urn:microsoft.com/office/officeart/2005/8/layout/vList5"/>
    <dgm:cxn modelId="{9B146B38-32EE-4D8E-ADBC-62A75244291C}" type="presParOf" srcId="{8499CDEC-B110-482E-98F2-BB6F730A7DA7}" destId="{50BF590C-9540-4BA0-92B0-7A1D369E4F2C}" srcOrd="1" destOrd="0" presId="urn:microsoft.com/office/officeart/2005/8/layout/vList5"/>
    <dgm:cxn modelId="{8AC3ED12-3F5E-4102-B954-63D7A33B9135}" type="presParOf" srcId="{32B2E4CF-8030-430B-87AA-6216889C02FB}" destId="{F5EE44BF-B346-4A06-986E-7F78D87D2112}" srcOrd="3" destOrd="0" presId="urn:microsoft.com/office/officeart/2005/8/layout/vList5"/>
    <dgm:cxn modelId="{277972C0-BC64-4893-9B68-49BC8609082B}" type="presParOf" srcId="{32B2E4CF-8030-430B-87AA-6216889C02FB}" destId="{9EBAD1D8-FFFB-41A9-8D2F-CB6B0BCF9F31}" srcOrd="4" destOrd="0" presId="urn:microsoft.com/office/officeart/2005/8/layout/vList5"/>
    <dgm:cxn modelId="{453F8F54-0573-4F38-8A28-9CF844A7CEC5}" type="presParOf" srcId="{9EBAD1D8-FFFB-41A9-8D2F-CB6B0BCF9F31}" destId="{95A68A37-F1E5-4463-9147-F8F9D651FA07}" srcOrd="0" destOrd="0" presId="urn:microsoft.com/office/officeart/2005/8/layout/vList5"/>
    <dgm:cxn modelId="{486C7686-B0CE-40DE-9233-1CA9F10FB5E7}" type="presParOf" srcId="{9EBAD1D8-FFFB-41A9-8D2F-CB6B0BCF9F31}" destId="{6BD86C16-6E49-41EE-AE60-080E5491D20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EAA5F78-A2FB-45E3-BFE3-98CE3ECBF25D}" type="doc">
      <dgm:prSet loTypeId="urn:microsoft.com/office/officeart/2005/8/layout/vProcess5" loCatId="process" qsTypeId="urn:microsoft.com/office/officeart/2005/8/quickstyle/simple2" qsCatId="simple" csTypeId="urn:microsoft.com/office/officeart/2005/8/colors/accent3_4" csCatId="accent3" phldr="1"/>
      <dgm:spPr/>
      <dgm:t>
        <a:bodyPr/>
        <a:lstStyle/>
        <a:p>
          <a:endParaRPr lang="en-AU"/>
        </a:p>
      </dgm:t>
    </dgm:pt>
    <dgm:pt modelId="{F58B8D5B-C13D-4071-B6BB-15A3E2C34C21}">
      <dgm:prSet phldrT="[Text]" custT="1"/>
      <dgm:spPr>
        <a:xfrm>
          <a:off x="0" y="25014"/>
          <a:ext cx="7933598" cy="750274"/>
        </a:xfrm>
        <a:prstGeom prst="roundRect">
          <a:avLst>
            <a:gd name="adj" fmla="val 10000"/>
          </a:avLst>
        </a:prstGeom>
        <a:solidFill>
          <a:srgbClr val="002060"/>
        </a:solidFill>
        <a:ln w="19050" cap="flat" cmpd="sng" algn="ctr">
          <a:noFill/>
          <a:prstDash val="solid"/>
          <a:miter lim="800000"/>
        </a:ln>
        <a:effectLst/>
      </dgm:spPr>
      <dgm:t>
        <a:bodyPr/>
        <a:lstStyle/>
        <a:p>
          <a:pPr algn="l">
            <a:buNone/>
          </a:pPr>
          <a:r>
            <a:rPr lang="en-AU" sz="1400" b="1" dirty="0">
              <a:solidFill>
                <a:sysClr val="window" lastClr="FFFFFF"/>
              </a:solidFill>
              <a:effectLst/>
              <a:latin typeface="Arial" panose="020B0604020202020204" pitchFamily="34" charset="0"/>
              <a:ea typeface="+mn-ea"/>
              <a:cs typeface="+mn-cs"/>
            </a:rPr>
            <a:t>Step 1. </a:t>
          </a:r>
          <a:r>
            <a:rPr lang="en-AU" sz="1400" b="0" dirty="0">
              <a:solidFill>
                <a:sysClr val="window" lastClr="FFFFFF"/>
              </a:solidFill>
              <a:effectLst/>
              <a:latin typeface="Arial" panose="020B0604020202020204" pitchFamily="34" charset="0"/>
              <a:ea typeface="+mn-ea"/>
              <a:cs typeface="+mn-cs"/>
            </a:rPr>
            <a:t>Check version history to ensure it is the most up to date version of the file.</a:t>
          </a:r>
        </a:p>
      </dgm:t>
    </dgm:pt>
    <dgm:pt modelId="{0BAE0361-C881-4198-BFF0-61C126155E59}" type="parTrans" cxnId="{C82F3A32-B8E6-48A1-977C-52E6CAD75382}">
      <dgm:prSet/>
      <dgm:spPr/>
      <dgm:t>
        <a:bodyPr/>
        <a:lstStyle/>
        <a:p>
          <a:endParaRPr lang="en-AU" b="0">
            <a:effectLst>
              <a:outerShdw blurRad="38100" dist="38100" dir="2700000" algn="tl">
                <a:srgbClr val="000000">
                  <a:alpha val="43137"/>
                </a:srgbClr>
              </a:outerShdw>
            </a:effectLst>
          </a:endParaRPr>
        </a:p>
      </dgm:t>
    </dgm:pt>
    <dgm:pt modelId="{A503C0A8-9074-4447-8114-10B90F9ADC44}" type="sibTrans" cxnId="{C82F3A32-B8E6-48A1-977C-52E6CAD75382}">
      <dgm:prSet/>
      <dgm:spPr>
        <a:xfrm>
          <a:off x="7445919" y="574642"/>
          <a:ext cx="487678" cy="487678"/>
        </a:xfrm>
        <a:prstGeom prst="downArrow">
          <a:avLst>
            <a:gd name="adj1" fmla="val 55000"/>
            <a:gd name="adj2" fmla="val 45000"/>
          </a:avLst>
        </a:prstGeom>
        <a:solidFill>
          <a:srgbClr val="A5A5A5">
            <a:alpha val="90000"/>
            <a:tint val="55000"/>
            <a:hueOff val="0"/>
            <a:satOff val="0"/>
            <a:lumOff val="0"/>
            <a:alphaOff val="0"/>
          </a:srgbClr>
        </a:solidFill>
        <a:ln w="12700" cap="flat" cmpd="sng" algn="ctr">
          <a:solidFill>
            <a:srgbClr val="A5A5A5">
              <a:alpha val="90000"/>
              <a:tint val="55000"/>
              <a:hueOff val="0"/>
              <a:satOff val="0"/>
              <a:lumOff val="0"/>
              <a:alphaOff val="0"/>
            </a:srgbClr>
          </a:solidFill>
          <a:prstDash val="solid"/>
          <a:miter lim="800000"/>
        </a:ln>
        <a:effectLst/>
      </dgm:spPr>
      <dgm:t>
        <a:bodyPr/>
        <a:lstStyle/>
        <a:p>
          <a:pPr>
            <a:buNone/>
          </a:pPr>
          <a:endParaRPr lang="en-AU" b="0" dirty="0">
            <a:solidFill>
              <a:sysClr val="windowText" lastClr="000000">
                <a:hueOff val="0"/>
                <a:satOff val="0"/>
                <a:lumOff val="0"/>
                <a:alphaOff val="0"/>
              </a:sysClr>
            </a:solidFill>
            <a:effectLst>
              <a:outerShdw blurRad="38100" dist="38100" dir="2700000" algn="tl">
                <a:srgbClr val="000000">
                  <a:alpha val="43137"/>
                </a:srgbClr>
              </a:outerShdw>
            </a:effectLst>
            <a:latin typeface="Arial" panose="020B0604020202020204" pitchFamily="34" charset="0"/>
            <a:ea typeface="+mn-ea"/>
            <a:cs typeface="+mn-cs"/>
          </a:endParaRPr>
        </a:p>
      </dgm:t>
    </dgm:pt>
    <dgm:pt modelId="{DEB1133E-3258-4406-ACB9-9B1CC57A923F}">
      <dgm:prSet phldrT="[Text]" custT="1">
        <dgm:style>
          <a:lnRef idx="2">
            <a:schemeClr val="accent6">
              <a:shade val="50000"/>
            </a:schemeClr>
          </a:lnRef>
          <a:fillRef idx="1">
            <a:schemeClr val="accent6"/>
          </a:fillRef>
          <a:effectRef idx="0">
            <a:schemeClr val="accent6"/>
          </a:effectRef>
          <a:fontRef idx="minor">
            <a:schemeClr val="lt1"/>
          </a:fontRef>
        </dgm:style>
      </dgm:prSet>
      <dgm:spPr>
        <a:xfrm>
          <a:off x="664438" y="886688"/>
          <a:ext cx="7933598" cy="750274"/>
        </a:xfrm>
        <a:prstGeom prst="roundRect">
          <a:avLst>
            <a:gd name="adj" fmla="val 10000"/>
          </a:avLst>
        </a:prstGeom>
        <a:solidFill>
          <a:srgbClr val="002060"/>
        </a:solidFill>
        <a:ln w="12700" cap="flat" cmpd="sng" algn="ctr">
          <a:noFill/>
          <a:prstDash val="solid"/>
          <a:miter lim="800000"/>
        </a:ln>
        <a:effectLst/>
      </dgm:spPr>
      <dgm:t>
        <a:bodyPr/>
        <a:lstStyle/>
        <a:p>
          <a:pPr algn="l">
            <a:buNone/>
          </a:pPr>
          <a:r>
            <a:rPr lang="en-AU" sz="1400" b="1" dirty="0">
              <a:solidFill>
                <a:sysClr val="window" lastClr="FFFFFF"/>
              </a:solidFill>
              <a:effectLst/>
              <a:latin typeface="Arial" panose="020B0604020202020204" pitchFamily="34" charset="0"/>
              <a:ea typeface="+mn-ea"/>
              <a:cs typeface="+mn-cs"/>
            </a:rPr>
            <a:t>Step 2. </a:t>
          </a:r>
          <a:r>
            <a:rPr lang="en-AU" sz="1400" b="0" dirty="0">
              <a:solidFill>
                <a:sysClr val="window" lastClr="FFFFFF"/>
              </a:solidFill>
              <a:effectLst/>
              <a:latin typeface="Arial" panose="020B0604020202020204" pitchFamily="34" charset="0"/>
              <a:ea typeface="+mn-ea"/>
              <a:cs typeface="+mn-cs"/>
            </a:rPr>
            <a:t>Check security and encryption settings to ensure the recipient can access it.</a:t>
          </a:r>
        </a:p>
      </dgm:t>
    </dgm:pt>
    <dgm:pt modelId="{92AB72F5-EE84-4997-BBF1-1359E092ACA7}" type="parTrans" cxnId="{26BFCABC-C616-4B7B-B162-C1E396211E87}">
      <dgm:prSet/>
      <dgm:spPr/>
      <dgm:t>
        <a:bodyPr/>
        <a:lstStyle/>
        <a:p>
          <a:endParaRPr lang="en-AU" b="0">
            <a:effectLst>
              <a:outerShdw blurRad="38100" dist="38100" dir="2700000" algn="tl">
                <a:srgbClr val="000000">
                  <a:alpha val="43137"/>
                </a:srgbClr>
              </a:outerShdw>
            </a:effectLst>
          </a:endParaRPr>
        </a:p>
      </dgm:t>
    </dgm:pt>
    <dgm:pt modelId="{02FC6C84-C889-46F1-BCC1-6E8C84BFE441}" type="sibTrans" cxnId="{26BFCABC-C616-4B7B-B162-C1E396211E87}">
      <dgm:prSet/>
      <dgm:spPr>
        <a:xfrm>
          <a:off x="8110358" y="1461330"/>
          <a:ext cx="487678" cy="487678"/>
        </a:xfrm>
        <a:prstGeom prst="downArrow">
          <a:avLst>
            <a:gd name="adj1" fmla="val 55000"/>
            <a:gd name="adj2" fmla="val 45000"/>
          </a:avLst>
        </a:prstGeom>
        <a:solidFill>
          <a:srgbClr val="A5A5A5">
            <a:alpha val="90000"/>
            <a:tint val="55000"/>
            <a:hueOff val="0"/>
            <a:satOff val="0"/>
            <a:lumOff val="0"/>
            <a:alphaOff val="0"/>
          </a:srgbClr>
        </a:solidFill>
        <a:ln w="12700" cap="flat" cmpd="sng" algn="ctr">
          <a:solidFill>
            <a:srgbClr val="A5A5A5">
              <a:alpha val="90000"/>
              <a:tint val="55000"/>
              <a:hueOff val="0"/>
              <a:satOff val="0"/>
              <a:lumOff val="0"/>
              <a:alphaOff val="0"/>
            </a:srgbClr>
          </a:solidFill>
          <a:prstDash val="solid"/>
          <a:miter lim="800000"/>
        </a:ln>
        <a:effectLst/>
      </dgm:spPr>
      <dgm:t>
        <a:bodyPr/>
        <a:lstStyle/>
        <a:p>
          <a:pPr>
            <a:buNone/>
          </a:pPr>
          <a:endParaRPr lang="en-AU" b="0" dirty="0">
            <a:solidFill>
              <a:sysClr val="windowText" lastClr="000000">
                <a:hueOff val="0"/>
                <a:satOff val="0"/>
                <a:lumOff val="0"/>
                <a:alphaOff val="0"/>
              </a:sysClr>
            </a:solidFill>
            <a:effectLst>
              <a:outerShdw blurRad="38100" dist="38100" dir="2700000" algn="tl">
                <a:srgbClr val="000000">
                  <a:alpha val="43137"/>
                </a:srgbClr>
              </a:outerShdw>
            </a:effectLst>
            <a:latin typeface="Arial" panose="020B0604020202020204" pitchFamily="34" charset="0"/>
            <a:ea typeface="+mn-ea"/>
            <a:cs typeface="+mn-cs"/>
          </a:endParaRPr>
        </a:p>
      </dgm:t>
    </dgm:pt>
    <dgm:pt modelId="{8655D646-019B-4486-A71E-7E5EDD4FE469}">
      <dgm:prSet phldrT="[Text]" custT="1"/>
      <dgm:spPr>
        <a:xfrm>
          <a:off x="1318960" y="1773376"/>
          <a:ext cx="7933598" cy="750274"/>
        </a:xfrm>
        <a:prstGeom prst="roundRect">
          <a:avLst>
            <a:gd name="adj" fmla="val 10000"/>
          </a:avLst>
        </a:prstGeom>
        <a:solidFill>
          <a:srgbClr val="002060"/>
        </a:solidFill>
        <a:ln w="19050" cap="flat" cmpd="sng" algn="ctr">
          <a:noFill/>
          <a:prstDash val="solid"/>
          <a:miter lim="800000"/>
        </a:ln>
        <a:effectLst/>
      </dgm:spPr>
      <dgm:t>
        <a:bodyPr/>
        <a:lstStyle/>
        <a:p>
          <a:pPr algn="l">
            <a:buNone/>
          </a:pPr>
          <a:r>
            <a:rPr lang="en-AU" sz="1400" b="1" u="none" dirty="0">
              <a:solidFill>
                <a:sysClr val="window" lastClr="FFFFFF"/>
              </a:solidFill>
              <a:effectLst/>
              <a:latin typeface="Arial" panose="020B0604020202020204" pitchFamily="34" charset="0"/>
              <a:ea typeface="+mn-ea"/>
              <a:cs typeface="+mn-cs"/>
            </a:rPr>
            <a:t>Step 3. </a:t>
          </a:r>
          <a:r>
            <a:rPr lang="en-AU" sz="1400" b="0" u="none" dirty="0">
              <a:solidFill>
                <a:sysClr val="window" lastClr="FFFFFF"/>
              </a:solidFill>
              <a:effectLst/>
              <a:latin typeface="Arial" panose="020B0604020202020204" pitchFamily="34" charset="0"/>
              <a:ea typeface="+mn-ea"/>
              <a:cs typeface="+mn-cs"/>
            </a:rPr>
            <a:t>Perform a review to ensure the information contained within is accurate and up-to-date.</a:t>
          </a:r>
          <a:endParaRPr lang="en-AU" sz="1400" b="0" u="sng" dirty="0">
            <a:solidFill>
              <a:sysClr val="window" lastClr="FFFFFF"/>
            </a:solidFill>
            <a:effectLst/>
            <a:latin typeface="Arial" panose="020B0604020202020204" pitchFamily="34" charset="0"/>
            <a:ea typeface="+mn-ea"/>
            <a:cs typeface="+mn-cs"/>
          </a:endParaRPr>
        </a:p>
      </dgm:t>
    </dgm:pt>
    <dgm:pt modelId="{3420414D-8CED-49DD-98DE-41D25F641317}" type="parTrans" cxnId="{ACDBBD4D-9395-47D0-AF48-4D46D3322EF9}">
      <dgm:prSet/>
      <dgm:spPr/>
      <dgm:t>
        <a:bodyPr/>
        <a:lstStyle/>
        <a:p>
          <a:endParaRPr lang="en-AU" b="0">
            <a:effectLst>
              <a:outerShdw blurRad="38100" dist="38100" dir="2700000" algn="tl">
                <a:srgbClr val="000000">
                  <a:alpha val="43137"/>
                </a:srgbClr>
              </a:outerShdw>
            </a:effectLst>
          </a:endParaRPr>
        </a:p>
      </dgm:t>
    </dgm:pt>
    <dgm:pt modelId="{B8A70697-C110-439C-A71D-1AD0636A558B}" type="sibTrans" cxnId="{ACDBBD4D-9395-47D0-AF48-4D46D3322EF9}">
      <dgm:prSet/>
      <dgm:spPr>
        <a:xfrm>
          <a:off x="8764880" y="2348018"/>
          <a:ext cx="487678" cy="487678"/>
        </a:xfrm>
        <a:prstGeom prst="downArrow">
          <a:avLst>
            <a:gd name="adj1" fmla="val 55000"/>
            <a:gd name="adj2" fmla="val 45000"/>
          </a:avLst>
        </a:prstGeom>
        <a:solidFill>
          <a:srgbClr val="A5A5A5">
            <a:alpha val="90000"/>
            <a:tint val="55000"/>
            <a:hueOff val="0"/>
            <a:satOff val="0"/>
            <a:lumOff val="0"/>
            <a:alphaOff val="0"/>
          </a:srgbClr>
        </a:solidFill>
        <a:ln w="12700" cap="flat" cmpd="sng" algn="ctr">
          <a:solidFill>
            <a:srgbClr val="A5A5A5">
              <a:alpha val="90000"/>
              <a:tint val="55000"/>
              <a:hueOff val="0"/>
              <a:satOff val="0"/>
              <a:lumOff val="0"/>
              <a:alphaOff val="0"/>
            </a:srgbClr>
          </a:solidFill>
          <a:prstDash val="solid"/>
          <a:miter lim="800000"/>
        </a:ln>
        <a:effectLst/>
      </dgm:spPr>
      <dgm:t>
        <a:bodyPr/>
        <a:lstStyle/>
        <a:p>
          <a:pPr>
            <a:buNone/>
          </a:pPr>
          <a:endParaRPr lang="en-AU" b="0" dirty="0">
            <a:solidFill>
              <a:sysClr val="windowText" lastClr="000000">
                <a:hueOff val="0"/>
                <a:satOff val="0"/>
                <a:lumOff val="0"/>
                <a:alphaOff val="0"/>
              </a:sysClr>
            </a:solidFill>
            <a:effectLst>
              <a:outerShdw blurRad="38100" dist="38100" dir="2700000" algn="tl">
                <a:srgbClr val="000000">
                  <a:alpha val="43137"/>
                </a:srgbClr>
              </a:outerShdw>
            </a:effectLst>
            <a:latin typeface="Arial" panose="020B0604020202020204" pitchFamily="34" charset="0"/>
            <a:ea typeface="+mn-ea"/>
            <a:cs typeface="+mn-cs"/>
          </a:endParaRPr>
        </a:p>
      </dgm:t>
    </dgm:pt>
    <dgm:pt modelId="{CD075EFD-B38C-41DC-A840-03BB517336ED}">
      <dgm:prSet phldrT="[Text]" custT="1">
        <dgm:style>
          <a:lnRef idx="2">
            <a:schemeClr val="accent6">
              <a:shade val="50000"/>
            </a:schemeClr>
          </a:lnRef>
          <a:fillRef idx="1">
            <a:schemeClr val="accent6"/>
          </a:fillRef>
          <a:effectRef idx="0">
            <a:schemeClr val="accent6"/>
          </a:effectRef>
          <a:fontRef idx="minor">
            <a:schemeClr val="lt1"/>
          </a:fontRef>
        </dgm:style>
      </dgm:prSet>
      <dgm:spPr>
        <a:xfrm>
          <a:off x="1983399" y="2660064"/>
          <a:ext cx="7933598" cy="750274"/>
        </a:xfrm>
        <a:prstGeom prst="roundRect">
          <a:avLst>
            <a:gd name="adj" fmla="val 10000"/>
          </a:avLst>
        </a:prstGeom>
        <a:solidFill>
          <a:srgbClr val="002060"/>
        </a:solidFill>
        <a:ln w="12700" cap="flat" cmpd="sng" algn="ctr">
          <a:noFill/>
          <a:prstDash val="solid"/>
          <a:miter lim="800000"/>
        </a:ln>
        <a:effectLst/>
      </dgm:spPr>
      <dgm:t>
        <a:bodyPr/>
        <a:lstStyle/>
        <a:p>
          <a:pPr algn="l">
            <a:buNone/>
          </a:pPr>
          <a:r>
            <a:rPr lang="en-AU" sz="1400" b="1" u="none" dirty="0">
              <a:solidFill>
                <a:sysClr val="window" lastClr="FFFFFF"/>
              </a:solidFill>
              <a:effectLst/>
              <a:latin typeface="Arial" panose="020B0604020202020204" pitchFamily="34" charset="0"/>
              <a:ea typeface="+mn-ea"/>
              <a:cs typeface="+mn-cs"/>
            </a:rPr>
            <a:t>Step 4. </a:t>
          </a:r>
          <a:r>
            <a:rPr lang="en-AU" sz="1400" b="0" u="none" dirty="0">
              <a:solidFill>
                <a:sysClr val="window" lastClr="FFFFFF"/>
              </a:solidFill>
              <a:effectLst/>
              <a:latin typeface="Arial" panose="020B0604020202020204" pitchFamily="34" charset="0"/>
              <a:ea typeface="+mn-ea"/>
              <a:cs typeface="+mn-cs"/>
            </a:rPr>
            <a:t>Ensure no confidential information is contained within unrestricted documents.</a:t>
          </a:r>
        </a:p>
      </dgm:t>
    </dgm:pt>
    <dgm:pt modelId="{63C4032C-4476-4859-B018-EBDF86E3790C}" type="parTrans" cxnId="{2550DF01-12C8-4DE8-83DD-31B5246DE333}">
      <dgm:prSet/>
      <dgm:spPr/>
      <dgm:t>
        <a:bodyPr/>
        <a:lstStyle/>
        <a:p>
          <a:endParaRPr lang="en-AU" b="0">
            <a:effectLst>
              <a:outerShdw blurRad="38100" dist="38100" dir="2700000" algn="tl">
                <a:srgbClr val="000000">
                  <a:alpha val="43137"/>
                </a:srgbClr>
              </a:outerShdw>
            </a:effectLst>
          </a:endParaRPr>
        </a:p>
      </dgm:t>
    </dgm:pt>
    <dgm:pt modelId="{CEC90463-E59F-4A26-8471-202FB0511450}" type="sibTrans" cxnId="{2550DF01-12C8-4DE8-83DD-31B5246DE333}">
      <dgm:prSet/>
      <dgm:spPr/>
      <dgm:t>
        <a:bodyPr/>
        <a:lstStyle/>
        <a:p>
          <a:endParaRPr lang="en-AU" b="0">
            <a:effectLst>
              <a:outerShdw blurRad="38100" dist="38100" dir="2700000" algn="tl">
                <a:srgbClr val="000000">
                  <a:alpha val="43137"/>
                </a:srgbClr>
              </a:outerShdw>
            </a:effectLst>
          </a:endParaRPr>
        </a:p>
      </dgm:t>
    </dgm:pt>
    <dgm:pt modelId="{01165E21-5348-4A28-A195-DCAFF8136936}" type="pres">
      <dgm:prSet presAssocID="{FEAA5F78-A2FB-45E3-BFE3-98CE3ECBF25D}" presName="outerComposite" presStyleCnt="0">
        <dgm:presLayoutVars>
          <dgm:chMax val="5"/>
          <dgm:dir/>
          <dgm:resizeHandles val="exact"/>
        </dgm:presLayoutVars>
      </dgm:prSet>
      <dgm:spPr/>
    </dgm:pt>
    <dgm:pt modelId="{5D7E3C69-8E56-46F2-90BD-5400314F6FB4}" type="pres">
      <dgm:prSet presAssocID="{FEAA5F78-A2FB-45E3-BFE3-98CE3ECBF25D}" presName="dummyMaxCanvas" presStyleCnt="0">
        <dgm:presLayoutVars/>
      </dgm:prSet>
      <dgm:spPr/>
    </dgm:pt>
    <dgm:pt modelId="{79CEFB7F-EA46-4735-AC85-D33615D42892}" type="pres">
      <dgm:prSet presAssocID="{FEAA5F78-A2FB-45E3-BFE3-98CE3ECBF25D}" presName="FourNodes_1" presStyleLbl="node1" presStyleIdx="0" presStyleCnt="4" custLinFactNeighborX="-8209" custLinFactNeighborY="3334">
        <dgm:presLayoutVars>
          <dgm:bulletEnabled val="1"/>
        </dgm:presLayoutVars>
      </dgm:prSet>
      <dgm:spPr/>
    </dgm:pt>
    <dgm:pt modelId="{5780B9EA-AB68-4119-8A2B-523ECC9B89E2}" type="pres">
      <dgm:prSet presAssocID="{FEAA5F78-A2FB-45E3-BFE3-98CE3ECBF25D}" presName="FourNodes_2" presStyleLbl="node1" presStyleIdx="1" presStyleCnt="4">
        <dgm:presLayoutVars>
          <dgm:bulletEnabled val="1"/>
        </dgm:presLayoutVars>
      </dgm:prSet>
      <dgm:spPr/>
    </dgm:pt>
    <dgm:pt modelId="{B9C36393-6F4D-40E1-94CE-53DC4538FDA7}" type="pres">
      <dgm:prSet presAssocID="{FEAA5F78-A2FB-45E3-BFE3-98CE3ECBF25D}" presName="FourNodes_3" presStyleLbl="node1" presStyleIdx="2" presStyleCnt="4">
        <dgm:presLayoutVars>
          <dgm:bulletEnabled val="1"/>
        </dgm:presLayoutVars>
      </dgm:prSet>
      <dgm:spPr/>
    </dgm:pt>
    <dgm:pt modelId="{9934EC24-A2A2-4B86-8A02-E369EADA8AEB}" type="pres">
      <dgm:prSet presAssocID="{FEAA5F78-A2FB-45E3-BFE3-98CE3ECBF25D}" presName="FourNodes_4" presStyleLbl="node1" presStyleIdx="3" presStyleCnt="4" custLinFactNeighborY="-3916">
        <dgm:presLayoutVars>
          <dgm:bulletEnabled val="1"/>
        </dgm:presLayoutVars>
      </dgm:prSet>
      <dgm:spPr/>
    </dgm:pt>
    <dgm:pt modelId="{C6E7FB00-5D34-4EC9-83AF-0F8AD42AD26E}" type="pres">
      <dgm:prSet presAssocID="{FEAA5F78-A2FB-45E3-BFE3-98CE3ECBF25D}" presName="FourConn_1-2" presStyleLbl="fgAccFollowNode1" presStyleIdx="0" presStyleCnt="3">
        <dgm:presLayoutVars>
          <dgm:bulletEnabled val="1"/>
        </dgm:presLayoutVars>
      </dgm:prSet>
      <dgm:spPr/>
    </dgm:pt>
    <dgm:pt modelId="{2C4368EC-835A-4614-B3AE-8C8CBABD3D73}" type="pres">
      <dgm:prSet presAssocID="{FEAA5F78-A2FB-45E3-BFE3-98CE3ECBF25D}" presName="FourConn_2-3" presStyleLbl="fgAccFollowNode1" presStyleIdx="1" presStyleCnt="3">
        <dgm:presLayoutVars>
          <dgm:bulletEnabled val="1"/>
        </dgm:presLayoutVars>
      </dgm:prSet>
      <dgm:spPr/>
    </dgm:pt>
    <dgm:pt modelId="{349F3E75-FB06-4A83-A948-A1A38EF302B3}" type="pres">
      <dgm:prSet presAssocID="{FEAA5F78-A2FB-45E3-BFE3-98CE3ECBF25D}" presName="FourConn_3-4" presStyleLbl="fgAccFollowNode1" presStyleIdx="2" presStyleCnt="3">
        <dgm:presLayoutVars>
          <dgm:bulletEnabled val="1"/>
        </dgm:presLayoutVars>
      </dgm:prSet>
      <dgm:spPr/>
    </dgm:pt>
    <dgm:pt modelId="{660095C9-0D52-4E6E-913F-8D5BF4FDFEE3}" type="pres">
      <dgm:prSet presAssocID="{FEAA5F78-A2FB-45E3-BFE3-98CE3ECBF25D}" presName="FourNodes_1_text" presStyleLbl="node1" presStyleIdx="3" presStyleCnt="4">
        <dgm:presLayoutVars>
          <dgm:bulletEnabled val="1"/>
        </dgm:presLayoutVars>
      </dgm:prSet>
      <dgm:spPr/>
    </dgm:pt>
    <dgm:pt modelId="{61538C13-2863-4CD4-A800-C0E8A4B5802B}" type="pres">
      <dgm:prSet presAssocID="{FEAA5F78-A2FB-45E3-BFE3-98CE3ECBF25D}" presName="FourNodes_2_text" presStyleLbl="node1" presStyleIdx="3" presStyleCnt="4">
        <dgm:presLayoutVars>
          <dgm:bulletEnabled val="1"/>
        </dgm:presLayoutVars>
      </dgm:prSet>
      <dgm:spPr/>
    </dgm:pt>
    <dgm:pt modelId="{B75A634F-D8E2-4EDF-A4E5-8157690F3859}" type="pres">
      <dgm:prSet presAssocID="{FEAA5F78-A2FB-45E3-BFE3-98CE3ECBF25D}" presName="FourNodes_3_text" presStyleLbl="node1" presStyleIdx="3" presStyleCnt="4">
        <dgm:presLayoutVars>
          <dgm:bulletEnabled val="1"/>
        </dgm:presLayoutVars>
      </dgm:prSet>
      <dgm:spPr/>
    </dgm:pt>
    <dgm:pt modelId="{58912ADA-E7D6-40F9-9E54-A3E066A459CE}" type="pres">
      <dgm:prSet presAssocID="{FEAA5F78-A2FB-45E3-BFE3-98CE3ECBF25D}" presName="FourNodes_4_text" presStyleLbl="node1" presStyleIdx="3" presStyleCnt="4">
        <dgm:presLayoutVars>
          <dgm:bulletEnabled val="1"/>
        </dgm:presLayoutVars>
      </dgm:prSet>
      <dgm:spPr/>
    </dgm:pt>
  </dgm:ptLst>
  <dgm:cxnLst>
    <dgm:cxn modelId="{2550DF01-12C8-4DE8-83DD-31B5246DE333}" srcId="{FEAA5F78-A2FB-45E3-BFE3-98CE3ECBF25D}" destId="{CD075EFD-B38C-41DC-A840-03BB517336ED}" srcOrd="3" destOrd="0" parTransId="{63C4032C-4476-4859-B018-EBDF86E3790C}" sibTransId="{CEC90463-E59F-4A26-8471-202FB0511450}"/>
    <dgm:cxn modelId="{8C689728-DB0B-4168-91A6-1218951CD3D0}" type="presOf" srcId="{8655D646-019B-4486-A71E-7E5EDD4FE469}" destId="{B75A634F-D8E2-4EDF-A4E5-8157690F3859}" srcOrd="1" destOrd="0" presId="urn:microsoft.com/office/officeart/2005/8/layout/vProcess5"/>
    <dgm:cxn modelId="{D8572C2E-B232-4D85-8BD9-21DBBD59728E}" type="presOf" srcId="{B8A70697-C110-439C-A71D-1AD0636A558B}" destId="{349F3E75-FB06-4A83-A948-A1A38EF302B3}" srcOrd="0" destOrd="0" presId="urn:microsoft.com/office/officeart/2005/8/layout/vProcess5"/>
    <dgm:cxn modelId="{C82F3A32-B8E6-48A1-977C-52E6CAD75382}" srcId="{FEAA5F78-A2FB-45E3-BFE3-98CE3ECBF25D}" destId="{F58B8D5B-C13D-4071-B6BB-15A3E2C34C21}" srcOrd="0" destOrd="0" parTransId="{0BAE0361-C881-4198-BFF0-61C126155E59}" sibTransId="{A503C0A8-9074-4447-8114-10B90F9ADC44}"/>
    <dgm:cxn modelId="{D068C835-F807-49B5-BD48-CDCDCBB40E25}" type="presOf" srcId="{CD075EFD-B38C-41DC-A840-03BB517336ED}" destId="{9934EC24-A2A2-4B86-8A02-E369EADA8AEB}" srcOrd="0" destOrd="0" presId="urn:microsoft.com/office/officeart/2005/8/layout/vProcess5"/>
    <dgm:cxn modelId="{FF60F437-03CD-41ED-84E5-9BAD15324936}" type="presOf" srcId="{F58B8D5B-C13D-4071-B6BB-15A3E2C34C21}" destId="{79CEFB7F-EA46-4735-AC85-D33615D42892}" srcOrd="0" destOrd="0" presId="urn:microsoft.com/office/officeart/2005/8/layout/vProcess5"/>
    <dgm:cxn modelId="{BE7AAA3C-4600-487F-B14A-B056C26DA707}" type="presOf" srcId="{FEAA5F78-A2FB-45E3-BFE3-98CE3ECBF25D}" destId="{01165E21-5348-4A28-A195-DCAFF8136936}" srcOrd="0" destOrd="0" presId="urn:microsoft.com/office/officeart/2005/8/layout/vProcess5"/>
    <dgm:cxn modelId="{2ED9C545-49B5-43E1-A18D-164789C32469}" type="presOf" srcId="{F58B8D5B-C13D-4071-B6BB-15A3E2C34C21}" destId="{660095C9-0D52-4E6E-913F-8D5BF4FDFEE3}" srcOrd="1" destOrd="0" presId="urn:microsoft.com/office/officeart/2005/8/layout/vProcess5"/>
    <dgm:cxn modelId="{ACDBBD4D-9395-47D0-AF48-4D46D3322EF9}" srcId="{FEAA5F78-A2FB-45E3-BFE3-98CE3ECBF25D}" destId="{8655D646-019B-4486-A71E-7E5EDD4FE469}" srcOrd="2" destOrd="0" parTransId="{3420414D-8CED-49DD-98DE-41D25F641317}" sibTransId="{B8A70697-C110-439C-A71D-1AD0636A558B}"/>
    <dgm:cxn modelId="{0408EE6F-3AEC-43A6-8292-D1A86E0D1F51}" type="presOf" srcId="{DEB1133E-3258-4406-ACB9-9B1CC57A923F}" destId="{61538C13-2863-4CD4-A800-C0E8A4B5802B}" srcOrd="1" destOrd="0" presId="urn:microsoft.com/office/officeart/2005/8/layout/vProcess5"/>
    <dgm:cxn modelId="{DED8A870-AD8D-4729-9081-DE30F9B65E1F}" type="presOf" srcId="{DEB1133E-3258-4406-ACB9-9B1CC57A923F}" destId="{5780B9EA-AB68-4119-8A2B-523ECC9B89E2}" srcOrd="0" destOrd="0" presId="urn:microsoft.com/office/officeart/2005/8/layout/vProcess5"/>
    <dgm:cxn modelId="{B629915A-3890-4E4A-83D0-9526AE91EC33}" type="presOf" srcId="{02FC6C84-C889-46F1-BCC1-6E8C84BFE441}" destId="{2C4368EC-835A-4614-B3AE-8C8CBABD3D73}" srcOrd="0" destOrd="0" presId="urn:microsoft.com/office/officeart/2005/8/layout/vProcess5"/>
    <dgm:cxn modelId="{26BFCABC-C616-4B7B-B162-C1E396211E87}" srcId="{FEAA5F78-A2FB-45E3-BFE3-98CE3ECBF25D}" destId="{DEB1133E-3258-4406-ACB9-9B1CC57A923F}" srcOrd="1" destOrd="0" parTransId="{92AB72F5-EE84-4997-BBF1-1359E092ACA7}" sibTransId="{02FC6C84-C889-46F1-BCC1-6E8C84BFE441}"/>
    <dgm:cxn modelId="{0B5CD5BE-EA75-4FF4-B705-DC7F164A86B4}" type="presOf" srcId="{CD075EFD-B38C-41DC-A840-03BB517336ED}" destId="{58912ADA-E7D6-40F9-9E54-A3E066A459CE}" srcOrd="1" destOrd="0" presId="urn:microsoft.com/office/officeart/2005/8/layout/vProcess5"/>
    <dgm:cxn modelId="{CFA82EC9-FCF9-4417-BDF1-54DFB64DA2DE}" type="presOf" srcId="{8655D646-019B-4486-A71E-7E5EDD4FE469}" destId="{B9C36393-6F4D-40E1-94CE-53DC4538FDA7}" srcOrd="0" destOrd="0" presId="urn:microsoft.com/office/officeart/2005/8/layout/vProcess5"/>
    <dgm:cxn modelId="{79D45FE8-C43E-4F72-8C94-FD63EC52EA32}" type="presOf" srcId="{A503C0A8-9074-4447-8114-10B90F9ADC44}" destId="{C6E7FB00-5D34-4EC9-83AF-0F8AD42AD26E}" srcOrd="0" destOrd="0" presId="urn:microsoft.com/office/officeart/2005/8/layout/vProcess5"/>
    <dgm:cxn modelId="{7FC9602A-1103-46BD-B5D1-D93A680E7149}" type="presParOf" srcId="{01165E21-5348-4A28-A195-DCAFF8136936}" destId="{5D7E3C69-8E56-46F2-90BD-5400314F6FB4}" srcOrd="0" destOrd="0" presId="urn:microsoft.com/office/officeart/2005/8/layout/vProcess5"/>
    <dgm:cxn modelId="{E9EBA82F-D07A-447A-8F6D-E735E0E6C2A5}" type="presParOf" srcId="{01165E21-5348-4A28-A195-DCAFF8136936}" destId="{79CEFB7F-EA46-4735-AC85-D33615D42892}" srcOrd="1" destOrd="0" presId="urn:microsoft.com/office/officeart/2005/8/layout/vProcess5"/>
    <dgm:cxn modelId="{0408CCDB-292D-44FC-89C1-B78106ACCB48}" type="presParOf" srcId="{01165E21-5348-4A28-A195-DCAFF8136936}" destId="{5780B9EA-AB68-4119-8A2B-523ECC9B89E2}" srcOrd="2" destOrd="0" presId="urn:microsoft.com/office/officeart/2005/8/layout/vProcess5"/>
    <dgm:cxn modelId="{D9349504-C366-4B99-9D30-A59CCC6C00BE}" type="presParOf" srcId="{01165E21-5348-4A28-A195-DCAFF8136936}" destId="{B9C36393-6F4D-40E1-94CE-53DC4538FDA7}" srcOrd="3" destOrd="0" presId="urn:microsoft.com/office/officeart/2005/8/layout/vProcess5"/>
    <dgm:cxn modelId="{D417DAFB-6147-44F8-AF4E-4E543EC57F4A}" type="presParOf" srcId="{01165E21-5348-4A28-A195-DCAFF8136936}" destId="{9934EC24-A2A2-4B86-8A02-E369EADA8AEB}" srcOrd="4" destOrd="0" presId="urn:microsoft.com/office/officeart/2005/8/layout/vProcess5"/>
    <dgm:cxn modelId="{0459D929-D347-4010-BAB3-A25DA8EE6B8C}" type="presParOf" srcId="{01165E21-5348-4A28-A195-DCAFF8136936}" destId="{C6E7FB00-5D34-4EC9-83AF-0F8AD42AD26E}" srcOrd="5" destOrd="0" presId="urn:microsoft.com/office/officeart/2005/8/layout/vProcess5"/>
    <dgm:cxn modelId="{59FF4AD3-117E-4F19-95F5-DA3F4B7A22B1}" type="presParOf" srcId="{01165E21-5348-4A28-A195-DCAFF8136936}" destId="{2C4368EC-835A-4614-B3AE-8C8CBABD3D73}" srcOrd="6" destOrd="0" presId="urn:microsoft.com/office/officeart/2005/8/layout/vProcess5"/>
    <dgm:cxn modelId="{A5A669D4-E613-4B6C-9CDC-5182CBCC2F7F}" type="presParOf" srcId="{01165E21-5348-4A28-A195-DCAFF8136936}" destId="{349F3E75-FB06-4A83-A948-A1A38EF302B3}" srcOrd="7" destOrd="0" presId="urn:microsoft.com/office/officeart/2005/8/layout/vProcess5"/>
    <dgm:cxn modelId="{BC416BB8-F0E9-4041-9B75-918B65831119}" type="presParOf" srcId="{01165E21-5348-4A28-A195-DCAFF8136936}" destId="{660095C9-0D52-4E6E-913F-8D5BF4FDFEE3}" srcOrd="8" destOrd="0" presId="urn:microsoft.com/office/officeart/2005/8/layout/vProcess5"/>
    <dgm:cxn modelId="{2C94A858-6F84-4193-9FEF-0EFA764407E5}" type="presParOf" srcId="{01165E21-5348-4A28-A195-DCAFF8136936}" destId="{61538C13-2863-4CD4-A800-C0E8A4B5802B}" srcOrd="9" destOrd="0" presId="urn:microsoft.com/office/officeart/2005/8/layout/vProcess5"/>
    <dgm:cxn modelId="{6B47C539-6CDC-4949-9CBA-1D7AC37F467B}" type="presParOf" srcId="{01165E21-5348-4A28-A195-DCAFF8136936}" destId="{B75A634F-D8E2-4EDF-A4E5-8157690F3859}" srcOrd="10" destOrd="0" presId="urn:microsoft.com/office/officeart/2005/8/layout/vProcess5"/>
    <dgm:cxn modelId="{30F8A202-6C4B-4FE8-B04E-C44086B527CE}" type="presParOf" srcId="{01165E21-5348-4A28-A195-DCAFF8136936}" destId="{58912ADA-E7D6-40F9-9E54-A3E066A459CE}"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EAA5F78-A2FB-45E3-BFE3-98CE3ECBF25D}" type="doc">
      <dgm:prSet loTypeId="urn:microsoft.com/office/officeart/2005/8/layout/vProcess5" loCatId="process" qsTypeId="urn:microsoft.com/office/officeart/2005/8/quickstyle/simple2" qsCatId="simple" csTypeId="urn:microsoft.com/office/officeart/2005/8/colors/accent3_4" csCatId="accent3" phldr="1"/>
      <dgm:spPr/>
      <dgm:t>
        <a:bodyPr/>
        <a:lstStyle/>
        <a:p>
          <a:endParaRPr lang="en-AU"/>
        </a:p>
      </dgm:t>
    </dgm:pt>
    <dgm:pt modelId="{F58B8D5B-C13D-4071-B6BB-15A3E2C34C21}">
      <dgm:prSet phldrT="[Text]" custT="1"/>
      <dgm:spPr>
        <a:xfrm>
          <a:off x="0" y="25014"/>
          <a:ext cx="7933598" cy="750274"/>
        </a:xfrm>
        <a:prstGeom prst="roundRect">
          <a:avLst>
            <a:gd name="adj" fmla="val 10000"/>
          </a:avLst>
        </a:prstGeom>
        <a:solidFill>
          <a:srgbClr val="002060"/>
        </a:solidFill>
        <a:ln w="19050" cap="flat" cmpd="sng" algn="ctr">
          <a:noFill/>
          <a:prstDash val="solid"/>
          <a:miter lim="800000"/>
        </a:ln>
        <a:effectLst/>
      </dgm:spPr>
      <dgm:t>
        <a:bodyPr/>
        <a:lstStyle/>
        <a:p>
          <a:pPr algn="l">
            <a:buNone/>
          </a:pPr>
          <a:r>
            <a:rPr lang="en-AU" sz="1400" b="1" dirty="0">
              <a:solidFill>
                <a:sysClr val="window" lastClr="FFFFFF"/>
              </a:solidFill>
              <a:effectLst/>
              <a:latin typeface="Arial" panose="020B0604020202020204" pitchFamily="34" charset="0"/>
              <a:ea typeface="+mn-ea"/>
              <a:cs typeface="+mn-cs"/>
            </a:rPr>
            <a:t>Step 1. </a:t>
          </a:r>
          <a:r>
            <a:rPr lang="en-US" sz="1400" b="0" dirty="0">
              <a:solidFill>
                <a:sysClr val="window" lastClr="FFFFFF"/>
              </a:solidFill>
              <a:effectLst/>
              <a:latin typeface="Arial" panose="020B0604020202020204" pitchFamily="34" charset="0"/>
              <a:ea typeface="+mn-ea"/>
              <a:cs typeface="+mn-cs"/>
            </a:rPr>
            <a:t>Determine the purpose/type of communication.</a:t>
          </a:r>
          <a:endParaRPr lang="en-AU" sz="1400" b="0" dirty="0">
            <a:solidFill>
              <a:sysClr val="window" lastClr="FFFFFF"/>
            </a:solidFill>
            <a:effectLst/>
            <a:latin typeface="Arial" panose="020B0604020202020204" pitchFamily="34" charset="0"/>
            <a:ea typeface="+mn-ea"/>
            <a:cs typeface="+mn-cs"/>
          </a:endParaRPr>
        </a:p>
      </dgm:t>
    </dgm:pt>
    <dgm:pt modelId="{0BAE0361-C881-4198-BFF0-61C126155E59}" type="parTrans" cxnId="{C82F3A32-B8E6-48A1-977C-52E6CAD75382}">
      <dgm:prSet/>
      <dgm:spPr/>
      <dgm:t>
        <a:bodyPr/>
        <a:lstStyle/>
        <a:p>
          <a:endParaRPr lang="en-AU" b="0">
            <a:effectLst>
              <a:outerShdw blurRad="38100" dist="38100" dir="2700000" algn="tl">
                <a:srgbClr val="000000">
                  <a:alpha val="43137"/>
                </a:srgbClr>
              </a:outerShdw>
            </a:effectLst>
          </a:endParaRPr>
        </a:p>
      </dgm:t>
    </dgm:pt>
    <dgm:pt modelId="{A503C0A8-9074-4447-8114-10B90F9ADC44}" type="sibTrans" cxnId="{C82F3A32-B8E6-48A1-977C-52E6CAD75382}">
      <dgm:prSet/>
      <dgm:spPr>
        <a:xfrm>
          <a:off x="7445919" y="574642"/>
          <a:ext cx="487678" cy="487678"/>
        </a:xfrm>
        <a:prstGeom prst="downArrow">
          <a:avLst>
            <a:gd name="adj1" fmla="val 55000"/>
            <a:gd name="adj2" fmla="val 45000"/>
          </a:avLst>
        </a:prstGeom>
        <a:solidFill>
          <a:srgbClr val="A5A5A5">
            <a:alpha val="90000"/>
            <a:tint val="55000"/>
            <a:hueOff val="0"/>
            <a:satOff val="0"/>
            <a:lumOff val="0"/>
            <a:alphaOff val="0"/>
          </a:srgbClr>
        </a:solidFill>
        <a:ln w="12700" cap="flat" cmpd="sng" algn="ctr">
          <a:solidFill>
            <a:srgbClr val="A5A5A5">
              <a:alpha val="90000"/>
              <a:tint val="55000"/>
              <a:hueOff val="0"/>
              <a:satOff val="0"/>
              <a:lumOff val="0"/>
              <a:alphaOff val="0"/>
            </a:srgbClr>
          </a:solidFill>
          <a:prstDash val="solid"/>
          <a:miter lim="800000"/>
        </a:ln>
        <a:effectLst/>
      </dgm:spPr>
      <dgm:t>
        <a:bodyPr/>
        <a:lstStyle/>
        <a:p>
          <a:pPr>
            <a:buNone/>
          </a:pPr>
          <a:endParaRPr lang="en-AU" b="0" dirty="0">
            <a:solidFill>
              <a:sysClr val="windowText" lastClr="000000">
                <a:hueOff val="0"/>
                <a:satOff val="0"/>
                <a:lumOff val="0"/>
                <a:alphaOff val="0"/>
              </a:sysClr>
            </a:solidFill>
            <a:effectLst>
              <a:outerShdw blurRad="38100" dist="38100" dir="2700000" algn="tl">
                <a:srgbClr val="000000">
                  <a:alpha val="43137"/>
                </a:srgbClr>
              </a:outerShdw>
            </a:effectLst>
            <a:latin typeface="Arial" panose="020B0604020202020204" pitchFamily="34" charset="0"/>
            <a:ea typeface="+mn-ea"/>
            <a:cs typeface="+mn-cs"/>
          </a:endParaRPr>
        </a:p>
      </dgm:t>
    </dgm:pt>
    <dgm:pt modelId="{DEB1133E-3258-4406-ACB9-9B1CC57A923F}">
      <dgm:prSet phldrT="[Text]" custT="1">
        <dgm:style>
          <a:lnRef idx="2">
            <a:schemeClr val="accent6">
              <a:shade val="50000"/>
            </a:schemeClr>
          </a:lnRef>
          <a:fillRef idx="1">
            <a:schemeClr val="accent6"/>
          </a:fillRef>
          <a:effectRef idx="0">
            <a:schemeClr val="accent6"/>
          </a:effectRef>
          <a:fontRef idx="minor">
            <a:schemeClr val="lt1"/>
          </a:fontRef>
        </dgm:style>
      </dgm:prSet>
      <dgm:spPr>
        <a:xfrm>
          <a:off x="664438" y="886688"/>
          <a:ext cx="7933598" cy="750274"/>
        </a:xfrm>
        <a:prstGeom prst="roundRect">
          <a:avLst>
            <a:gd name="adj" fmla="val 10000"/>
          </a:avLst>
        </a:prstGeom>
        <a:solidFill>
          <a:srgbClr val="002060"/>
        </a:solidFill>
        <a:ln w="12700" cap="flat" cmpd="sng" algn="ctr">
          <a:noFill/>
          <a:prstDash val="solid"/>
          <a:miter lim="800000"/>
        </a:ln>
        <a:effectLst/>
      </dgm:spPr>
      <dgm:t>
        <a:bodyPr/>
        <a:lstStyle/>
        <a:p>
          <a:pPr algn="l">
            <a:buNone/>
          </a:pPr>
          <a:r>
            <a:rPr lang="en-AU" sz="1400" b="1" dirty="0">
              <a:solidFill>
                <a:sysClr val="window" lastClr="FFFFFF"/>
              </a:solidFill>
              <a:effectLst/>
              <a:latin typeface="Arial" panose="020B0604020202020204" pitchFamily="34" charset="0"/>
              <a:ea typeface="+mn-ea"/>
              <a:cs typeface="+mn-cs"/>
            </a:rPr>
            <a:t>Step 2. </a:t>
          </a:r>
          <a:r>
            <a:rPr lang="en-US" sz="1400" b="0" dirty="0">
              <a:solidFill>
                <a:sysClr val="window" lastClr="FFFFFF"/>
              </a:solidFill>
              <a:effectLst/>
              <a:latin typeface="Arial" panose="020B0604020202020204" pitchFamily="34" charset="0"/>
              <a:ea typeface="+mn-ea"/>
              <a:cs typeface="+mn-cs"/>
            </a:rPr>
            <a:t>Determine audience &amp; the best way to reach them.</a:t>
          </a:r>
          <a:endParaRPr lang="en-AU" sz="1400" b="0" dirty="0">
            <a:solidFill>
              <a:sysClr val="window" lastClr="FFFFFF"/>
            </a:solidFill>
            <a:effectLst/>
            <a:latin typeface="Arial" panose="020B0604020202020204" pitchFamily="34" charset="0"/>
            <a:ea typeface="+mn-ea"/>
            <a:cs typeface="+mn-cs"/>
          </a:endParaRPr>
        </a:p>
      </dgm:t>
    </dgm:pt>
    <dgm:pt modelId="{92AB72F5-EE84-4997-BBF1-1359E092ACA7}" type="parTrans" cxnId="{26BFCABC-C616-4B7B-B162-C1E396211E87}">
      <dgm:prSet/>
      <dgm:spPr/>
      <dgm:t>
        <a:bodyPr/>
        <a:lstStyle/>
        <a:p>
          <a:endParaRPr lang="en-AU" b="0">
            <a:effectLst>
              <a:outerShdw blurRad="38100" dist="38100" dir="2700000" algn="tl">
                <a:srgbClr val="000000">
                  <a:alpha val="43137"/>
                </a:srgbClr>
              </a:outerShdw>
            </a:effectLst>
          </a:endParaRPr>
        </a:p>
      </dgm:t>
    </dgm:pt>
    <dgm:pt modelId="{02FC6C84-C889-46F1-BCC1-6E8C84BFE441}" type="sibTrans" cxnId="{26BFCABC-C616-4B7B-B162-C1E396211E87}">
      <dgm:prSet/>
      <dgm:spPr>
        <a:xfrm>
          <a:off x="8110358" y="1461330"/>
          <a:ext cx="487678" cy="487678"/>
        </a:xfrm>
        <a:prstGeom prst="downArrow">
          <a:avLst>
            <a:gd name="adj1" fmla="val 55000"/>
            <a:gd name="adj2" fmla="val 45000"/>
          </a:avLst>
        </a:prstGeom>
        <a:solidFill>
          <a:srgbClr val="A5A5A5">
            <a:alpha val="90000"/>
            <a:tint val="55000"/>
            <a:hueOff val="0"/>
            <a:satOff val="0"/>
            <a:lumOff val="0"/>
            <a:alphaOff val="0"/>
          </a:srgbClr>
        </a:solidFill>
        <a:ln w="12700" cap="flat" cmpd="sng" algn="ctr">
          <a:solidFill>
            <a:srgbClr val="A5A5A5">
              <a:alpha val="90000"/>
              <a:tint val="55000"/>
              <a:hueOff val="0"/>
              <a:satOff val="0"/>
              <a:lumOff val="0"/>
              <a:alphaOff val="0"/>
            </a:srgbClr>
          </a:solidFill>
          <a:prstDash val="solid"/>
          <a:miter lim="800000"/>
        </a:ln>
        <a:effectLst/>
      </dgm:spPr>
      <dgm:t>
        <a:bodyPr/>
        <a:lstStyle/>
        <a:p>
          <a:pPr>
            <a:buNone/>
          </a:pPr>
          <a:endParaRPr lang="en-AU" b="0" dirty="0">
            <a:solidFill>
              <a:sysClr val="windowText" lastClr="000000">
                <a:hueOff val="0"/>
                <a:satOff val="0"/>
                <a:lumOff val="0"/>
                <a:alphaOff val="0"/>
              </a:sysClr>
            </a:solidFill>
            <a:effectLst>
              <a:outerShdw blurRad="38100" dist="38100" dir="2700000" algn="tl">
                <a:srgbClr val="000000">
                  <a:alpha val="43137"/>
                </a:srgbClr>
              </a:outerShdw>
            </a:effectLst>
            <a:latin typeface="Arial" panose="020B0604020202020204" pitchFamily="34" charset="0"/>
            <a:ea typeface="+mn-ea"/>
            <a:cs typeface="+mn-cs"/>
          </a:endParaRPr>
        </a:p>
      </dgm:t>
    </dgm:pt>
    <dgm:pt modelId="{8655D646-019B-4486-A71E-7E5EDD4FE469}">
      <dgm:prSet phldrT="[Text]" custT="1"/>
      <dgm:spPr>
        <a:xfrm>
          <a:off x="1318960" y="1773376"/>
          <a:ext cx="7933598" cy="750274"/>
        </a:xfrm>
        <a:prstGeom prst="roundRect">
          <a:avLst>
            <a:gd name="adj" fmla="val 10000"/>
          </a:avLst>
        </a:prstGeom>
        <a:solidFill>
          <a:srgbClr val="002060"/>
        </a:solidFill>
        <a:ln w="19050" cap="flat" cmpd="sng" algn="ctr">
          <a:noFill/>
          <a:prstDash val="solid"/>
          <a:miter lim="800000"/>
        </a:ln>
        <a:effectLst/>
      </dgm:spPr>
      <dgm:t>
        <a:bodyPr/>
        <a:lstStyle/>
        <a:p>
          <a:pPr algn="l">
            <a:buNone/>
          </a:pPr>
          <a:r>
            <a:rPr lang="en-AU" sz="1400" b="1" u="none" dirty="0">
              <a:solidFill>
                <a:sysClr val="window" lastClr="FFFFFF"/>
              </a:solidFill>
              <a:effectLst/>
              <a:latin typeface="Arial" panose="020B0604020202020204" pitchFamily="34" charset="0"/>
              <a:ea typeface="+mn-ea"/>
              <a:cs typeface="+mn-cs"/>
            </a:rPr>
            <a:t>Step 3. </a:t>
          </a:r>
          <a:r>
            <a:rPr lang="en-US" sz="1400" b="0" u="none" dirty="0">
              <a:solidFill>
                <a:sysClr val="window" lastClr="FFFFFF"/>
              </a:solidFill>
              <a:effectLst/>
              <a:latin typeface="Arial" panose="020B0604020202020204" pitchFamily="34" charset="0"/>
              <a:ea typeface="+mn-ea"/>
              <a:cs typeface="+mn-cs"/>
            </a:rPr>
            <a:t>Determine the best platform to create/send your communication.</a:t>
          </a:r>
          <a:endParaRPr lang="en-AU" sz="1400" b="0" u="none" dirty="0">
            <a:solidFill>
              <a:sysClr val="window" lastClr="FFFFFF"/>
            </a:solidFill>
            <a:effectLst/>
            <a:latin typeface="Arial" panose="020B0604020202020204" pitchFamily="34" charset="0"/>
            <a:ea typeface="+mn-ea"/>
            <a:cs typeface="+mn-cs"/>
          </a:endParaRPr>
        </a:p>
      </dgm:t>
    </dgm:pt>
    <dgm:pt modelId="{3420414D-8CED-49DD-98DE-41D25F641317}" type="parTrans" cxnId="{ACDBBD4D-9395-47D0-AF48-4D46D3322EF9}">
      <dgm:prSet/>
      <dgm:spPr/>
      <dgm:t>
        <a:bodyPr/>
        <a:lstStyle/>
        <a:p>
          <a:endParaRPr lang="en-AU" b="0">
            <a:effectLst>
              <a:outerShdw blurRad="38100" dist="38100" dir="2700000" algn="tl">
                <a:srgbClr val="000000">
                  <a:alpha val="43137"/>
                </a:srgbClr>
              </a:outerShdw>
            </a:effectLst>
          </a:endParaRPr>
        </a:p>
      </dgm:t>
    </dgm:pt>
    <dgm:pt modelId="{B8A70697-C110-439C-A71D-1AD0636A558B}" type="sibTrans" cxnId="{ACDBBD4D-9395-47D0-AF48-4D46D3322EF9}">
      <dgm:prSet/>
      <dgm:spPr>
        <a:xfrm>
          <a:off x="8764880" y="2348018"/>
          <a:ext cx="487678" cy="487678"/>
        </a:xfrm>
        <a:prstGeom prst="downArrow">
          <a:avLst>
            <a:gd name="adj1" fmla="val 55000"/>
            <a:gd name="adj2" fmla="val 45000"/>
          </a:avLst>
        </a:prstGeom>
        <a:solidFill>
          <a:srgbClr val="A5A5A5">
            <a:alpha val="90000"/>
            <a:tint val="55000"/>
            <a:hueOff val="0"/>
            <a:satOff val="0"/>
            <a:lumOff val="0"/>
            <a:alphaOff val="0"/>
          </a:srgbClr>
        </a:solidFill>
        <a:ln w="12700" cap="flat" cmpd="sng" algn="ctr">
          <a:solidFill>
            <a:srgbClr val="A5A5A5">
              <a:alpha val="90000"/>
              <a:tint val="55000"/>
              <a:hueOff val="0"/>
              <a:satOff val="0"/>
              <a:lumOff val="0"/>
              <a:alphaOff val="0"/>
            </a:srgbClr>
          </a:solidFill>
          <a:prstDash val="solid"/>
          <a:miter lim="800000"/>
        </a:ln>
        <a:effectLst/>
      </dgm:spPr>
      <dgm:t>
        <a:bodyPr/>
        <a:lstStyle/>
        <a:p>
          <a:pPr>
            <a:buNone/>
          </a:pPr>
          <a:endParaRPr lang="en-AU" b="0" dirty="0">
            <a:solidFill>
              <a:sysClr val="windowText" lastClr="000000">
                <a:hueOff val="0"/>
                <a:satOff val="0"/>
                <a:lumOff val="0"/>
                <a:alphaOff val="0"/>
              </a:sysClr>
            </a:solidFill>
            <a:effectLst>
              <a:outerShdw blurRad="38100" dist="38100" dir="2700000" algn="tl">
                <a:srgbClr val="000000">
                  <a:alpha val="43137"/>
                </a:srgbClr>
              </a:outerShdw>
            </a:effectLst>
            <a:latin typeface="Arial" panose="020B0604020202020204" pitchFamily="34" charset="0"/>
            <a:ea typeface="+mn-ea"/>
            <a:cs typeface="+mn-cs"/>
          </a:endParaRPr>
        </a:p>
      </dgm:t>
    </dgm:pt>
    <dgm:pt modelId="{CD075EFD-B38C-41DC-A840-03BB517336ED}">
      <dgm:prSet phldrT="[Text]" custT="1">
        <dgm:style>
          <a:lnRef idx="2">
            <a:schemeClr val="accent6">
              <a:shade val="50000"/>
            </a:schemeClr>
          </a:lnRef>
          <a:fillRef idx="1">
            <a:schemeClr val="accent6"/>
          </a:fillRef>
          <a:effectRef idx="0">
            <a:schemeClr val="accent6"/>
          </a:effectRef>
          <a:fontRef idx="minor">
            <a:schemeClr val="lt1"/>
          </a:fontRef>
        </dgm:style>
      </dgm:prSet>
      <dgm:spPr>
        <a:xfrm>
          <a:off x="1983399" y="2660064"/>
          <a:ext cx="7933598" cy="750274"/>
        </a:xfrm>
        <a:prstGeom prst="roundRect">
          <a:avLst>
            <a:gd name="adj" fmla="val 10000"/>
          </a:avLst>
        </a:prstGeom>
        <a:solidFill>
          <a:srgbClr val="002060"/>
        </a:solidFill>
        <a:ln w="12700" cap="flat" cmpd="sng" algn="ctr">
          <a:noFill/>
          <a:prstDash val="solid"/>
          <a:miter lim="800000"/>
        </a:ln>
        <a:effectLst/>
      </dgm:spPr>
      <dgm:t>
        <a:bodyPr/>
        <a:lstStyle/>
        <a:p>
          <a:pPr algn="l">
            <a:buNone/>
          </a:pPr>
          <a:r>
            <a:rPr lang="en-AU" sz="1400" b="1" u="none" dirty="0">
              <a:solidFill>
                <a:sysClr val="window" lastClr="FFFFFF"/>
              </a:solidFill>
              <a:effectLst/>
              <a:latin typeface="Arial" panose="020B0604020202020204" pitchFamily="34" charset="0"/>
              <a:ea typeface="+mn-ea"/>
              <a:cs typeface="+mn-cs"/>
            </a:rPr>
            <a:t>Step 4. </a:t>
          </a:r>
          <a:r>
            <a:rPr lang="en-US" sz="1400" b="0" u="none" dirty="0">
              <a:solidFill>
                <a:sysClr val="window" lastClr="FFFFFF"/>
              </a:solidFill>
              <a:effectLst/>
              <a:latin typeface="Arial" panose="020B0604020202020204" pitchFamily="34" charset="0"/>
              <a:ea typeface="+mn-ea"/>
              <a:cs typeface="+mn-cs"/>
            </a:rPr>
            <a:t>Establish policies/procedures, style guides &amp; train staff.</a:t>
          </a:r>
          <a:endParaRPr lang="en-AU" sz="1400" b="0" u="none" dirty="0">
            <a:solidFill>
              <a:sysClr val="window" lastClr="FFFFFF"/>
            </a:solidFill>
            <a:effectLst/>
            <a:latin typeface="Arial" panose="020B0604020202020204" pitchFamily="34" charset="0"/>
            <a:ea typeface="+mn-ea"/>
            <a:cs typeface="+mn-cs"/>
          </a:endParaRPr>
        </a:p>
      </dgm:t>
    </dgm:pt>
    <dgm:pt modelId="{63C4032C-4476-4859-B018-EBDF86E3790C}" type="parTrans" cxnId="{2550DF01-12C8-4DE8-83DD-31B5246DE333}">
      <dgm:prSet/>
      <dgm:spPr/>
      <dgm:t>
        <a:bodyPr/>
        <a:lstStyle/>
        <a:p>
          <a:endParaRPr lang="en-AU" b="0">
            <a:effectLst>
              <a:outerShdw blurRad="38100" dist="38100" dir="2700000" algn="tl">
                <a:srgbClr val="000000">
                  <a:alpha val="43137"/>
                </a:srgbClr>
              </a:outerShdw>
            </a:effectLst>
          </a:endParaRPr>
        </a:p>
      </dgm:t>
    </dgm:pt>
    <dgm:pt modelId="{CEC90463-E59F-4A26-8471-202FB0511450}" type="sibTrans" cxnId="{2550DF01-12C8-4DE8-83DD-31B5246DE333}">
      <dgm:prSet/>
      <dgm:spPr/>
      <dgm:t>
        <a:bodyPr/>
        <a:lstStyle/>
        <a:p>
          <a:endParaRPr lang="en-AU" b="0">
            <a:effectLst>
              <a:outerShdw blurRad="38100" dist="38100" dir="2700000" algn="tl">
                <a:srgbClr val="000000">
                  <a:alpha val="43137"/>
                </a:srgbClr>
              </a:outerShdw>
            </a:effectLst>
          </a:endParaRPr>
        </a:p>
      </dgm:t>
    </dgm:pt>
    <dgm:pt modelId="{01165E21-5348-4A28-A195-DCAFF8136936}" type="pres">
      <dgm:prSet presAssocID="{FEAA5F78-A2FB-45E3-BFE3-98CE3ECBF25D}" presName="outerComposite" presStyleCnt="0">
        <dgm:presLayoutVars>
          <dgm:chMax val="5"/>
          <dgm:dir/>
          <dgm:resizeHandles val="exact"/>
        </dgm:presLayoutVars>
      </dgm:prSet>
      <dgm:spPr/>
    </dgm:pt>
    <dgm:pt modelId="{5D7E3C69-8E56-46F2-90BD-5400314F6FB4}" type="pres">
      <dgm:prSet presAssocID="{FEAA5F78-A2FB-45E3-BFE3-98CE3ECBF25D}" presName="dummyMaxCanvas" presStyleCnt="0">
        <dgm:presLayoutVars/>
      </dgm:prSet>
      <dgm:spPr/>
    </dgm:pt>
    <dgm:pt modelId="{79CEFB7F-EA46-4735-AC85-D33615D42892}" type="pres">
      <dgm:prSet presAssocID="{FEAA5F78-A2FB-45E3-BFE3-98CE3ECBF25D}" presName="FourNodes_1" presStyleLbl="node1" presStyleIdx="0" presStyleCnt="4" custLinFactNeighborX="-8209" custLinFactNeighborY="3334">
        <dgm:presLayoutVars>
          <dgm:bulletEnabled val="1"/>
        </dgm:presLayoutVars>
      </dgm:prSet>
      <dgm:spPr/>
    </dgm:pt>
    <dgm:pt modelId="{5780B9EA-AB68-4119-8A2B-523ECC9B89E2}" type="pres">
      <dgm:prSet presAssocID="{FEAA5F78-A2FB-45E3-BFE3-98CE3ECBF25D}" presName="FourNodes_2" presStyleLbl="node1" presStyleIdx="1" presStyleCnt="4">
        <dgm:presLayoutVars>
          <dgm:bulletEnabled val="1"/>
        </dgm:presLayoutVars>
      </dgm:prSet>
      <dgm:spPr/>
    </dgm:pt>
    <dgm:pt modelId="{B9C36393-6F4D-40E1-94CE-53DC4538FDA7}" type="pres">
      <dgm:prSet presAssocID="{FEAA5F78-A2FB-45E3-BFE3-98CE3ECBF25D}" presName="FourNodes_3" presStyleLbl="node1" presStyleIdx="2" presStyleCnt="4">
        <dgm:presLayoutVars>
          <dgm:bulletEnabled val="1"/>
        </dgm:presLayoutVars>
      </dgm:prSet>
      <dgm:spPr/>
    </dgm:pt>
    <dgm:pt modelId="{9934EC24-A2A2-4B86-8A02-E369EADA8AEB}" type="pres">
      <dgm:prSet presAssocID="{FEAA5F78-A2FB-45E3-BFE3-98CE3ECBF25D}" presName="FourNodes_4" presStyleLbl="node1" presStyleIdx="3" presStyleCnt="4" custLinFactNeighborY="-3916">
        <dgm:presLayoutVars>
          <dgm:bulletEnabled val="1"/>
        </dgm:presLayoutVars>
      </dgm:prSet>
      <dgm:spPr/>
    </dgm:pt>
    <dgm:pt modelId="{C6E7FB00-5D34-4EC9-83AF-0F8AD42AD26E}" type="pres">
      <dgm:prSet presAssocID="{FEAA5F78-A2FB-45E3-BFE3-98CE3ECBF25D}" presName="FourConn_1-2" presStyleLbl="fgAccFollowNode1" presStyleIdx="0" presStyleCnt="3">
        <dgm:presLayoutVars>
          <dgm:bulletEnabled val="1"/>
        </dgm:presLayoutVars>
      </dgm:prSet>
      <dgm:spPr/>
    </dgm:pt>
    <dgm:pt modelId="{2C4368EC-835A-4614-B3AE-8C8CBABD3D73}" type="pres">
      <dgm:prSet presAssocID="{FEAA5F78-A2FB-45E3-BFE3-98CE3ECBF25D}" presName="FourConn_2-3" presStyleLbl="fgAccFollowNode1" presStyleIdx="1" presStyleCnt="3">
        <dgm:presLayoutVars>
          <dgm:bulletEnabled val="1"/>
        </dgm:presLayoutVars>
      </dgm:prSet>
      <dgm:spPr/>
    </dgm:pt>
    <dgm:pt modelId="{349F3E75-FB06-4A83-A948-A1A38EF302B3}" type="pres">
      <dgm:prSet presAssocID="{FEAA5F78-A2FB-45E3-BFE3-98CE3ECBF25D}" presName="FourConn_3-4" presStyleLbl="fgAccFollowNode1" presStyleIdx="2" presStyleCnt="3">
        <dgm:presLayoutVars>
          <dgm:bulletEnabled val="1"/>
        </dgm:presLayoutVars>
      </dgm:prSet>
      <dgm:spPr/>
    </dgm:pt>
    <dgm:pt modelId="{660095C9-0D52-4E6E-913F-8D5BF4FDFEE3}" type="pres">
      <dgm:prSet presAssocID="{FEAA5F78-A2FB-45E3-BFE3-98CE3ECBF25D}" presName="FourNodes_1_text" presStyleLbl="node1" presStyleIdx="3" presStyleCnt="4">
        <dgm:presLayoutVars>
          <dgm:bulletEnabled val="1"/>
        </dgm:presLayoutVars>
      </dgm:prSet>
      <dgm:spPr/>
    </dgm:pt>
    <dgm:pt modelId="{61538C13-2863-4CD4-A800-C0E8A4B5802B}" type="pres">
      <dgm:prSet presAssocID="{FEAA5F78-A2FB-45E3-BFE3-98CE3ECBF25D}" presName="FourNodes_2_text" presStyleLbl="node1" presStyleIdx="3" presStyleCnt="4">
        <dgm:presLayoutVars>
          <dgm:bulletEnabled val="1"/>
        </dgm:presLayoutVars>
      </dgm:prSet>
      <dgm:spPr/>
    </dgm:pt>
    <dgm:pt modelId="{B75A634F-D8E2-4EDF-A4E5-8157690F3859}" type="pres">
      <dgm:prSet presAssocID="{FEAA5F78-A2FB-45E3-BFE3-98CE3ECBF25D}" presName="FourNodes_3_text" presStyleLbl="node1" presStyleIdx="3" presStyleCnt="4">
        <dgm:presLayoutVars>
          <dgm:bulletEnabled val="1"/>
        </dgm:presLayoutVars>
      </dgm:prSet>
      <dgm:spPr/>
    </dgm:pt>
    <dgm:pt modelId="{58912ADA-E7D6-40F9-9E54-A3E066A459CE}" type="pres">
      <dgm:prSet presAssocID="{FEAA5F78-A2FB-45E3-BFE3-98CE3ECBF25D}" presName="FourNodes_4_text" presStyleLbl="node1" presStyleIdx="3" presStyleCnt="4">
        <dgm:presLayoutVars>
          <dgm:bulletEnabled val="1"/>
        </dgm:presLayoutVars>
      </dgm:prSet>
      <dgm:spPr/>
    </dgm:pt>
  </dgm:ptLst>
  <dgm:cxnLst>
    <dgm:cxn modelId="{2550DF01-12C8-4DE8-83DD-31B5246DE333}" srcId="{FEAA5F78-A2FB-45E3-BFE3-98CE3ECBF25D}" destId="{CD075EFD-B38C-41DC-A840-03BB517336ED}" srcOrd="3" destOrd="0" parTransId="{63C4032C-4476-4859-B018-EBDF86E3790C}" sibTransId="{CEC90463-E59F-4A26-8471-202FB0511450}"/>
    <dgm:cxn modelId="{8C689728-DB0B-4168-91A6-1218951CD3D0}" type="presOf" srcId="{8655D646-019B-4486-A71E-7E5EDD4FE469}" destId="{B75A634F-D8E2-4EDF-A4E5-8157690F3859}" srcOrd="1" destOrd="0" presId="urn:microsoft.com/office/officeart/2005/8/layout/vProcess5"/>
    <dgm:cxn modelId="{D8572C2E-B232-4D85-8BD9-21DBBD59728E}" type="presOf" srcId="{B8A70697-C110-439C-A71D-1AD0636A558B}" destId="{349F3E75-FB06-4A83-A948-A1A38EF302B3}" srcOrd="0" destOrd="0" presId="urn:microsoft.com/office/officeart/2005/8/layout/vProcess5"/>
    <dgm:cxn modelId="{C82F3A32-B8E6-48A1-977C-52E6CAD75382}" srcId="{FEAA5F78-A2FB-45E3-BFE3-98CE3ECBF25D}" destId="{F58B8D5B-C13D-4071-B6BB-15A3E2C34C21}" srcOrd="0" destOrd="0" parTransId="{0BAE0361-C881-4198-BFF0-61C126155E59}" sibTransId="{A503C0A8-9074-4447-8114-10B90F9ADC44}"/>
    <dgm:cxn modelId="{D068C835-F807-49B5-BD48-CDCDCBB40E25}" type="presOf" srcId="{CD075EFD-B38C-41DC-A840-03BB517336ED}" destId="{9934EC24-A2A2-4B86-8A02-E369EADA8AEB}" srcOrd="0" destOrd="0" presId="urn:microsoft.com/office/officeart/2005/8/layout/vProcess5"/>
    <dgm:cxn modelId="{FF60F437-03CD-41ED-84E5-9BAD15324936}" type="presOf" srcId="{F58B8D5B-C13D-4071-B6BB-15A3E2C34C21}" destId="{79CEFB7F-EA46-4735-AC85-D33615D42892}" srcOrd="0" destOrd="0" presId="urn:microsoft.com/office/officeart/2005/8/layout/vProcess5"/>
    <dgm:cxn modelId="{BE7AAA3C-4600-487F-B14A-B056C26DA707}" type="presOf" srcId="{FEAA5F78-A2FB-45E3-BFE3-98CE3ECBF25D}" destId="{01165E21-5348-4A28-A195-DCAFF8136936}" srcOrd="0" destOrd="0" presId="urn:microsoft.com/office/officeart/2005/8/layout/vProcess5"/>
    <dgm:cxn modelId="{2ED9C545-49B5-43E1-A18D-164789C32469}" type="presOf" srcId="{F58B8D5B-C13D-4071-B6BB-15A3E2C34C21}" destId="{660095C9-0D52-4E6E-913F-8D5BF4FDFEE3}" srcOrd="1" destOrd="0" presId="urn:microsoft.com/office/officeart/2005/8/layout/vProcess5"/>
    <dgm:cxn modelId="{ACDBBD4D-9395-47D0-AF48-4D46D3322EF9}" srcId="{FEAA5F78-A2FB-45E3-BFE3-98CE3ECBF25D}" destId="{8655D646-019B-4486-A71E-7E5EDD4FE469}" srcOrd="2" destOrd="0" parTransId="{3420414D-8CED-49DD-98DE-41D25F641317}" sibTransId="{B8A70697-C110-439C-A71D-1AD0636A558B}"/>
    <dgm:cxn modelId="{0408EE6F-3AEC-43A6-8292-D1A86E0D1F51}" type="presOf" srcId="{DEB1133E-3258-4406-ACB9-9B1CC57A923F}" destId="{61538C13-2863-4CD4-A800-C0E8A4B5802B}" srcOrd="1" destOrd="0" presId="urn:microsoft.com/office/officeart/2005/8/layout/vProcess5"/>
    <dgm:cxn modelId="{DED8A870-AD8D-4729-9081-DE30F9B65E1F}" type="presOf" srcId="{DEB1133E-3258-4406-ACB9-9B1CC57A923F}" destId="{5780B9EA-AB68-4119-8A2B-523ECC9B89E2}" srcOrd="0" destOrd="0" presId="urn:microsoft.com/office/officeart/2005/8/layout/vProcess5"/>
    <dgm:cxn modelId="{B629915A-3890-4E4A-83D0-9526AE91EC33}" type="presOf" srcId="{02FC6C84-C889-46F1-BCC1-6E8C84BFE441}" destId="{2C4368EC-835A-4614-B3AE-8C8CBABD3D73}" srcOrd="0" destOrd="0" presId="urn:microsoft.com/office/officeart/2005/8/layout/vProcess5"/>
    <dgm:cxn modelId="{26BFCABC-C616-4B7B-B162-C1E396211E87}" srcId="{FEAA5F78-A2FB-45E3-BFE3-98CE3ECBF25D}" destId="{DEB1133E-3258-4406-ACB9-9B1CC57A923F}" srcOrd="1" destOrd="0" parTransId="{92AB72F5-EE84-4997-BBF1-1359E092ACA7}" sibTransId="{02FC6C84-C889-46F1-BCC1-6E8C84BFE441}"/>
    <dgm:cxn modelId="{0B5CD5BE-EA75-4FF4-B705-DC7F164A86B4}" type="presOf" srcId="{CD075EFD-B38C-41DC-A840-03BB517336ED}" destId="{58912ADA-E7D6-40F9-9E54-A3E066A459CE}" srcOrd="1" destOrd="0" presId="urn:microsoft.com/office/officeart/2005/8/layout/vProcess5"/>
    <dgm:cxn modelId="{CFA82EC9-FCF9-4417-BDF1-54DFB64DA2DE}" type="presOf" srcId="{8655D646-019B-4486-A71E-7E5EDD4FE469}" destId="{B9C36393-6F4D-40E1-94CE-53DC4538FDA7}" srcOrd="0" destOrd="0" presId="urn:microsoft.com/office/officeart/2005/8/layout/vProcess5"/>
    <dgm:cxn modelId="{79D45FE8-C43E-4F72-8C94-FD63EC52EA32}" type="presOf" srcId="{A503C0A8-9074-4447-8114-10B90F9ADC44}" destId="{C6E7FB00-5D34-4EC9-83AF-0F8AD42AD26E}" srcOrd="0" destOrd="0" presId="urn:microsoft.com/office/officeart/2005/8/layout/vProcess5"/>
    <dgm:cxn modelId="{7FC9602A-1103-46BD-B5D1-D93A680E7149}" type="presParOf" srcId="{01165E21-5348-4A28-A195-DCAFF8136936}" destId="{5D7E3C69-8E56-46F2-90BD-5400314F6FB4}" srcOrd="0" destOrd="0" presId="urn:microsoft.com/office/officeart/2005/8/layout/vProcess5"/>
    <dgm:cxn modelId="{E9EBA82F-D07A-447A-8F6D-E735E0E6C2A5}" type="presParOf" srcId="{01165E21-5348-4A28-A195-DCAFF8136936}" destId="{79CEFB7F-EA46-4735-AC85-D33615D42892}" srcOrd="1" destOrd="0" presId="urn:microsoft.com/office/officeart/2005/8/layout/vProcess5"/>
    <dgm:cxn modelId="{0408CCDB-292D-44FC-89C1-B78106ACCB48}" type="presParOf" srcId="{01165E21-5348-4A28-A195-DCAFF8136936}" destId="{5780B9EA-AB68-4119-8A2B-523ECC9B89E2}" srcOrd="2" destOrd="0" presId="urn:microsoft.com/office/officeart/2005/8/layout/vProcess5"/>
    <dgm:cxn modelId="{D9349504-C366-4B99-9D30-A59CCC6C00BE}" type="presParOf" srcId="{01165E21-5348-4A28-A195-DCAFF8136936}" destId="{B9C36393-6F4D-40E1-94CE-53DC4538FDA7}" srcOrd="3" destOrd="0" presId="urn:microsoft.com/office/officeart/2005/8/layout/vProcess5"/>
    <dgm:cxn modelId="{D417DAFB-6147-44F8-AF4E-4E543EC57F4A}" type="presParOf" srcId="{01165E21-5348-4A28-A195-DCAFF8136936}" destId="{9934EC24-A2A2-4B86-8A02-E369EADA8AEB}" srcOrd="4" destOrd="0" presId="urn:microsoft.com/office/officeart/2005/8/layout/vProcess5"/>
    <dgm:cxn modelId="{0459D929-D347-4010-BAB3-A25DA8EE6B8C}" type="presParOf" srcId="{01165E21-5348-4A28-A195-DCAFF8136936}" destId="{C6E7FB00-5D34-4EC9-83AF-0F8AD42AD26E}" srcOrd="5" destOrd="0" presId="urn:microsoft.com/office/officeart/2005/8/layout/vProcess5"/>
    <dgm:cxn modelId="{59FF4AD3-117E-4F19-95F5-DA3F4B7A22B1}" type="presParOf" srcId="{01165E21-5348-4A28-A195-DCAFF8136936}" destId="{2C4368EC-835A-4614-B3AE-8C8CBABD3D73}" srcOrd="6" destOrd="0" presId="urn:microsoft.com/office/officeart/2005/8/layout/vProcess5"/>
    <dgm:cxn modelId="{A5A669D4-E613-4B6C-9CDC-5182CBCC2F7F}" type="presParOf" srcId="{01165E21-5348-4A28-A195-DCAFF8136936}" destId="{349F3E75-FB06-4A83-A948-A1A38EF302B3}" srcOrd="7" destOrd="0" presId="urn:microsoft.com/office/officeart/2005/8/layout/vProcess5"/>
    <dgm:cxn modelId="{BC416BB8-F0E9-4041-9B75-918B65831119}" type="presParOf" srcId="{01165E21-5348-4A28-A195-DCAFF8136936}" destId="{660095C9-0D52-4E6E-913F-8D5BF4FDFEE3}" srcOrd="8" destOrd="0" presId="urn:microsoft.com/office/officeart/2005/8/layout/vProcess5"/>
    <dgm:cxn modelId="{2C94A858-6F84-4193-9FEF-0EFA764407E5}" type="presParOf" srcId="{01165E21-5348-4A28-A195-DCAFF8136936}" destId="{61538C13-2863-4CD4-A800-C0E8A4B5802B}" srcOrd="9" destOrd="0" presId="urn:microsoft.com/office/officeart/2005/8/layout/vProcess5"/>
    <dgm:cxn modelId="{6B47C539-6CDC-4949-9CBA-1D7AC37F467B}" type="presParOf" srcId="{01165E21-5348-4A28-A195-DCAFF8136936}" destId="{B75A634F-D8E2-4EDF-A4E5-8157690F3859}" srcOrd="10" destOrd="0" presId="urn:microsoft.com/office/officeart/2005/8/layout/vProcess5"/>
    <dgm:cxn modelId="{30F8A202-6C4B-4FE8-B04E-C44086B527CE}" type="presParOf" srcId="{01165E21-5348-4A28-A195-DCAFF8136936}" destId="{58912ADA-E7D6-40F9-9E54-A3E066A459CE}"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542190-100D-B246-8DD8-C0924D37F391}">
      <dsp:nvSpPr>
        <dsp:cNvPr id="0" name=""/>
        <dsp:cNvSpPr/>
      </dsp:nvSpPr>
      <dsp:spPr>
        <a:xfrm>
          <a:off x="97185" y="350"/>
          <a:ext cx="3083608" cy="620607"/>
        </a:xfrm>
        <a:prstGeom prst="roundRect">
          <a:avLst>
            <a:gd name="adj" fmla="val 10000"/>
          </a:avLst>
        </a:prstGeom>
        <a:solidFill>
          <a:srgbClr val="00206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ysClr val="window" lastClr="FFFFFF"/>
              </a:solidFill>
              <a:latin typeface="Arial" panose="020B0604020202020204" pitchFamily="34" charset="0"/>
              <a:ea typeface="+mn-ea"/>
              <a:cs typeface="+mn-cs"/>
            </a:rPr>
            <a:t>Not Enough </a:t>
          </a:r>
          <a:br>
            <a:rPr lang="en-GB" sz="1600" kern="1200" dirty="0">
              <a:solidFill>
                <a:sysClr val="window" lastClr="FFFFFF"/>
              </a:solidFill>
              <a:latin typeface="Arial" panose="020B0604020202020204" pitchFamily="34" charset="0"/>
              <a:ea typeface="+mn-ea"/>
              <a:cs typeface="+mn-cs"/>
            </a:rPr>
          </a:br>
          <a:r>
            <a:rPr lang="en-GB" sz="1600" kern="1200" dirty="0">
              <a:solidFill>
                <a:sysClr val="window" lastClr="FFFFFF"/>
              </a:solidFill>
              <a:latin typeface="Arial" panose="020B0604020202020204" pitchFamily="34" charset="0"/>
              <a:ea typeface="+mn-ea"/>
              <a:cs typeface="+mn-cs"/>
            </a:rPr>
            <a:t>Communication Channels</a:t>
          </a:r>
        </a:p>
      </dsp:txBody>
      <dsp:txXfrm>
        <a:off x="115362" y="18527"/>
        <a:ext cx="3047254" cy="584253"/>
      </dsp:txXfrm>
    </dsp:sp>
    <dsp:sp modelId="{850BDAD7-296F-394A-A74D-E1E9855DF41A}">
      <dsp:nvSpPr>
        <dsp:cNvPr id="0" name=""/>
        <dsp:cNvSpPr/>
      </dsp:nvSpPr>
      <dsp:spPr>
        <a:xfrm>
          <a:off x="76778" y="682704"/>
          <a:ext cx="1535745" cy="1395525"/>
        </a:xfrm>
        <a:prstGeom prst="roundRect">
          <a:avLst>
            <a:gd name="adj" fmla="val 10000"/>
          </a:avLst>
        </a:prstGeom>
        <a:solidFill>
          <a:schemeClr val="accent1">
            <a:lumMod val="10000"/>
            <a:lumOff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solidFill>
                <a:srgbClr val="002060"/>
              </a:solidFill>
              <a:latin typeface="Arial" panose="020B0604020202020204" pitchFamily="34" charset="0"/>
              <a:ea typeface="+mn-ea"/>
              <a:cs typeface="+mn-cs"/>
            </a:rPr>
            <a:t>Harder to share information</a:t>
          </a:r>
        </a:p>
      </dsp:txBody>
      <dsp:txXfrm>
        <a:off x="117652" y="723578"/>
        <a:ext cx="1453997" cy="1313777"/>
      </dsp:txXfrm>
    </dsp:sp>
    <dsp:sp modelId="{8667D6A1-0D7A-504A-B4DF-309F4C67B271}">
      <dsp:nvSpPr>
        <dsp:cNvPr id="0" name=""/>
        <dsp:cNvSpPr/>
      </dsp:nvSpPr>
      <dsp:spPr>
        <a:xfrm>
          <a:off x="1665441" y="679678"/>
          <a:ext cx="1535745" cy="1395525"/>
        </a:xfrm>
        <a:prstGeom prst="roundRect">
          <a:avLst>
            <a:gd name="adj" fmla="val 10000"/>
          </a:avLst>
        </a:prstGeom>
        <a:solidFill>
          <a:schemeClr val="accent1">
            <a:lumMod val="10000"/>
            <a:lumOff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solidFill>
                <a:srgbClr val="002060"/>
              </a:solidFill>
              <a:latin typeface="Arial" panose="020B0604020202020204" pitchFamily="34" charset="0"/>
              <a:ea typeface="+mn-ea"/>
              <a:cs typeface="+mn-cs"/>
            </a:rPr>
            <a:t>Fewer options for customers to connect with you</a:t>
          </a:r>
        </a:p>
      </dsp:txBody>
      <dsp:txXfrm>
        <a:off x="1706315" y="720552"/>
        <a:ext cx="1453997" cy="13137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B4C09C-9D73-E042-A551-5F66D1462F41}">
      <dsp:nvSpPr>
        <dsp:cNvPr id="0" name=""/>
        <dsp:cNvSpPr/>
      </dsp:nvSpPr>
      <dsp:spPr>
        <a:xfrm>
          <a:off x="132" y="640"/>
          <a:ext cx="3368758" cy="635429"/>
        </a:xfrm>
        <a:prstGeom prst="roundRect">
          <a:avLst>
            <a:gd name="adj" fmla="val 10000"/>
          </a:avLst>
        </a:prstGeom>
        <a:solidFill>
          <a:srgbClr val="00206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ysClr val="window" lastClr="FFFFFF"/>
              </a:solidFill>
              <a:latin typeface="Arial" panose="020B0604020202020204" pitchFamily="34" charset="0"/>
              <a:ea typeface="+mn-ea"/>
              <a:cs typeface="+mn-cs"/>
            </a:rPr>
            <a:t>Too Many Communication </a:t>
          </a:r>
          <a:br>
            <a:rPr lang="en-GB" sz="1600" kern="1200" dirty="0">
              <a:solidFill>
                <a:sysClr val="window" lastClr="FFFFFF"/>
              </a:solidFill>
              <a:latin typeface="Arial" panose="020B0604020202020204" pitchFamily="34" charset="0"/>
              <a:ea typeface="+mn-ea"/>
              <a:cs typeface="+mn-cs"/>
            </a:rPr>
          </a:br>
          <a:r>
            <a:rPr lang="en-GB" sz="1600" kern="1200" dirty="0">
              <a:solidFill>
                <a:sysClr val="window" lastClr="FFFFFF"/>
              </a:solidFill>
              <a:latin typeface="Arial" panose="020B0604020202020204" pitchFamily="34" charset="0"/>
              <a:ea typeface="+mn-ea"/>
              <a:cs typeface="+mn-cs"/>
            </a:rPr>
            <a:t>Channels</a:t>
          </a:r>
        </a:p>
      </dsp:txBody>
      <dsp:txXfrm>
        <a:off x="18743" y="19251"/>
        <a:ext cx="3331536" cy="598207"/>
      </dsp:txXfrm>
    </dsp:sp>
    <dsp:sp modelId="{7F49906D-BE1D-3E42-BC63-1F9106726435}">
      <dsp:nvSpPr>
        <dsp:cNvPr id="0" name=""/>
        <dsp:cNvSpPr/>
      </dsp:nvSpPr>
      <dsp:spPr>
        <a:xfrm>
          <a:off x="14677" y="675818"/>
          <a:ext cx="1028876" cy="1365272"/>
        </a:xfrm>
        <a:prstGeom prst="roundRect">
          <a:avLst>
            <a:gd name="adj" fmla="val 10000"/>
          </a:avLst>
        </a:prstGeom>
        <a:solidFill>
          <a:schemeClr val="accent1">
            <a:lumMod val="10000"/>
            <a:lumOff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solidFill>
                <a:srgbClr val="002060"/>
              </a:solidFill>
              <a:latin typeface="Arial" panose="020B0604020202020204" pitchFamily="34" charset="0"/>
              <a:ea typeface="+mn-ea"/>
              <a:cs typeface="+mn-cs"/>
            </a:rPr>
            <a:t>Easy</a:t>
          </a:r>
          <a:br>
            <a:rPr lang="en-GB" sz="1300" kern="1200" dirty="0">
              <a:solidFill>
                <a:srgbClr val="002060"/>
              </a:solidFill>
              <a:latin typeface="Arial" panose="020B0604020202020204" pitchFamily="34" charset="0"/>
              <a:ea typeface="+mn-ea"/>
              <a:cs typeface="+mn-cs"/>
            </a:rPr>
          </a:br>
          <a:r>
            <a:rPr lang="en-GB" sz="1300" kern="1200" dirty="0">
              <a:solidFill>
                <a:srgbClr val="002060"/>
              </a:solidFill>
              <a:latin typeface="Arial" panose="020B0604020202020204" pitchFamily="34" charset="0"/>
              <a:ea typeface="+mn-ea"/>
              <a:cs typeface="+mn-cs"/>
            </a:rPr>
            <a:t>to miss messages</a:t>
          </a:r>
        </a:p>
      </dsp:txBody>
      <dsp:txXfrm>
        <a:off x="44812" y="705953"/>
        <a:ext cx="968606" cy="1305002"/>
      </dsp:txXfrm>
    </dsp:sp>
    <dsp:sp modelId="{A61ABE2B-8D25-8C48-921D-9EA4B097257E}">
      <dsp:nvSpPr>
        <dsp:cNvPr id="0" name=""/>
        <dsp:cNvSpPr/>
      </dsp:nvSpPr>
      <dsp:spPr>
        <a:xfrm>
          <a:off x="1106632" y="675818"/>
          <a:ext cx="987160" cy="1365272"/>
        </a:xfrm>
        <a:prstGeom prst="roundRect">
          <a:avLst>
            <a:gd name="adj" fmla="val 10000"/>
          </a:avLst>
        </a:prstGeom>
        <a:solidFill>
          <a:schemeClr val="accent1">
            <a:lumMod val="10000"/>
            <a:lumOff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solidFill>
                <a:srgbClr val="002060"/>
              </a:solidFill>
              <a:latin typeface="Arial" panose="020B0604020202020204" pitchFamily="34" charset="0"/>
              <a:ea typeface="+mn-ea"/>
              <a:cs typeface="+mn-cs"/>
            </a:rPr>
            <a:t>More training is required</a:t>
          </a:r>
        </a:p>
      </dsp:txBody>
      <dsp:txXfrm>
        <a:off x="1135545" y="704731"/>
        <a:ext cx="929334" cy="1307446"/>
      </dsp:txXfrm>
    </dsp:sp>
    <dsp:sp modelId="{07965994-F3E2-094B-ADB3-1C5BC24241D7}">
      <dsp:nvSpPr>
        <dsp:cNvPr id="0" name=""/>
        <dsp:cNvSpPr/>
      </dsp:nvSpPr>
      <dsp:spPr>
        <a:xfrm>
          <a:off x="2156791" y="675818"/>
          <a:ext cx="1197475" cy="1365272"/>
        </a:xfrm>
        <a:prstGeom prst="roundRect">
          <a:avLst>
            <a:gd name="adj" fmla="val 10000"/>
          </a:avLst>
        </a:prstGeom>
        <a:solidFill>
          <a:schemeClr val="accent1">
            <a:lumMod val="10000"/>
            <a:lumOff val="9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solidFill>
                <a:srgbClr val="002060"/>
              </a:solidFill>
              <a:latin typeface="Arial" panose="020B0604020202020204" pitchFamily="34" charset="0"/>
              <a:ea typeface="+mn-ea"/>
              <a:cs typeface="+mn-cs"/>
            </a:rPr>
            <a:t>Higher costs to manage multiple channels</a:t>
          </a:r>
        </a:p>
      </dsp:txBody>
      <dsp:txXfrm>
        <a:off x="2191864" y="710891"/>
        <a:ext cx="1127329" cy="12951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C1E7B0-DBDD-4575-A0E2-AE3E9751C86B}">
      <dsp:nvSpPr>
        <dsp:cNvPr id="0" name=""/>
        <dsp:cNvSpPr/>
      </dsp:nvSpPr>
      <dsp:spPr>
        <a:xfrm rot="5400000">
          <a:off x="4961408" y="-2094169"/>
          <a:ext cx="614432" cy="4958705"/>
        </a:xfrm>
        <a:prstGeom prst="round2SameRect">
          <a:avLst/>
        </a:prstGeom>
        <a:solidFill>
          <a:srgbClr val="A5A5A5">
            <a:alpha val="90000"/>
            <a:tint val="40000"/>
            <a:hueOff val="0"/>
            <a:satOff val="0"/>
            <a:lumOff val="0"/>
            <a:alphaOff val="0"/>
          </a:srgbClr>
        </a:solidFill>
        <a:ln w="12700" cap="flat" cmpd="sng" algn="ctr">
          <a:solidFill>
            <a:srgbClr val="A5A5A5">
              <a:alpha val="90000"/>
              <a:tint val="4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0" lvl="1" indent="-171450" algn="l" defTabSz="711200">
            <a:lnSpc>
              <a:spcPct val="90000"/>
            </a:lnSpc>
            <a:spcBef>
              <a:spcPct val="0"/>
            </a:spcBef>
            <a:spcAft>
              <a:spcPct val="15000"/>
            </a:spcAft>
            <a:buFontTx/>
            <a:buNone/>
          </a:pPr>
          <a:r>
            <a:rPr lang="en-AU" sz="1600" b="0" kern="1200" dirty="0">
              <a:solidFill>
                <a:srgbClr val="002060"/>
              </a:solidFill>
              <a:effectLst/>
              <a:latin typeface="Arial" panose="020B0604020202020204" pitchFamily="34" charset="0"/>
              <a:ea typeface="+mn-ea"/>
              <a:cs typeface="Arial" panose="020B0604020202020204" pitchFamily="34" charset="0"/>
            </a:rPr>
            <a:t>What are you trying to achieve through your communication?</a:t>
          </a:r>
        </a:p>
      </dsp:txBody>
      <dsp:txXfrm rot="-5400000">
        <a:off x="2789272" y="107961"/>
        <a:ext cx="4928711" cy="554444"/>
      </dsp:txXfrm>
    </dsp:sp>
    <dsp:sp modelId="{033133DE-747C-44FD-92A1-956210DFC918}">
      <dsp:nvSpPr>
        <dsp:cNvPr id="0" name=""/>
        <dsp:cNvSpPr/>
      </dsp:nvSpPr>
      <dsp:spPr>
        <a:xfrm>
          <a:off x="0" y="0"/>
          <a:ext cx="2789272" cy="768040"/>
        </a:xfrm>
        <a:prstGeom prst="roundRect">
          <a:avLst/>
        </a:prstGeom>
        <a:solidFill>
          <a:srgbClr val="002060"/>
        </a:solidFill>
        <a:ln w="76200" cap="flat" cmpd="sng" algn="ctr">
          <a:noFill/>
          <a:prstDash val="solid"/>
          <a:miter lim="800000"/>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AU" sz="1800" b="0" kern="1200" dirty="0">
              <a:solidFill>
                <a:sysClr val="window" lastClr="FFFFFF"/>
              </a:solidFill>
              <a:effectLst/>
              <a:latin typeface="Arial" panose="020B0604020202020204" pitchFamily="34" charset="0"/>
              <a:ea typeface="+mn-ea"/>
              <a:cs typeface="+mn-cs"/>
            </a:rPr>
            <a:t>Purpose</a:t>
          </a:r>
        </a:p>
      </dsp:txBody>
      <dsp:txXfrm>
        <a:off x="37493" y="37493"/>
        <a:ext cx="2714286" cy="693054"/>
      </dsp:txXfrm>
    </dsp:sp>
    <dsp:sp modelId="{50BF590C-9540-4BA0-92B0-7A1D369E4F2C}">
      <dsp:nvSpPr>
        <dsp:cNvPr id="0" name=""/>
        <dsp:cNvSpPr/>
      </dsp:nvSpPr>
      <dsp:spPr>
        <a:xfrm rot="5400000">
          <a:off x="4961408" y="-1287726"/>
          <a:ext cx="614432" cy="4958705"/>
        </a:xfrm>
        <a:prstGeom prst="round2SameRect">
          <a:avLst/>
        </a:prstGeom>
        <a:solidFill>
          <a:srgbClr val="A5A5A5">
            <a:alpha val="90000"/>
            <a:tint val="40000"/>
            <a:hueOff val="0"/>
            <a:satOff val="0"/>
            <a:lumOff val="0"/>
            <a:alphaOff val="0"/>
          </a:srgbClr>
        </a:solidFill>
        <a:ln w="12700" cap="flat" cmpd="sng" algn="ctr">
          <a:solidFill>
            <a:srgbClr val="A5A5A5">
              <a:alpha val="90000"/>
              <a:tint val="4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0" lvl="1" indent="-171450" algn="l" defTabSz="711200">
            <a:lnSpc>
              <a:spcPct val="90000"/>
            </a:lnSpc>
            <a:spcBef>
              <a:spcPct val="0"/>
            </a:spcBef>
            <a:spcAft>
              <a:spcPct val="15000"/>
            </a:spcAft>
            <a:buFontTx/>
            <a:buNone/>
          </a:pPr>
          <a:r>
            <a:rPr lang="en-AU" sz="1600" b="0" kern="1200" dirty="0">
              <a:solidFill>
                <a:srgbClr val="002060"/>
              </a:solidFill>
              <a:effectLst/>
              <a:latin typeface="Arial" panose="020B0604020202020204" pitchFamily="34" charset="0"/>
              <a:ea typeface="+mn-ea"/>
              <a:cs typeface="Arial" panose="020B0604020202020204" pitchFamily="34" charset="0"/>
            </a:rPr>
            <a:t> Who will you be communicating with?</a:t>
          </a:r>
        </a:p>
      </dsp:txBody>
      <dsp:txXfrm rot="-5400000">
        <a:off x="2789272" y="914404"/>
        <a:ext cx="4928711" cy="554444"/>
      </dsp:txXfrm>
    </dsp:sp>
    <dsp:sp modelId="{DE49BF4C-B50D-4ADC-AA7F-4BE771BE2D37}">
      <dsp:nvSpPr>
        <dsp:cNvPr id="0" name=""/>
        <dsp:cNvSpPr/>
      </dsp:nvSpPr>
      <dsp:spPr>
        <a:xfrm>
          <a:off x="0" y="807606"/>
          <a:ext cx="2789272" cy="768040"/>
        </a:xfrm>
        <a:prstGeom prst="roundRect">
          <a:avLst/>
        </a:prstGeom>
        <a:solidFill>
          <a:srgbClr val="002060"/>
        </a:solidFill>
        <a:ln w="12700" cap="flat" cmpd="sng" algn="ctr">
          <a:noFill/>
          <a:prstDash val="solid"/>
          <a:miter lim="800000"/>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AU" sz="1800" b="0" kern="1200" dirty="0">
              <a:solidFill>
                <a:sysClr val="window" lastClr="FFFFFF"/>
              </a:solidFill>
              <a:effectLst/>
              <a:latin typeface="Arial" panose="020B0604020202020204" pitchFamily="34" charset="0"/>
              <a:ea typeface="+mn-ea"/>
              <a:cs typeface="+mn-cs"/>
            </a:rPr>
            <a:t>Audience</a:t>
          </a:r>
        </a:p>
      </dsp:txBody>
      <dsp:txXfrm>
        <a:off x="37493" y="845099"/>
        <a:ext cx="2714286" cy="693054"/>
      </dsp:txXfrm>
    </dsp:sp>
    <dsp:sp modelId="{6BD86C16-6E49-41EE-AE60-080E5491D20A}">
      <dsp:nvSpPr>
        <dsp:cNvPr id="0" name=""/>
        <dsp:cNvSpPr/>
      </dsp:nvSpPr>
      <dsp:spPr>
        <a:xfrm rot="5400000">
          <a:off x="4961408" y="-481283"/>
          <a:ext cx="614432" cy="4958705"/>
        </a:xfrm>
        <a:prstGeom prst="round2SameRect">
          <a:avLst/>
        </a:prstGeom>
        <a:solidFill>
          <a:srgbClr val="A5A5A5">
            <a:alpha val="90000"/>
            <a:tint val="40000"/>
            <a:hueOff val="0"/>
            <a:satOff val="0"/>
            <a:lumOff val="0"/>
            <a:alphaOff val="0"/>
          </a:srgbClr>
        </a:solidFill>
        <a:ln w="12700" cap="flat" cmpd="sng" algn="ctr">
          <a:solidFill>
            <a:srgbClr val="A5A5A5">
              <a:alpha val="90000"/>
              <a:tint val="4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0" lvl="1" indent="-171450" algn="l" defTabSz="711200">
            <a:lnSpc>
              <a:spcPct val="90000"/>
            </a:lnSpc>
            <a:spcBef>
              <a:spcPct val="0"/>
            </a:spcBef>
            <a:spcAft>
              <a:spcPct val="15000"/>
            </a:spcAft>
            <a:buFontTx/>
            <a:buNone/>
          </a:pPr>
          <a:r>
            <a:rPr lang="en-US" sz="1600" b="0" kern="1200" dirty="0">
              <a:solidFill>
                <a:srgbClr val="002060"/>
              </a:solidFill>
              <a:effectLst/>
              <a:latin typeface="Arial" panose="020B0604020202020204" pitchFamily="34" charset="0"/>
              <a:ea typeface="+mn-ea"/>
              <a:cs typeface="Arial" panose="020B0604020202020204" pitchFamily="34" charset="0"/>
            </a:rPr>
            <a:t>How much information do you need to share?</a:t>
          </a:r>
          <a:endParaRPr lang="en-AU" sz="1600" b="0" kern="1200" dirty="0">
            <a:solidFill>
              <a:srgbClr val="002060"/>
            </a:solidFill>
            <a:effectLst/>
            <a:latin typeface="Arial" panose="020B0604020202020204" pitchFamily="34" charset="0"/>
            <a:ea typeface="+mn-ea"/>
            <a:cs typeface="Arial" panose="020B0604020202020204" pitchFamily="34" charset="0"/>
          </a:endParaRPr>
        </a:p>
      </dsp:txBody>
      <dsp:txXfrm rot="-5400000">
        <a:off x="2789272" y="1720847"/>
        <a:ext cx="4928711" cy="554444"/>
      </dsp:txXfrm>
    </dsp:sp>
    <dsp:sp modelId="{95A68A37-F1E5-4463-9147-F8F9D651FA07}">
      <dsp:nvSpPr>
        <dsp:cNvPr id="0" name=""/>
        <dsp:cNvSpPr/>
      </dsp:nvSpPr>
      <dsp:spPr>
        <a:xfrm>
          <a:off x="0" y="1614048"/>
          <a:ext cx="2789272" cy="768040"/>
        </a:xfrm>
        <a:prstGeom prst="roundRect">
          <a:avLst/>
        </a:prstGeom>
        <a:solidFill>
          <a:srgbClr val="002060"/>
        </a:solidFill>
        <a:ln w="12700" cap="flat" cmpd="sng" algn="ctr">
          <a:noFill/>
          <a:prstDash val="solid"/>
          <a:miter lim="800000"/>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AU" sz="1800" b="0" kern="1200" dirty="0">
              <a:solidFill>
                <a:sysClr val="window" lastClr="FFFFFF"/>
              </a:solidFill>
              <a:effectLst/>
              <a:latin typeface="Arial" panose="020B0604020202020204" pitchFamily="34" charset="0"/>
              <a:ea typeface="+mn-ea"/>
              <a:cs typeface="+mn-cs"/>
            </a:rPr>
            <a:t>Content</a:t>
          </a:r>
        </a:p>
      </dsp:txBody>
      <dsp:txXfrm>
        <a:off x="37493" y="1651541"/>
        <a:ext cx="2714286" cy="6930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CEFB7F-EA46-4735-AC85-D33615D42892}">
      <dsp:nvSpPr>
        <dsp:cNvPr id="0" name=""/>
        <dsp:cNvSpPr/>
      </dsp:nvSpPr>
      <dsp:spPr>
        <a:xfrm>
          <a:off x="0" y="16004"/>
          <a:ext cx="6240910" cy="480041"/>
        </a:xfrm>
        <a:prstGeom prst="roundRect">
          <a:avLst>
            <a:gd name="adj" fmla="val 10000"/>
          </a:avLst>
        </a:prstGeom>
        <a:solidFill>
          <a:srgbClr val="002060"/>
        </a:solidFill>
        <a:ln w="1905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kern="1200" dirty="0">
              <a:solidFill>
                <a:sysClr val="window" lastClr="FFFFFF"/>
              </a:solidFill>
              <a:effectLst/>
              <a:latin typeface="Arial" panose="020B0604020202020204" pitchFamily="34" charset="0"/>
              <a:ea typeface="+mn-ea"/>
              <a:cs typeface="+mn-cs"/>
            </a:rPr>
            <a:t>Step 1. </a:t>
          </a:r>
          <a:r>
            <a:rPr lang="en-AU" sz="1400" b="0" kern="1200" dirty="0">
              <a:solidFill>
                <a:sysClr val="window" lastClr="FFFFFF"/>
              </a:solidFill>
              <a:effectLst/>
              <a:latin typeface="Arial" panose="020B0604020202020204" pitchFamily="34" charset="0"/>
              <a:ea typeface="+mn-ea"/>
              <a:cs typeface="+mn-cs"/>
            </a:rPr>
            <a:t>Check version history to ensure it is the most up to date version of the file.</a:t>
          </a:r>
        </a:p>
      </dsp:txBody>
      <dsp:txXfrm>
        <a:off x="14060" y="30064"/>
        <a:ext cx="5682344" cy="451921"/>
      </dsp:txXfrm>
    </dsp:sp>
    <dsp:sp modelId="{5780B9EA-AB68-4119-8A2B-523ECC9B89E2}">
      <dsp:nvSpPr>
        <dsp:cNvPr id="0" name=""/>
        <dsp:cNvSpPr/>
      </dsp:nvSpPr>
      <dsp:spPr>
        <a:xfrm>
          <a:off x="522676" y="567321"/>
          <a:ext cx="6240910" cy="480041"/>
        </a:xfrm>
        <a:prstGeom prst="roundRect">
          <a:avLst>
            <a:gd name="adj" fmla="val 10000"/>
          </a:avLst>
        </a:prstGeom>
        <a:solidFill>
          <a:srgbClr val="002060"/>
        </a:solidFill>
        <a:ln w="12700" cap="flat" cmpd="sng" algn="ctr">
          <a:noFill/>
          <a:prstDash val="solid"/>
          <a:miter lim="800000"/>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kern="1200" dirty="0">
              <a:solidFill>
                <a:sysClr val="window" lastClr="FFFFFF"/>
              </a:solidFill>
              <a:effectLst/>
              <a:latin typeface="Arial" panose="020B0604020202020204" pitchFamily="34" charset="0"/>
              <a:ea typeface="+mn-ea"/>
              <a:cs typeface="+mn-cs"/>
            </a:rPr>
            <a:t>Step 2. </a:t>
          </a:r>
          <a:r>
            <a:rPr lang="en-AU" sz="1400" b="0" kern="1200" dirty="0">
              <a:solidFill>
                <a:sysClr val="window" lastClr="FFFFFF"/>
              </a:solidFill>
              <a:effectLst/>
              <a:latin typeface="Arial" panose="020B0604020202020204" pitchFamily="34" charset="0"/>
              <a:ea typeface="+mn-ea"/>
              <a:cs typeface="+mn-cs"/>
            </a:rPr>
            <a:t>Check security and encryption settings to ensure the recipient can access it.</a:t>
          </a:r>
        </a:p>
      </dsp:txBody>
      <dsp:txXfrm>
        <a:off x="536736" y="581381"/>
        <a:ext cx="5378087" cy="451921"/>
      </dsp:txXfrm>
    </dsp:sp>
    <dsp:sp modelId="{B9C36393-6F4D-40E1-94CE-53DC4538FDA7}">
      <dsp:nvSpPr>
        <dsp:cNvPr id="0" name=""/>
        <dsp:cNvSpPr/>
      </dsp:nvSpPr>
      <dsp:spPr>
        <a:xfrm>
          <a:off x="1037551" y="1134643"/>
          <a:ext cx="6240910" cy="480041"/>
        </a:xfrm>
        <a:prstGeom prst="roundRect">
          <a:avLst>
            <a:gd name="adj" fmla="val 10000"/>
          </a:avLst>
        </a:prstGeom>
        <a:solidFill>
          <a:srgbClr val="002060"/>
        </a:solidFill>
        <a:ln w="1905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u="none" kern="1200" dirty="0">
              <a:solidFill>
                <a:sysClr val="window" lastClr="FFFFFF"/>
              </a:solidFill>
              <a:effectLst/>
              <a:latin typeface="Arial" panose="020B0604020202020204" pitchFamily="34" charset="0"/>
              <a:ea typeface="+mn-ea"/>
              <a:cs typeface="+mn-cs"/>
            </a:rPr>
            <a:t>Step 3. </a:t>
          </a:r>
          <a:r>
            <a:rPr lang="en-AU" sz="1400" b="0" u="none" kern="1200" dirty="0">
              <a:solidFill>
                <a:sysClr val="window" lastClr="FFFFFF"/>
              </a:solidFill>
              <a:effectLst/>
              <a:latin typeface="Arial" panose="020B0604020202020204" pitchFamily="34" charset="0"/>
              <a:ea typeface="+mn-ea"/>
              <a:cs typeface="+mn-cs"/>
            </a:rPr>
            <a:t>Perform a review to ensure the information contained within is accurate and up-to-date.</a:t>
          </a:r>
          <a:endParaRPr lang="en-AU" sz="1400" b="0" u="sng" kern="1200" dirty="0">
            <a:solidFill>
              <a:sysClr val="window" lastClr="FFFFFF"/>
            </a:solidFill>
            <a:effectLst/>
            <a:latin typeface="Arial" panose="020B0604020202020204" pitchFamily="34" charset="0"/>
            <a:ea typeface="+mn-ea"/>
            <a:cs typeface="+mn-cs"/>
          </a:endParaRPr>
        </a:p>
      </dsp:txBody>
      <dsp:txXfrm>
        <a:off x="1051611" y="1148703"/>
        <a:ext cx="5385888" cy="451921"/>
      </dsp:txXfrm>
    </dsp:sp>
    <dsp:sp modelId="{9934EC24-A2A2-4B86-8A02-E369EADA8AEB}">
      <dsp:nvSpPr>
        <dsp:cNvPr id="0" name=""/>
        <dsp:cNvSpPr/>
      </dsp:nvSpPr>
      <dsp:spPr>
        <a:xfrm>
          <a:off x="1560227" y="1683166"/>
          <a:ext cx="6240910" cy="480041"/>
        </a:xfrm>
        <a:prstGeom prst="roundRect">
          <a:avLst>
            <a:gd name="adj" fmla="val 10000"/>
          </a:avLst>
        </a:prstGeom>
        <a:solidFill>
          <a:srgbClr val="002060"/>
        </a:solidFill>
        <a:ln w="12700" cap="flat" cmpd="sng" algn="ctr">
          <a:noFill/>
          <a:prstDash val="solid"/>
          <a:miter lim="800000"/>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u="none" kern="1200" dirty="0">
              <a:solidFill>
                <a:sysClr val="window" lastClr="FFFFFF"/>
              </a:solidFill>
              <a:effectLst/>
              <a:latin typeface="Arial" panose="020B0604020202020204" pitchFamily="34" charset="0"/>
              <a:ea typeface="+mn-ea"/>
              <a:cs typeface="+mn-cs"/>
            </a:rPr>
            <a:t>Step 4. </a:t>
          </a:r>
          <a:r>
            <a:rPr lang="en-AU" sz="1400" b="0" u="none" kern="1200" dirty="0">
              <a:solidFill>
                <a:sysClr val="window" lastClr="FFFFFF"/>
              </a:solidFill>
              <a:effectLst/>
              <a:latin typeface="Arial" panose="020B0604020202020204" pitchFamily="34" charset="0"/>
              <a:ea typeface="+mn-ea"/>
              <a:cs typeface="+mn-cs"/>
            </a:rPr>
            <a:t>Ensure no confidential information is contained within unrestricted documents.</a:t>
          </a:r>
        </a:p>
      </dsp:txBody>
      <dsp:txXfrm>
        <a:off x="1574287" y="1697226"/>
        <a:ext cx="5378087" cy="451921"/>
      </dsp:txXfrm>
    </dsp:sp>
    <dsp:sp modelId="{C6E7FB00-5D34-4EC9-83AF-0F8AD42AD26E}">
      <dsp:nvSpPr>
        <dsp:cNvPr id="0" name=""/>
        <dsp:cNvSpPr/>
      </dsp:nvSpPr>
      <dsp:spPr>
        <a:xfrm>
          <a:off x="5928883" y="367668"/>
          <a:ext cx="312026" cy="312026"/>
        </a:xfrm>
        <a:prstGeom prst="downArrow">
          <a:avLst>
            <a:gd name="adj1" fmla="val 55000"/>
            <a:gd name="adj2" fmla="val 45000"/>
          </a:avLst>
        </a:prstGeom>
        <a:solidFill>
          <a:srgbClr val="A5A5A5">
            <a:alpha val="90000"/>
            <a:tint val="55000"/>
            <a:hueOff val="0"/>
            <a:satOff val="0"/>
            <a:lumOff val="0"/>
            <a:alphaOff val="0"/>
          </a:srgbClr>
        </a:solidFill>
        <a:ln w="12700" cap="flat" cmpd="sng" algn="ctr">
          <a:solidFill>
            <a:srgbClr val="A5A5A5">
              <a:alpha val="90000"/>
              <a:tint val="55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endParaRPr lang="en-AU" sz="1400" b="0" kern="1200" dirty="0">
            <a:solidFill>
              <a:sysClr val="windowText" lastClr="000000">
                <a:hueOff val="0"/>
                <a:satOff val="0"/>
                <a:lumOff val="0"/>
                <a:alphaOff val="0"/>
              </a:sysClr>
            </a:solidFill>
            <a:effectLst>
              <a:outerShdw blurRad="38100" dist="38100" dir="2700000" algn="tl">
                <a:srgbClr val="000000">
                  <a:alpha val="43137"/>
                </a:srgbClr>
              </a:outerShdw>
            </a:effectLst>
            <a:latin typeface="Arial" panose="020B0604020202020204" pitchFamily="34" charset="0"/>
            <a:ea typeface="+mn-ea"/>
            <a:cs typeface="+mn-cs"/>
          </a:endParaRPr>
        </a:p>
      </dsp:txBody>
      <dsp:txXfrm>
        <a:off x="5999089" y="367668"/>
        <a:ext cx="171614" cy="234800"/>
      </dsp:txXfrm>
    </dsp:sp>
    <dsp:sp modelId="{2C4368EC-835A-4614-B3AE-8C8CBABD3D73}">
      <dsp:nvSpPr>
        <dsp:cNvPr id="0" name=""/>
        <dsp:cNvSpPr/>
      </dsp:nvSpPr>
      <dsp:spPr>
        <a:xfrm>
          <a:off x="6451559" y="934989"/>
          <a:ext cx="312026" cy="312026"/>
        </a:xfrm>
        <a:prstGeom prst="downArrow">
          <a:avLst>
            <a:gd name="adj1" fmla="val 55000"/>
            <a:gd name="adj2" fmla="val 45000"/>
          </a:avLst>
        </a:prstGeom>
        <a:solidFill>
          <a:srgbClr val="A5A5A5">
            <a:alpha val="90000"/>
            <a:tint val="55000"/>
            <a:hueOff val="0"/>
            <a:satOff val="0"/>
            <a:lumOff val="0"/>
            <a:alphaOff val="0"/>
          </a:srgbClr>
        </a:solidFill>
        <a:ln w="12700" cap="flat" cmpd="sng" algn="ctr">
          <a:solidFill>
            <a:srgbClr val="A5A5A5">
              <a:alpha val="90000"/>
              <a:tint val="55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endParaRPr lang="en-AU" sz="1400" b="0" kern="1200" dirty="0">
            <a:solidFill>
              <a:sysClr val="windowText" lastClr="000000">
                <a:hueOff val="0"/>
                <a:satOff val="0"/>
                <a:lumOff val="0"/>
                <a:alphaOff val="0"/>
              </a:sysClr>
            </a:solidFill>
            <a:effectLst>
              <a:outerShdw blurRad="38100" dist="38100" dir="2700000" algn="tl">
                <a:srgbClr val="000000">
                  <a:alpha val="43137"/>
                </a:srgbClr>
              </a:outerShdw>
            </a:effectLst>
            <a:latin typeface="Arial" panose="020B0604020202020204" pitchFamily="34" charset="0"/>
            <a:ea typeface="+mn-ea"/>
            <a:cs typeface="+mn-cs"/>
          </a:endParaRPr>
        </a:p>
      </dsp:txBody>
      <dsp:txXfrm>
        <a:off x="6521765" y="934989"/>
        <a:ext cx="171614" cy="234800"/>
      </dsp:txXfrm>
    </dsp:sp>
    <dsp:sp modelId="{349F3E75-FB06-4A83-A948-A1A38EF302B3}">
      <dsp:nvSpPr>
        <dsp:cNvPr id="0" name=""/>
        <dsp:cNvSpPr/>
      </dsp:nvSpPr>
      <dsp:spPr>
        <a:xfrm>
          <a:off x="6966434" y="1502311"/>
          <a:ext cx="312026" cy="312026"/>
        </a:xfrm>
        <a:prstGeom prst="downArrow">
          <a:avLst>
            <a:gd name="adj1" fmla="val 55000"/>
            <a:gd name="adj2" fmla="val 45000"/>
          </a:avLst>
        </a:prstGeom>
        <a:solidFill>
          <a:srgbClr val="A5A5A5">
            <a:alpha val="90000"/>
            <a:tint val="55000"/>
            <a:hueOff val="0"/>
            <a:satOff val="0"/>
            <a:lumOff val="0"/>
            <a:alphaOff val="0"/>
          </a:srgbClr>
        </a:solidFill>
        <a:ln w="12700" cap="flat" cmpd="sng" algn="ctr">
          <a:solidFill>
            <a:srgbClr val="A5A5A5">
              <a:alpha val="90000"/>
              <a:tint val="55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endParaRPr lang="en-AU" sz="1400" b="0" kern="1200" dirty="0">
            <a:solidFill>
              <a:sysClr val="windowText" lastClr="000000">
                <a:hueOff val="0"/>
                <a:satOff val="0"/>
                <a:lumOff val="0"/>
                <a:alphaOff val="0"/>
              </a:sysClr>
            </a:solidFill>
            <a:effectLst>
              <a:outerShdw blurRad="38100" dist="38100" dir="2700000" algn="tl">
                <a:srgbClr val="000000">
                  <a:alpha val="43137"/>
                </a:srgbClr>
              </a:outerShdw>
            </a:effectLst>
            <a:latin typeface="Arial" panose="020B0604020202020204" pitchFamily="34" charset="0"/>
            <a:ea typeface="+mn-ea"/>
            <a:cs typeface="+mn-cs"/>
          </a:endParaRPr>
        </a:p>
      </dsp:txBody>
      <dsp:txXfrm>
        <a:off x="7036640" y="1502311"/>
        <a:ext cx="171614" cy="2348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CEFB7F-EA46-4735-AC85-D33615D42892}">
      <dsp:nvSpPr>
        <dsp:cNvPr id="0" name=""/>
        <dsp:cNvSpPr/>
      </dsp:nvSpPr>
      <dsp:spPr>
        <a:xfrm>
          <a:off x="0" y="16589"/>
          <a:ext cx="5983686" cy="497578"/>
        </a:xfrm>
        <a:prstGeom prst="roundRect">
          <a:avLst>
            <a:gd name="adj" fmla="val 10000"/>
          </a:avLst>
        </a:prstGeom>
        <a:solidFill>
          <a:srgbClr val="002060"/>
        </a:solidFill>
        <a:ln w="1905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kern="1200" dirty="0">
              <a:solidFill>
                <a:sysClr val="window" lastClr="FFFFFF"/>
              </a:solidFill>
              <a:effectLst/>
              <a:latin typeface="Arial" panose="020B0604020202020204" pitchFamily="34" charset="0"/>
              <a:ea typeface="+mn-ea"/>
              <a:cs typeface="+mn-cs"/>
            </a:rPr>
            <a:t>Step 1. </a:t>
          </a:r>
          <a:r>
            <a:rPr lang="en-US" sz="1400" b="0" kern="1200" dirty="0">
              <a:solidFill>
                <a:sysClr val="window" lastClr="FFFFFF"/>
              </a:solidFill>
              <a:effectLst/>
              <a:latin typeface="Arial" panose="020B0604020202020204" pitchFamily="34" charset="0"/>
              <a:ea typeface="+mn-ea"/>
              <a:cs typeface="+mn-cs"/>
            </a:rPr>
            <a:t>Determine the purpose/type of communication.</a:t>
          </a:r>
          <a:endParaRPr lang="en-AU" sz="1400" b="0" kern="1200" dirty="0">
            <a:solidFill>
              <a:sysClr val="window" lastClr="FFFFFF"/>
            </a:solidFill>
            <a:effectLst/>
            <a:latin typeface="Arial" panose="020B0604020202020204" pitchFamily="34" charset="0"/>
            <a:ea typeface="+mn-ea"/>
            <a:cs typeface="+mn-cs"/>
          </a:endParaRPr>
        </a:p>
      </dsp:txBody>
      <dsp:txXfrm>
        <a:off x="14574" y="31163"/>
        <a:ext cx="5404714" cy="468430"/>
      </dsp:txXfrm>
    </dsp:sp>
    <dsp:sp modelId="{5780B9EA-AB68-4119-8A2B-523ECC9B89E2}">
      <dsp:nvSpPr>
        <dsp:cNvPr id="0" name=""/>
        <dsp:cNvSpPr/>
      </dsp:nvSpPr>
      <dsp:spPr>
        <a:xfrm>
          <a:off x="501133" y="588047"/>
          <a:ext cx="5983686" cy="497578"/>
        </a:xfrm>
        <a:prstGeom prst="roundRect">
          <a:avLst>
            <a:gd name="adj" fmla="val 10000"/>
          </a:avLst>
        </a:prstGeom>
        <a:solidFill>
          <a:srgbClr val="002060"/>
        </a:solidFill>
        <a:ln w="12700" cap="flat" cmpd="sng" algn="ctr">
          <a:noFill/>
          <a:prstDash val="solid"/>
          <a:miter lim="800000"/>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kern="1200" dirty="0">
              <a:solidFill>
                <a:sysClr val="window" lastClr="FFFFFF"/>
              </a:solidFill>
              <a:effectLst/>
              <a:latin typeface="Arial" panose="020B0604020202020204" pitchFamily="34" charset="0"/>
              <a:ea typeface="+mn-ea"/>
              <a:cs typeface="+mn-cs"/>
            </a:rPr>
            <a:t>Step 2. </a:t>
          </a:r>
          <a:r>
            <a:rPr lang="en-US" sz="1400" b="0" kern="1200" dirty="0">
              <a:solidFill>
                <a:sysClr val="window" lastClr="FFFFFF"/>
              </a:solidFill>
              <a:effectLst/>
              <a:latin typeface="Arial" panose="020B0604020202020204" pitchFamily="34" charset="0"/>
              <a:ea typeface="+mn-ea"/>
              <a:cs typeface="+mn-cs"/>
            </a:rPr>
            <a:t>Determine audience &amp; the best way to reach them.</a:t>
          </a:r>
          <a:endParaRPr lang="en-AU" sz="1400" b="0" kern="1200" dirty="0">
            <a:solidFill>
              <a:sysClr val="window" lastClr="FFFFFF"/>
            </a:solidFill>
            <a:effectLst/>
            <a:latin typeface="Arial" panose="020B0604020202020204" pitchFamily="34" charset="0"/>
            <a:ea typeface="+mn-ea"/>
            <a:cs typeface="+mn-cs"/>
          </a:endParaRPr>
        </a:p>
      </dsp:txBody>
      <dsp:txXfrm>
        <a:off x="515707" y="602621"/>
        <a:ext cx="5129978" cy="468430"/>
      </dsp:txXfrm>
    </dsp:sp>
    <dsp:sp modelId="{B9C36393-6F4D-40E1-94CE-53DC4538FDA7}">
      <dsp:nvSpPr>
        <dsp:cNvPr id="0" name=""/>
        <dsp:cNvSpPr/>
      </dsp:nvSpPr>
      <dsp:spPr>
        <a:xfrm>
          <a:off x="994787" y="1176094"/>
          <a:ext cx="5983686" cy="497578"/>
        </a:xfrm>
        <a:prstGeom prst="roundRect">
          <a:avLst>
            <a:gd name="adj" fmla="val 10000"/>
          </a:avLst>
        </a:prstGeom>
        <a:solidFill>
          <a:srgbClr val="002060"/>
        </a:solidFill>
        <a:ln w="1905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u="none" kern="1200" dirty="0">
              <a:solidFill>
                <a:sysClr val="window" lastClr="FFFFFF"/>
              </a:solidFill>
              <a:effectLst/>
              <a:latin typeface="Arial" panose="020B0604020202020204" pitchFamily="34" charset="0"/>
              <a:ea typeface="+mn-ea"/>
              <a:cs typeface="+mn-cs"/>
            </a:rPr>
            <a:t>Step 3. </a:t>
          </a:r>
          <a:r>
            <a:rPr lang="en-US" sz="1400" b="0" u="none" kern="1200" dirty="0">
              <a:solidFill>
                <a:sysClr val="window" lastClr="FFFFFF"/>
              </a:solidFill>
              <a:effectLst/>
              <a:latin typeface="Arial" panose="020B0604020202020204" pitchFamily="34" charset="0"/>
              <a:ea typeface="+mn-ea"/>
              <a:cs typeface="+mn-cs"/>
            </a:rPr>
            <a:t>Determine the best platform to create/send your communication.</a:t>
          </a:r>
          <a:endParaRPr lang="en-AU" sz="1400" b="0" u="none" kern="1200" dirty="0">
            <a:solidFill>
              <a:sysClr val="window" lastClr="FFFFFF"/>
            </a:solidFill>
            <a:effectLst/>
            <a:latin typeface="Arial" panose="020B0604020202020204" pitchFamily="34" charset="0"/>
            <a:ea typeface="+mn-ea"/>
            <a:cs typeface="+mn-cs"/>
          </a:endParaRPr>
        </a:p>
      </dsp:txBody>
      <dsp:txXfrm>
        <a:off x="1009361" y="1190668"/>
        <a:ext cx="5137458" cy="468430"/>
      </dsp:txXfrm>
    </dsp:sp>
    <dsp:sp modelId="{9934EC24-A2A2-4B86-8A02-E369EADA8AEB}">
      <dsp:nvSpPr>
        <dsp:cNvPr id="0" name=""/>
        <dsp:cNvSpPr/>
      </dsp:nvSpPr>
      <dsp:spPr>
        <a:xfrm>
          <a:off x="1495921" y="1744657"/>
          <a:ext cx="5983686" cy="497578"/>
        </a:xfrm>
        <a:prstGeom prst="roundRect">
          <a:avLst>
            <a:gd name="adj" fmla="val 10000"/>
          </a:avLst>
        </a:prstGeom>
        <a:solidFill>
          <a:srgbClr val="002060"/>
        </a:solidFill>
        <a:ln w="12700" cap="flat" cmpd="sng" algn="ctr">
          <a:noFill/>
          <a:prstDash val="solid"/>
          <a:miter lim="800000"/>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AU" sz="1400" b="1" u="none" kern="1200" dirty="0">
              <a:solidFill>
                <a:sysClr val="window" lastClr="FFFFFF"/>
              </a:solidFill>
              <a:effectLst/>
              <a:latin typeface="Arial" panose="020B0604020202020204" pitchFamily="34" charset="0"/>
              <a:ea typeface="+mn-ea"/>
              <a:cs typeface="+mn-cs"/>
            </a:rPr>
            <a:t>Step 4. </a:t>
          </a:r>
          <a:r>
            <a:rPr lang="en-US" sz="1400" b="0" u="none" kern="1200" dirty="0">
              <a:solidFill>
                <a:sysClr val="window" lastClr="FFFFFF"/>
              </a:solidFill>
              <a:effectLst/>
              <a:latin typeface="Arial" panose="020B0604020202020204" pitchFamily="34" charset="0"/>
              <a:ea typeface="+mn-ea"/>
              <a:cs typeface="+mn-cs"/>
            </a:rPr>
            <a:t>Establish policies/procedures, style guides &amp; train staff.</a:t>
          </a:r>
          <a:endParaRPr lang="en-AU" sz="1400" b="0" u="none" kern="1200" dirty="0">
            <a:solidFill>
              <a:sysClr val="window" lastClr="FFFFFF"/>
            </a:solidFill>
            <a:effectLst/>
            <a:latin typeface="Arial" panose="020B0604020202020204" pitchFamily="34" charset="0"/>
            <a:ea typeface="+mn-ea"/>
            <a:cs typeface="+mn-cs"/>
          </a:endParaRPr>
        </a:p>
      </dsp:txBody>
      <dsp:txXfrm>
        <a:off x="1510495" y="1759231"/>
        <a:ext cx="5129978" cy="468430"/>
      </dsp:txXfrm>
    </dsp:sp>
    <dsp:sp modelId="{C6E7FB00-5D34-4EC9-83AF-0F8AD42AD26E}">
      <dsp:nvSpPr>
        <dsp:cNvPr id="0" name=""/>
        <dsp:cNvSpPr/>
      </dsp:nvSpPr>
      <dsp:spPr>
        <a:xfrm>
          <a:off x="5660260" y="381099"/>
          <a:ext cx="323426" cy="323426"/>
        </a:xfrm>
        <a:prstGeom prst="downArrow">
          <a:avLst>
            <a:gd name="adj1" fmla="val 55000"/>
            <a:gd name="adj2" fmla="val 45000"/>
          </a:avLst>
        </a:prstGeom>
        <a:solidFill>
          <a:srgbClr val="A5A5A5">
            <a:alpha val="90000"/>
            <a:tint val="55000"/>
            <a:hueOff val="0"/>
            <a:satOff val="0"/>
            <a:lumOff val="0"/>
            <a:alphaOff val="0"/>
          </a:srgbClr>
        </a:solidFill>
        <a:ln w="12700" cap="flat" cmpd="sng" algn="ctr">
          <a:solidFill>
            <a:srgbClr val="A5A5A5">
              <a:alpha val="90000"/>
              <a:tint val="55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AU" sz="1500" b="0" kern="1200" dirty="0">
            <a:solidFill>
              <a:sysClr val="windowText" lastClr="000000">
                <a:hueOff val="0"/>
                <a:satOff val="0"/>
                <a:lumOff val="0"/>
                <a:alphaOff val="0"/>
              </a:sysClr>
            </a:solidFill>
            <a:effectLst>
              <a:outerShdw blurRad="38100" dist="38100" dir="2700000" algn="tl">
                <a:srgbClr val="000000">
                  <a:alpha val="43137"/>
                </a:srgbClr>
              </a:outerShdw>
            </a:effectLst>
            <a:latin typeface="Arial" panose="020B0604020202020204" pitchFamily="34" charset="0"/>
            <a:ea typeface="+mn-ea"/>
            <a:cs typeface="+mn-cs"/>
          </a:endParaRPr>
        </a:p>
      </dsp:txBody>
      <dsp:txXfrm>
        <a:off x="5733031" y="381099"/>
        <a:ext cx="177884" cy="243378"/>
      </dsp:txXfrm>
    </dsp:sp>
    <dsp:sp modelId="{2C4368EC-835A-4614-B3AE-8C8CBABD3D73}">
      <dsp:nvSpPr>
        <dsp:cNvPr id="0" name=""/>
        <dsp:cNvSpPr/>
      </dsp:nvSpPr>
      <dsp:spPr>
        <a:xfrm>
          <a:off x="6161394" y="969147"/>
          <a:ext cx="323426" cy="323426"/>
        </a:xfrm>
        <a:prstGeom prst="downArrow">
          <a:avLst>
            <a:gd name="adj1" fmla="val 55000"/>
            <a:gd name="adj2" fmla="val 45000"/>
          </a:avLst>
        </a:prstGeom>
        <a:solidFill>
          <a:srgbClr val="A5A5A5">
            <a:alpha val="90000"/>
            <a:tint val="55000"/>
            <a:hueOff val="0"/>
            <a:satOff val="0"/>
            <a:lumOff val="0"/>
            <a:alphaOff val="0"/>
          </a:srgbClr>
        </a:solidFill>
        <a:ln w="12700" cap="flat" cmpd="sng" algn="ctr">
          <a:solidFill>
            <a:srgbClr val="A5A5A5">
              <a:alpha val="90000"/>
              <a:tint val="55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AU" sz="1500" b="0" kern="1200" dirty="0">
            <a:solidFill>
              <a:sysClr val="windowText" lastClr="000000">
                <a:hueOff val="0"/>
                <a:satOff val="0"/>
                <a:lumOff val="0"/>
                <a:alphaOff val="0"/>
              </a:sysClr>
            </a:solidFill>
            <a:effectLst>
              <a:outerShdw blurRad="38100" dist="38100" dir="2700000" algn="tl">
                <a:srgbClr val="000000">
                  <a:alpha val="43137"/>
                </a:srgbClr>
              </a:outerShdw>
            </a:effectLst>
            <a:latin typeface="Arial" panose="020B0604020202020204" pitchFamily="34" charset="0"/>
            <a:ea typeface="+mn-ea"/>
            <a:cs typeface="+mn-cs"/>
          </a:endParaRPr>
        </a:p>
      </dsp:txBody>
      <dsp:txXfrm>
        <a:off x="6234165" y="969147"/>
        <a:ext cx="177884" cy="243378"/>
      </dsp:txXfrm>
    </dsp:sp>
    <dsp:sp modelId="{349F3E75-FB06-4A83-A948-A1A38EF302B3}">
      <dsp:nvSpPr>
        <dsp:cNvPr id="0" name=""/>
        <dsp:cNvSpPr/>
      </dsp:nvSpPr>
      <dsp:spPr>
        <a:xfrm>
          <a:off x="6655048" y="1557194"/>
          <a:ext cx="323426" cy="323426"/>
        </a:xfrm>
        <a:prstGeom prst="downArrow">
          <a:avLst>
            <a:gd name="adj1" fmla="val 55000"/>
            <a:gd name="adj2" fmla="val 45000"/>
          </a:avLst>
        </a:prstGeom>
        <a:solidFill>
          <a:srgbClr val="A5A5A5">
            <a:alpha val="90000"/>
            <a:tint val="55000"/>
            <a:hueOff val="0"/>
            <a:satOff val="0"/>
            <a:lumOff val="0"/>
            <a:alphaOff val="0"/>
          </a:srgbClr>
        </a:solidFill>
        <a:ln w="12700" cap="flat" cmpd="sng" algn="ctr">
          <a:solidFill>
            <a:srgbClr val="A5A5A5">
              <a:alpha val="90000"/>
              <a:tint val="55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AU" sz="1500" b="0" kern="1200" dirty="0">
            <a:solidFill>
              <a:sysClr val="windowText" lastClr="000000">
                <a:hueOff val="0"/>
                <a:satOff val="0"/>
                <a:lumOff val="0"/>
                <a:alphaOff val="0"/>
              </a:sysClr>
            </a:solidFill>
            <a:effectLst>
              <a:outerShdw blurRad="38100" dist="38100" dir="2700000" algn="tl">
                <a:srgbClr val="000000">
                  <a:alpha val="43137"/>
                </a:srgbClr>
              </a:outerShdw>
            </a:effectLst>
            <a:latin typeface="Arial" panose="020B0604020202020204" pitchFamily="34" charset="0"/>
            <a:ea typeface="+mn-ea"/>
            <a:cs typeface="+mn-cs"/>
          </a:endParaRPr>
        </a:p>
      </dsp:txBody>
      <dsp:txXfrm>
        <a:off x="6727819" y="1557194"/>
        <a:ext cx="177884" cy="24337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C5C8C52-C69F-BF18-8881-C23E5417CFC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D6D85BC-ADCD-55B6-086F-8C2224384E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A4A09C-7E21-443F-91ED-03EBBC8D2882}" type="datetimeFigureOut">
              <a:rPr lang="en-US" smtClean="0"/>
              <a:t>4/3/2023</a:t>
            </a:fld>
            <a:endParaRPr lang="en-US"/>
          </a:p>
        </p:txBody>
      </p:sp>
      <p:sp>
        <p:nvSpPr>
          <p:cNvPr id="4" name="Footer Placeholder 3">
            <a:extLst>
              <a:ext uri="{FF2B5EF4-FFF2-40B4-BE49-F238E27FC236}">
                <a16:creationId xmlns:a16="http://schemas.microsoft.com/office/drawing/2014/main" id="{6BD3C5A0-545B-CEFC-19D4-FCA2E7CB59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B8D2D45-519A-C266-367A-8620CD6A99E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FA4055A-B121-4E04-99BD-C777130D6B4B}" type="slidenum">
              <a:rPr lang="en-US" smtClean="0"/>
              <a:t>‹#›</a:t>
            </a:fld>
            <a:endParaRPr lang="en-US"/>
          </a:p>
        </p:txBody>
      </p:sp>
    </p:spTree>
    <p:extLst>
      <p:ext uri="{BB962C8B-B14F-4D97-AF65-F5344CB8AC3E}">
        <p14:creationId xmlns:p14="http://schemas.microsoft.com/office/powerpoint/2010/main" val="7765971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Google Shape;3;n">
            <a:extLst>
              <a:ext uri="{FF2B5EF4-FFF2-40B4-BE49-F238E27FC236}">
                <a16:creationId xmlns:a16="http://schemas.microsoft.com/office/drawing/2014/main" id="{4A120FA9-8E6B-490A-7BBD-B563EF0BFF9B}"/>
              </a:ext>
            </a:extLst>
          </p:cNvPr>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 name="Google Shape;4;n">
            <a:extLst>
              <a:ext uri="{FF2B5EF4-FFF2-40B4-BE49-F238E27FC236}">
                <a16:creationId xmlns:a16="http://schemas.microsoft.com/office/drawing/2014/main" id="{E06466A1-19F9-337D-75F4-544CFBB2FD5E}"/>
              </a:ext>
            </a:extLst>
          </p:cNvPr>
          <p:cNvSpPr txBox="1">
            <a:spLocks noGrp="1" noRot="1" noMove="1" noResize="1" noEditPoints="1" noAdjustHandles="1" noChangeArrowheads="1" noChangeShapeType="1"/>
          </p:cNvSpPr>
          <p:nvPr>
            <p:ph type="body" idx="3"/>
          </p:nvPr>
        </p:nvSpPr>
        <p:spPr>
          <a:xfrm>
            <a:off x="381299" y="4343400"/>
            <a:ext cx="6096075"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dirty="0"/>
          </a:p>
        </p:txBody>
      </p:sp>
    </p:spTree>
    <p:extLst>
      <p:ext uri="{BB962C8B-B14F-4D97-AF65-F5344CB8AC3E}">
        <p14:creationId xmlns:p14="http://schemas.microsoft.com/office/powerpoint/2010/main" val="2439916319"/>
      </p:ext>
    </p:extLst>
  </p:cSld>
  <p:clrMap bg1="lt1" tx1="dk1" bg2="lt2" tx2="dk2" accent1="accent1" accent2="accent2" accent3="accent3" accent4="accent4" accent5="accent5" accent6="accent6" hlink="hlink" folHlink="folHlink"/>
  <p:hf hdr="0" ftr="0" dt="0"/>
  <p:notesStyle>
    <a:lvl1pPr marL="457200" indent="-298450" algn="l" defTabSz="914400" rtl="0" eaLnBrk="1" latinLnBrk="0" hangingPunct="1">
      <a:buFont typeface="Arial" panose="020B0604020202020204" pitchFamily="34" charset="0"/>
      <a:buChar char="•"/>
      <a:defRPr sz="1200" kern="1200">
        <a:solidFill>
          <a:srgbClr val="0C2155"/>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6866741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0" dirty="0"/>
              <a:t>Additional </a:t>
            </a:r>
            <a:r>
              <a:rPr lang="en-US" b="0" dirty="0" err="1"/>
              <a:t>organisational</a:t>
            </a:r>
            <a:r>
              <a:rPr lang="en-US" b="0" dirty="0"/>
              <a:t> requirements may include:</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b="1"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1" dirty="0"/>
              <a:t>Use of CC and BCC - </a:t>
            </a:r>
            <a:r>
              <a:rPr lang="en-US" dirty="0"/>
              <a:t>Policies regarding who to include and exclude on email threads. For example, all coaches to be </a:t>
            </a:r>
            <a:r>
              <a:rPr lang="en-US" dirty="0" err="1"/>
              <a:t>CC’d</a:t>
            </a:r>
            <a:r>
              <a:rPr lang="en-US" dirty="0"/>
              <a:t> into messages regarding games.</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1" dirty="0"/>
              <a:t>Formatting subject lines - </a:t>
            </a:r>
            <a:r>
              <a:rPr lang="en-US" dirty="0"/>
              <a:t>Policies regarding the size, structure and content of subject lines. For example, subject lines to contain no more than 5 words or 50 characters.</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1" dirty="0"/>
              <a:t>Net etiquette - </a:t>
            </a:r>
            <a:r>
              <a:rPr lang="en-US" dirty="0"/>
              <a:t>Policies for appropriate response times and communication protocols. For example, respond no later than 24 hours to emails that require action.</a:t>
            </a:r>
          </a:p>
        </p:txBody>
      </p:sp>
    </p:spTree>
    <p:extLst>
      <p:ext uri="{BB962C8B-B14F-4D97-AF65-F5344CB8AC3E}">
        <p14:creationId xmlns:p14="http://schemas.microsoft.com/office/powerpoint/2010/main" val="36724801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091871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0" u="none" strike="noStrike" cap="none" dirty="0">
                <a:solidFill>
                  <a:schemeClr val="tx1"/>
                </a:solidFill>
                <a:latin typeface="Arial"/>
                <a:ea typeface="Arial"/>
                <a:cs typeface="Arial"/>
                <a:sym typeface="Arial"/>
              </a:rPr>
              <a:t>There is always a need to uphold organisational standards when communicating with colleagues and customers digitally. </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solidFill>
                <a:schemeClr val="tx1"/>
              </a:solidFil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0" u="none" strike="noStrike" cap="none" dirty="0">
                <a:solidFill>
                  <a:schemeClr val="tx1"/>
                </a:solidFill>
                <a:latin typeface="Arial"/>
                <a:ea typeface="Arial"/>
                <a:cs typeface="Arial"/>
                <a:sym typeface="Arial"/>
              </a:rPr>
              <a:t>The language and visual presentation must be of a professional standard and be appropriate for the mode of communication.</a:t>
            </a:r>
          </a:p>
        </p:txBody>
      </p:sp>
    </p:spTree>
    <p:extLst>
      <p:ext uri="{BB962C8B-B14F-4D97-AF65-F5344CB8AC3E}">
        <p14:creationId xmlns:p14="http://schemas.microsoft.com/office/powerpoint/2010/main" val="15444273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b="1" dirty="0"/>
              <a:t>Language: Tone and Formality</a:t>
            </a:r>
            <a:endParaRPr lang="en-US" dirty="0"/>
          </a:p>
          <a:p>
            <a:pPr marL="171450" indent="-171450">
              <a:buFont typeface="Arial" panose="020B0604020202020204" pitchFamily="34" charset="0"/>
              <a:buChar char="•"/>
            </a:pPr>
            <a:r>
              <a:rPr lang="en-US" dirty="0"/>
              <a:t>The formality and tonality of the language you use both have a big impact on underpinning the “feeling” of communications. Being too direct can be seen as rude, while being too informal can be seen as unprofessional.</a:t>
            </a:r>
          </a:p>
          <a:p>
            <a:pPr marL="171450" indent="-171450">
              <a:buFont typeface="Arial" panose="020B0604020202020204" pitchFamily="34" charset="0"/>
              <a:buChar char="•"/>
            </a:pPr>
            <a:r>
              <a:rPr lang="en-US" dirty="0" err="1"/>
              <a:t>Organisations</a:t>
            </a:r>
            <a:r>
              <a:rPr lang="en-US" dirty="0"/>
              <a:t> rely on staff to ensure they communicate in a way that is respectful, friendly, supportive, non-confrontational, professional and personable.</a:t>
            </a:r>
          </a:p>
          <a:p>
            <a:pPr marL="171450" indent="-171450">
              <a:buFont typeface="Arial" panose="020B0604020202020204" pitchFamily="34" charset="0"/>
              <a:buChar char="•"/>
            </a:pPr>
            <a:r>
              <a:rPr lang="en-US" dirty="0"/>
              <a:t>Spell-check tools are to be used on all outgoing communications to reduce spelling errors.</a:t>
            </a:r>
          </a:p>
          <a:p>
            <a:pPr marL="0" indent="0">
              <a:buNone/>
            </a:pPr>
            <a:endParaRPr lang="en-US" dirty="0"/>
          </a:p>
          <a:p>
            <a:pPr marL="0" indent="0">
              <a:buNone/>
            </a:pPr>
            <a:r>
              <a:rPr lang="en-US" b="1" dirty="0"/>
              <a:t>Presentation</a:t>
            </a:r>
          </a:p>
          <a:p>
            <a:pPr marL="171450" indent="-171450">
              <a:buFont typeface="Arial" panose="020B0604020202020204" pitchFamily="34" charset="0"/>
              <a:buChar char="•"/>
            </a:pPr>
            <a:r>
              <a:rPr lang="en-US" dirty="0"/>
              <a:t>Email signatures should be consistently formatted and presented.</a:t>
            </a:r>
          </a:p>
          <a:p>
            <a:pPr marL="171450" indent="-171450">
              <a:buFont typeface="Arial" panose="020B0604020202020204" pitchFamily="34" charset="0"/>
              <a:buChar char="•"/>
            </a:pPr>
            <a:r>
              <a:rPr lang="en-US" dirty="0"/>
              <a:t>Font selections, colours and sizes should be consistent with the style guide.</a:t>
            </a:r>
          </a:p>
          <a:p>
            <a:pPr marL="171450" indent="-171450">
              <a:buFont typeface="Arial" panose="020B0604020202020204" pitchFamily="34" charset="0"/>
              <a:buChar char="•"/>
            </a:pPr>
            <a:r>
              <a:rPr lang="en-US" dirty="0"/>
              <a:t>Web applications that allow for customisation should include company colours and logos.</a:t>
            </a:r>
          </a:p>
          <a:p>
            <a:pPr marL="171450" indent="-171450">
              <a:buFont typeface="Arial" panose="020B0604020202020204" pitchFamily="34" charset="0"/>
              <a:buChar char="•"/>
            </a:pPr>
            <a:r>
              <a:rPr lang="en-US" dirty="0"/>
              <a:t>Background settings and/or filters for video chats should be professional and not distracting.</a:t>
            </a:r>
          </a:p>
        </p:txBody>
      </p:sp>
    </p:spTree>
    <p:extLst>
      <p:ext uri="{BB962C8B-B14F-4D97-AF65-F5344CB8AC3E}">
        <p14:creationId xmlns:p14="http://schemas.microsoft.com/office/powerpoint/2010/main" val="28428616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lgn="l">
              <a:buNone/>
            </a:pPr>
            <a:r>
              <a:rPr lang="en-US" b="0" i="0" dirty="0">
                <a:solidFill>
                  <a:schemeClr val="tx1"/>
                </a:solidFill>
                <a:effectLst/>
                <a:latin typeface="Arial" panose="020B0604020202020204" pitchFamily="34" charset="0"/>
                <a:cs typeface="Arial" panose="020B0604020202020204" pitchFamily="34" charset="0"/>
              </a:rPr>
              <a:t>There are several types of attachments that can be used in business email communication:</a:t>
            </a:r>
          </a:p>
          <a:p>
            <a:pPr marL="0" indent="0" algn="l">
              <a:buNone/>
            </a:pPr>
            <a:endParaRPr lang="en-US" b="0" i="0" dirty="0">
              <a:solidFill>
                <a:schemeClr val="tx1"/>
              </a:solidFill>
              <a:effectLst/>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r>
              <a:rPr lang="en-US" b="1" i="0" dirty="0">
                <a:solidFill>
                  <a:schemeClr val="tx1"/>
                </a:solidFill>
                <a:effectLst/>
                <a:latin typeface="Arial" panose="020B0604020202020204" pitchFamily="34" charset="0"/>
                <a:cs typeface="Arial" panose="020B0604020202020204" pitchFamily="34" charset="0"/>
              </a:rPr>
              <a:t>Images - </a:t>
            </a:r>
            <a:r>
              <a:rPr lang="en-US" b="0" i="0" dirty="0">
                <a:solidFill>
                  <a:schemeClr val="tx1"/>
                </a:solidFill>
                <a:effectLst/>
                <a:latin typeface="Arial" panose="020B0604020202020204" pitchFamily="34" charset="0"/>
                <a:cs typeface="Arial" panose="020B0604020202020204" pitchFamily="34" charset="0"/>
              </a:rPr>
              <a:t>This can include photos, graphics, and diagrams. Images can be used to illustrate concepts or ideas, or to provide visual aids in presentations.</a:t>
            </a:r>
          </a:p>
          <a:p>
            <a:pPr marL="171450" indent="-171450" algn="l">
              <a:buFont typeface="Arial" panose="020B0604020202020204" pitchFamily="34" charset="0"/>
              <a:buChar char="•"/>
            </a:pPr>
            <a:r>
              <a:rPr lang="en-US" b="1" i="0" dirty="0">
                <a:solidFill>
                  <a:schemeClr val="tx1"/>
                </a:solidFill>
                <a:effectLst/>
                <a:latin typeface="Arial" panose="020B0604020202020204" pitchFamily="34" charset="0"/>
                <a:cs typeface="Arial" panose="020B0604020202020204" pitchFamily="34" charset="0"/>
              </a:rPr>
              <a:t>Audio and video files - </a:t>
            </a:r>
            <a:r>
              <a:rPr lang="en-US" b="0" i="0" dirty="0">
                <a:solidFill>
                  <a:schemeClr val="tx1"/>
                </a:solidFill>
                <a:effectLst/>
                <a:latin typeface="Arial" panose="020B0604020202020204" pitchFamily="34" charset="0"/>
                <a:cs typeface="Arial" panose="020B0604020202020204" pitchFamily="34" charset="0"/>
              </a:rPr>
              <a:t>This can include audio recordings (such as MP3 or WAV files) and video recordings (such as MP4 or AVI files). These attachments can be used to share audio or video presentations, or to provide multimedia elements in business communications.</a:t>
            </a:r>
          </a:p>
          <a:p>
            <a:pPr marL="171450" indent="-171450" algn="l">
              <a:buFont typeface="Arial" panose="020B0604020202020204" pitchFamily="34" charset="0"/>
              <a:buChar char="•"/>
            </a:pPr>
            <a:r>
              <a:rPr lang="en-US" b="1" i="0" dirty="0">
                <a:solidFill>
                  <a:schemeClr val="tx1"/>
                </a:solidFill>
                <a:effectLst/>
                <a:latin typeface="Arial" panose="020B0604020202020204" pitchFamily="34" charset="0"/>
                <a:cs typeface="Arial" panose="020B0604020202020204" pitchFamily="34" charset="0"/>
              </a:rPr>
              <a:t>Program-specific files - </a:t>
            </a:r>
            <a:r>
              <a:rPr lang="en-US" b="0" i="0" dirty="0">
                <a:solidFill>
                  <a:schemeClr val="tx1"/>
                </a:solidFill>
                <a:effectLst/>
                <a:latin typeface="Arial" panose="020B0604020202020204" pitchFamily="34" charset="0"/>
                <a:cs typeface="Arial" panose="020B0604020202020204" pitchFamily="34" charset="0"/>
              </a:rPr>
              <a:t>Virtually every business will use applications that are specific to their industry and product, and it will be common for workers to share files for such applications. In manufacturing for example, workers may share 3D modelling files, and engineers may share computer-aided drafting files. </a:t>
            </a:r>
          </a:p>
          <a:p>
            <a:pPr marL="171450" indent="-171450" algn="l">
              <a:buFont typeface="Arial" panose="020B0604020202020204" pitchFamily="34" charset="0"/>
              <a:buChar char="•"/>
            </a:pPr>
            <a:r>
              <a:rPr lang="en-US" b="1" i="0" dirty="0">
                <a:solidFill>
                  <a:schemeClr val="tx1"/>
                </a:solidFill>
                <a:effectLst/>
                <a:latin typeface="Arial" panose="020B0604020202020204" pitchFamily="34" charset="0"/>
                <a:cs typeface="Arial" panose="020B0604020202020204" pitchFamily="34" charset="0"/>
              </a:rPr>
              <a:t>Written documents - </a:t>
            </a:r>
            <a:r>
              <a:rPr lang="en-US" b="0" i="0" dirty="0">
                <a:solidFill>
                  <a:schemeClr val="tx1"/>
                </a:solidFill>
                <a:effectLst/>
                <a:latin typeface="Arial" panose="020B0604020202020204" pitchFamily="34" charset="0"/>
                <a:cs typeface="Arial" panose="020B0604020202020204" pitchFamily="34" charset="0"/>
              </a:rPr>
              <a:t>This can include text documents (such as Word or Google Docs), spreadsheets (such as Excel or Google Sheets), and presentations (such as PowerPoint or Google Slides). These attachments allow for the sharing of information, reports, and data in a format that can be easily reviewed and edited by the recipient.</a:t>
            </a:r>
          </a:p>
          <a:p>
            <a:pPr marL="171450" indent="-171450" algn="l">
              <a:buFont typeface="Arial" panose="020B0604020202020204" pitchFamily="34" charset="0"/>
              <a:buChar char="•"/>
            </a:pPr>
            <a:r>
              <a:rPr lang="en-US" b="1" i="0" dirty="0">
                <a:solidFill>
                  <a:schemeClr val="tx1"/>
                </a:solidFill>
                <a:effectLst/>
                <a:latin typeface="Arial" panose="020B0604020202020204" pitchFamily="34" charset="0"/>
                <a:cs typeface="Arial" panose="020B0604020202020204" pitchFamily="34" charset="0"/>
              </a:rPr>
              <a:t>PDF files - </a:t>
            </a:r>
            <a:r>
              <a:rPr lang="en-US" b="0" i="0" dirty="0">
                <a:solidFill>
                  <a:schemeClr val="tx1"/>
                </a:solidFill>
                <a:effectLst/>
                <a:latin typeface="Arial" panose="020B0604020202020204" pitchFamily="34" charset="0"/>
                <a:cs typeface="Arial" panose="020B0604020202020204" pitchFamily="34" charset="0"/>
              </a:rPr>
              <a:t>Portable Document Format (PDF) files are a widely used file format that can be used to send documents that cannot be edited. PDFs are often used to send contracts, invoices, or other important business documents that need to be signed or reviewed.</a:t>
            </a:r>
          </a:p>
          <a:p>
            <a:pPr marL="171450" indent="-171450" algn="l">
              <a:buFont typeface="Arial" panose="020B0604020202020204" pitchFamily="34" charset="0"/>
              <a:buChar char="•"/>
            </a:pPr>
            <a:r>
              <a:rPr lang="en-US" b="1" i="0" dirty="0">
                <a:solidFill>
                  <a:schemeClr val="tx1"/>
                </a:solidFill>
                <a:effectLst/>
                <a:latin typeface="Arial" panose="020B0604020202020204" pitchFamily="34" charset="0"/>
                <a:cs typeface="Arial" panose="020B0604020202020204" pitchFamily="34" charset="0"/>
              </a:rPr>
              <a:t>Zip files - </a:t>
            </a:r>
            <a:r>
              <a:rPr lang="en-US" b="0" i="0" dirty="0">
                <a:solidFill>
                  <a:schemeClr val="tx1"/>
                </a:solidFill>
                <a:effectLst/>
                <a:latin typeface="Arial" panose="020B0604020202020204" pitchFamily="34" charset="0"/>
                <a:cs typeface="Arial" panose="020B0604020202020204" pitchFamily="34" charset="0"/>
              </a:rPr>
              <a:t>Zip files are a type of compressed file that can be used to send multiple files or folders as a single attachment. This is particularly useful for sending large files or multiple files that would otherwise be too large to send as individual attachments.</a:t>
            </a:r>
          </a:p>
        </p:txBody>
      </p:sp>
    </p:spTree>
    <p:extLst>
      <p:ext uri="{BB962C8B-B14F-4D97-AF65-F5344CB8AC3E}">
        <p14:creationId xmlns:p14="http://schemas.microsoft.com/office/powerpoint/2010/main" val="10481011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Generally speaking, one should exercise caution when sharing files with others. This is to maintain efficiency in operations, mitigate damage caused by malicious software and prevent data loss.</a:t>
            </a:r>
          </a:p>
          <a:p>
            <a:pPr marL="0" indent="0">
              <a:buNone/>
            </a:pPr>
            <a:endParaRPr lang="en-US" dirty="0"/>
          </a:p>
          <a:p>
            <a:pPr marL="0" indent="0">
              <a:buNone/>
            </a:pPr>
            <a:r>
              <a:rPr lang="en-US" dirty="0"/>
              <a:t>The first step is to ensure the correct version of the document is being shared.</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Next, review security of the file against </a:t>
            </a:r>
            <a:r>
              <a:rPr lang="en-US" dirty="0" err="1"/>
              <a:t>organisational</a:t>
            </a:r>
            <a:r>
              <a:rPr lang="en-US" dirty="0"/>
              <a:t> requirements, to ensure the recipient can access it and policy is upheld.</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The content should be reviewed to ensure it is up-to-date and fit for purpose.</a:t>
            </a:r>
          </a:p>
          <a:p>
            <a:pPr marL="0" indent="0">
              <a:buNone/>
            </a:pPr>
            <a:endParaRPr lang="en-US" dirty="0"/>
          </a:p>
          <a:p>
            <a:pPr marL="0" indent="0">
              <a:buNone/>
            </a:pPr>
            <a:r>
              <a:rPr lang="en-US" dirty="0"/>
              <a:t>Finally, verify that confidential information such as personal, IP or customer data is suitable for the file type, recipient, and communication channel selected.</a:t>
            </a:r>
          </a:p>
        </p:txBody>
      </p:sp>
    </p:spTree>
    <p:extLst>
      <p:ext uri="{BB962C8B-B14F-4D97-AF65-F5344CB8AC3E}">
        <p14:creationId xmlns:p14="http://schemas.microsoft.com/office/powerpoint/2010/main" val="24887171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Labelling emails can help you to </a:t>
            </a:r>
            <a:r>
              <a:rPr lang="en-US" dirty="0" err="1"/>
              <a:t>organise</a:t>
            </a:r>
            <a:r>
              <a:rPr lang="en-US" dirty="0"/>
              <a:t> your own inbox. Including key words in the subject line can help recipients to gauge the urgency and content of an email before opening it. </a:t>
            </a:r>
          </a:p>
          <a:p>
            <a:pPr marL="0" indent="0">
              <a:buFontTx/>
              <a:buNone/>
            </a:pPr>
            <a:endParaRPr lang="en-US" dirty="0"/>
          </a:p>
          <a:p>
            <a:pPr marL="0" indent="0">
              <a:buFontTx/>
              <a:buNone/>
            </a:pPr>
            <a:r>
              <a:rPr lang="en-US" dirty="0"/>
              <a:t>Emails can be </a:t>
            </a:r>
            <a:r>
              <a:rPr lang="en-US" dirty="0" err="1"/>
              <a:t>categorised</a:t>
            </a:r>
            <a:r>
              <a:rPr lang="en-US" dirty="0"/>
              <a:t> into one of the four following types:</a:t>
            </a:r>
          </a:p>
          <a:p>
            <a:pPr marL="0" indent="0">
              <a:buFontTx/>
              <a:buNone/>
            </a:pPr>
            <a:endParaRPr lang="en-US" dirty="0"/>
          </a:p>
          <a:p>
            <a:pPr marL="0" indent="0">
              <a:buFontTx/>
              <a:buNone/>
            </a:pPr>
            <a:r>
              <a:rPr lang="en-US" b="1" dirty="0"/>
              <a:t>Urgent - </a:t>
            </a:r>
            <a:r>
              <a:rPr lang="en-US" dirty="0"/>
              <a:t>Emails that require a quick response time. For example - needing confirmation on a question or task with a nearing deadline.</a:t>
            </a:r>
          </a:p>
          <a:p>
            <a:pPr marL="0" indent="0">
              <a:buNone/>
            </a:pPr>
            <a:endParaRPr lang="en-US" dirty="0"/>
          </a:p>
          <a:p>
            <a:pPr marL="0" indent="0">
              <a:buNone/>
            </a:pPr>
            <a:r>
              <a:rPr lang="en-US" b="1" dirty="0"/>
              <a:t>Confidential - </a:t>
            </a:r>
            <a:r>
              <a:rPr lang="en-US" dirty="0"/>
              <a:t>Emails that contain sensitive information. For example - personal information being shared with HR manager.</a:t>
            </a:r>
          </a:p>
        </p:txBody>
      </p:sp>
    </p:spTree>
    <p:extLst>
      <p:ext uri="{BB962C8B-B14F-4D97-AF65-F5344CB8AC3E}">
        <p14:creationId xmlns:p14="http://schemas.microsoft.com/office/powerpoint/2010/main" val="39187933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Emails can be </a:t>
            </a:r>
            <a:r>
              <a:rPr lang="en-US" dirty="0" err="1"/>
              <a:t>categorised</a:t>
            </a:r>
            <a:r>
              <a:rPr lang="en-US" dirty="0"/>
              <a:t> into one of the four following types</a:t>
            </a:r>
            <a:r>
              <a:rPr lang="en-US" i="1" dirty="0"/>
              <a:t> (continued)</a:t>
            </a:r>
            <a:r>
              <a:rPr lang="en-US" dirty="0"/>
              <a:t>:</a:t>
            </a:r>
          </a:p>
          <a:p>
            <a:pPr marL="0" indent="0">
              <a:buNone/>
            </a:pPr>
            <a:endParaRPr lang="en-US"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1" dirty="0"/>
              <a:t>Personal - </a:t>
            </a:r>
            <a:r>
              <a:rPr lang="en-US" dirty="0"/>
              <a:t>Emails that contain information that is not directly work-related. For example - Asking a co-worker if they are planning to attend the company awards evening.</a:t>
            </a:r>
          </a:p>
          <a:p>
            <a:pPr marL="0" indent="0">
              <a:buNone/>
            </a:pPr>
            <a:endParaRPr lang="en-US" dirty="0"/>
          </a:p>
          <a:p>
            <a:pPr marL="0" indent="0">
              <a:buNone/>
            </a:pPr>
            <a:r>
              <a:rPr lang="en-US" b="1" dirty="0"/>
              <a:t>Dangerous or Suspicious - </a:t>
            </a:r>
            <a:r>
              <a:rPr lang="en-US" dirty="0"/>
              <a:t>Emails that are spam or may contain security threats. For example – An email from an unknown sender requesting banking details.</a:t>
            </a:r>
          </a:p>
        </p:txBody>
      </p:sp>
    </p:spTree>
    <p:extLst>
      <p:ext uri="{BB962C8B-B14F-4D97-AF65-F5344CB8AC3E}">
        <p14:creationId xmlns:p14="http://schemas.microsoft.com/office/powerpoint/2010/main" val="3658351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1690325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An important workplace protocol is to plan all communication (both physical and digital) by creating a workplace communication plan to ensure tasks are adhered to and are on-track.</a:t>
            </a:r>
          </a:p>
          <a:p>
            <a:pPr marL="0" indent="0">
              <a:buNone/>
            </a:pPr>
            <a:endParaRPr lang="en-US" dirty="0"/>
          </a:p>
          <a:p>
            <a:pPr marL="0" indent="0">
              <a:buNone/>
            </a:pPr>
            <a:r>
              <a:rPr lang="en-US" dirty="0"/>
              <a:t>It is also important to adhere to filing and security policies and procedures to ensure the safety of organisational data.</a:t>
            </a:r>
          </a:p>
        </p:txBody>
      </p:sp>
    </p:spTree>
    <p:extLst>
      <p:ext uri="{BB962C8B-B14F-4D97-AF65-F5344CB8AC3E}">
        <p14:creationId xmlns:p14="http://schemas.microsoft.com/office/powerpoint/2010/main" val="242176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5153521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Effective </a:t>
            </a:r>
            <a:r>
              <a:rPr lang="en-US" dirty="0" err="1"/>
              <a:t>organisations</a:t>
            </a:r>
            <a:r>
              <a:rPr lang="en-US" dirty="0"/>
              <a:t> have clear strategies in place to communicate effectively across different platforms. </a:t>
            </a:r>
          </a:p>
          <a:p>
            <a:pPr marL="0" indent="0">
              <a:buNone/>
            </a:pPr>
            <a:endParaRPr lang="en-US" dirty="0"/>
          </a:p>
          <a:p>
            <a:pPr marL="0" indent="0">
              <a:buNone/>
            </a:pPr>
            <a:r>
              <a:rPr lang="en-US" dirty="0"/>
              <a:t>Creating an effective communication plan involves these simple steps:</a:t>
            </a:r>
          </a:p>
          <a:p>
            <a:pPr marL="0" indent="0">
              <a:buNone/>
            </a:pPr>
            <a:endParaRPr lang="en-US" b="1" dirty="0"/>
          </a:p>
          <a:p>
            <a:pPr marL="0" indent="0">
              <a:buNone/>
            </a:pPr>
            <a:r>
              <a:rPr lang="en-US" b="1" dirty="0"/>
              <a:t>Step 1. </a:t>
            </a:r>
            <a:r>
              <a:rPr lang="en-US" dirty="0"/>
              <a:t>Determine the purpose/type of communication, e.g., newsletter, marketing, staff updates, project planning.</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1" dirty="0"/>
              <a:t>Step 2. </a:t>
            </a:r>
            <a:r>
              <a:rPr lang="en-US" dirty="0"/>
              <a:t>Determine audience and the best way to reach them, e.g., email, text, phone or video call, instant message.</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1" dirty="0"/>
              <a:t>Step 3. </a:t>
            </a:r>
            <a:r>
              <a:rPr lang="en-US" dirty="0"/>
              <a:t>Determine the best platform to create/send your communication, e.g., Gmail, Google Chat, Trello, Google Calendar.</a:t>
            </a:r>
          </a:p>
          <a:p>
            <a:pPr marL="0" indent="0">
              <a:buNone/>
            </a:pPr>
            <a:endParaRPr lang="en-US" dirty="0"/>
          </a:p>
          <a:p>
            <a:pPr marL="0" indent="0">
              <a:buNone/>
            </a:pPr>
            <a:r>
              <a:rPr lang="en-US" b="1" dirty="0"/>
              <a:t>Step 4. </a:t>
            </a:r>
            <a:r>
              <a:rPr lang="en-US" dirty="0"/>
              <a:t>Establish policies/procedures and style guides and train staff.</a:t>
            </a:r>
          </a:p>
        </p:txBody>
      </p:sp>
    </p:spTree>
    <p:extLst>
      <p:ext uri="{BB962C8B-B14F-4D97-AF65-F5344CB8AC3E}">
        <p14:creationId xmlns:p14="http://schemas.microsoft.com/office/powerpoint/2010/main" val="10704680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Here is an example of how a business or specific department might plan out their communication with customers. Notice how each type of message has a designated platform; this would have been planned due to the platform’s advantages and compliance with policy. Specifying the frequency ensures that customers are not bombarded with content and be tempted to opt-out altogether.</a:t>
            </a:r>
          </a:p>
        </p:txBody>
      </p:sp>
    </p:spTree>
    <p:extLst>
      <p:ext uri="{BB962C8B-B14F-4D97-AF65-F5344CB8AC3E}">
        <p14:creationId xmlns:p14="http://schemas.microsoft.com/office/powerpoint/2010/main" val="19342493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On the other hand, here is the same business’s plan for internal communication. Notice how the type of communication is relevant to the message purpose, ensuring that communications are sent and received with just the right importance and visibility. Notes on the processes are written as per policy and guide the staff on how each platform should be used.</a:t>
            </a:r>
          </a:p>
        </p:txBody>
      </p:sp>
    </p:spTree>
    <p:extLst>
      <p:ext uri="{BB962C8B-B14F-4D97-AF65-F5344CB8AC3E}">
        <p14:creationId xmlns:p14="http://schemas.microsoft.com/office/powerpoint/2010/main" val="4010772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Let’s now talk about some of the basic functions for </a:t>
            </a:r>
            <a:r>
              <a:rPr lang="en-US" dirty="0" err="1"/>
              <a:t>organising</a:t>
            </a:r>
            <a:r>
              <a:rPr lang="en-US" dirty="0"/>
              <a:t> digital messages. This is important, as leaving all received messages such as emails in an inbox, will cause inefficiencies in retrieving and responding to communication.</a:t>
            </a:r>
          </a:p>
          <a:p>
            <a:pPr marL="0" indent="0">
              <a:buNone/>
            </a:pPr>
            <a:endParaRPr lang="en-US" dirty="0"/>
          </a:p>
          <a:p>
            <a:pPr marL="0" indent="0">
              <a:buNone/>
            </a:pPr>
            <a:r>
              <a:rPr lang="en-US" b="1" dirty="0"/>
              <a:t>Storing communications – </a:t>
            </a:r>
            <a:r>
              <a:rPr lang="en-US" dirty="0"/>
              <a:t>This is the act of </a:t>
            </a:r>
            <a:r>
              <a:rPr lang="en-US" dirty="0" err="1"/>
              <a:t>organising</a:t>
            </a:r>
            <a:r>
              <a:rPr lang="en-US" dirty="0"/>
              <a:t> all messages into a system that works for you or is mandated by policy. The messages may need to be responded to or referred to in the near future. Labelling, tagging or filing the messages allows greater efficiency.</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b="1" i="0" u="none" strike="noStrike" dirty="0">
              <a:solidFill>
                <a:schemeClr val="tx1"/>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1" i="0" u="none" strike="noStrike" dirty="0">
                <a:solidFill>
                  <a:schemeClr val="tx1"/>
                </a:solidFill>
                <a:effectLst/>
                <a:latin typeface="Arial" panose="020B0604020202020204" pitchFamily="34" charset="0"/>
              </a:rPr>
              <a:t>Saving communications – </a:t>
            </a:r>
            <a:r>
              <a:rPr lang="en-US" b="0" i="0" u="none" strike="noStrike" dirty="0">
                <a:solidFill>
                  <a:schemeClr val="tx1"/>
                </a:solidFill>
                <a:effectLst/>
                <a:latin typeface="Arial" panose="020B0604020202020204" pitchFamily="34" charset="0"/>
              </a:rPr>
              <a:t>This includes communications and attachments, and is the process of making a copy on your local/shared drive. </a:t>
            </a:r>
            <a:r>
              <a:rPr lang="en-GB" b="0" i="0" u="none" strike="noStrike" kern="1200" cap="none" dirty="0">
                <a:solidFill>
                  <a:schemeClr val="tx1"/>
                </a:solidFill>
                <a:latin typeface="Arial" panose="020B0604020202020204" pitchFamily="34" charset="0"/>
                <a:ea typeface="Calibri"/>
                <a:cs typeface="Arial" panose="020B0604020202020204" pitchFamily="34" charset="0"/>
              </a:rPr>
              <a:t>Follow</a:t>
            </a:r>
            <a:r>
              <a:rPr lang="en-US" b="0" i="0" u="none" strike="noStrike" kern="1200" cap="none" dirty="0">
                <a:solidFill>
                  <a:schemeClr val="tx1"/>
                </a:solidFill>
                <a:latin typeface="Arial" panose="020B0604020202020204" pitchFamily="34" charset="0"/>
                <a:ea typeface="Calibri"/>
                <a:cs typeface="Arial" panose="020B0604020202020204" pitchFamily="34" charset="0"/>
                <a:sym typeface="Helvetica Neue"/>
              </a:rPr>
              <a:t> this process when collecting important information and data, such as invoices </a:t>
            </a:r>
            <a:r>
              <a:rPr lang="en-US" b="0" i="0" u="none" strike="noStrike" kern="1200" cap="none" dirty="0">
                <a:solidFill>
                  <a:schemeClr val="tx1"/>
                </a:solidFill>
                <a:latin typeface="Arial" panose="020B0604020202020204" pitchFamily="34" charset="0"/>
                <a:ea typeface="Helvetica Neue"/>
                <a:cs typeface="Arial" panose="020B0604020202020204" pitchFamily="34" charset="0"/>
                <a:sym typeface="Helvetica Neue"/>
              </a:rPr>
              <a:t>or receipts, and follow the </a:t>
            </a:r>
            <a:r>
              <a:rPr lang="en-US" b="0" i="0" u="none" strike="noStrike" kern="1200" cap="none" dirty="0" err="1">
                <a:solidFill>
                  <a:schemeClr val="tx1"/>
                </a:solidFill>
                <a:latin typeface="Arial" panose="020B0604020202020204" pitchFamily="34" charset="0"/>
                <a:ea typeface="Helvetica Neue"/>
                <a:cs typeface="Arial" panose="020B0604020202020204" pitchFamily="34" charset="0"/>
                <a:sym typeface="Helvetica Neue"/>
              </a:rPr>
              <a:t>organisation’s</a:t>
            </a:r>
            <a:r>
              <a:rPr lang="en-US" b="0" i="0" u="none" strike="noStrike" kern="1200" cap="none" dirty="0">
                <a:solidFill>
                  <a:schemeClr val="tx1"/>
                </a:solidFill>
                <a:latin typeface="Arial" panose="020B0604020202020204" pitchFamily="34" charset="0"/>
                <a:ea typeface="Helvetica Neue"/>
                <a:cs typeface="Arial" panose="020B0604020202020204" pitchFamily="34" charset="0"/>
                <a:sym typeface="Helvetica Neue"/>
              </a:rPr>
              <a:t> procedures for choosing a save location and file naming.</a:t>
            </a:r>
            <a:endParaRPr lang="en-GB" kern="1200" dirty="0">
              <a:solidFill>
                <a:schemeClr val="tx1"/>
              </a:solidFill>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b="1" i="0" u="none" strike="noStrike" dirty="0">
              <a:solidFill>
                <a:schemeClr val="tx1"/>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1" i="0" u="none" strike="noStrike" dirty="0">
                <a:solidFill>
                  <a:schemeClr val="tx1"/>
                </a:solidFill>
                <a:effectLst/>
                <a:latin typeface="Arial" panose="020B0604020202020204" pitchFamily="34" charset="0"/>
              </a:rPr>
              <a:t>Archiving communications –</a:t>
            </a:r>
            <a:r>
              <a:rPr lang="en-US" b="0" i="0" u="none" strike="noStrike" dirty="0">
                <a:solidFill>
                  <a:schemeClr val="tx1"/>
                </a:solidFill>
                <a:effectLst/>
                <a:latin typeface="Arial" panose="020B0604020202020204" pitchFamily="34" charset="0"/>
              </a:rPr>
              <a:t> This is the process of storing your communications into an organised folder system within the application for long-term storage. </a:t>
            </a:r>
            <a:r>
              <a:rPr lang="en-GB" dirty="0">
                <a:solidFill>
                  <a:schemeClr val="tx1"/>
                </a:solidFill>
                <a:latin typeface="Arial" panose="020B0604020202020204" pitchFamily="34" charset="0"/>
              </a:rPr>
              <a:t>Follow</a:t>
            </a:r>
            <a:r>
              <a:rPr lang="en-US" b="0" i="0" u="none" strike="noStrike" cap="none" dirty="0">
                <a:solidFill>
                  <a:schemeClr val="tx1"/>
                </a:solidFill>
                <a:latin typeface="Arial" panose="020B0604020202020204" pitchFamily="34" charset="0"/>
                <a:ea typeface="Helvetica Neue"/>
                <a:cs typeface="Arial" panose="020B0604020202020204" pitchFamily="34" charset="0"/>
                <a:sym typeface="Helvetica Neue"/>
              </a:rPr>
              <a:t> this process when you want to bundle communications, either by topic (e.g. a project) or from a type of sender (e.g. a vendor you buy from).</a:t>
            </a:r>
            <a:endParaRPr lang="en-GB" dirty="0">
              <a:solidFill>
                <a:schemeClr val="tx1"/>
              </a:solidFil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b="1" i="0" u="none" strike="noStrike" dirty="0">
              <a:solidFill>
                <a:schemeClr val="tx1"/>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1" i="0" u="none" strike="noStrike" dirty="0">
                <a:solidFill>
                  <a:schemeClr val="tx1"/>
                </a:solidFill>
                <a:effectLst/>
                <a:latin typeface="Arial" panose="020B0604020202020204" pitchFamily="34" charset="0"/>
              </a:rPr>
              <a:t>Deleting communications – </a:t>
            </a:r>
            <a:r>
              <a:rPr lang="en-US" b="0" i="0" u="none" strike="noStrike" dirty="0">
                <a:solidFill>
                  <a:schemeClr val="tx1"/>
                </a:solidFill>
                <a:effectLst/>
                <a:latin typeface="Arial" panose="020B0604020202020204" pitchFamily="34" charset="0"/>
              </a:rPr>
              <a:t>This</a:t>
            </a:r>
            <a:r>
              <a:rPr lang="en-US" b="1" i="0" u="none" strike="noStrike" dirty="0">
                <a:solidFill>
                  <a:schemeClr val="tx1"/>
                </a:solidFill>
                <a:effectLst/>
                <a:latin typeface="Arial" panose="020B0604020202020204" pitchFamily="34" charset="0"/>
              </a:rPr>
              <a:t> </a:t>
            </a:r>
            <a:r>
              <a:rPr lang="en-US" b="0" i="0" u="none" strike="noStrike" dirty="0">
                <a:solidFill>
                  <a:schemeClr val="tx1"/>
                </a:solidFill>
                <a:effectLst/>
                <a:latin typeface="Arial" panose="020B0604020202020204" pitchFamily="34" charset="0"/>
              </a:rPr>
              <a:t>is the process of removing them from the platform so that they cannot be viewed again. T</a:t>
            </a:r>
            <a:r>
              <a:rPr lang="en-US" b="0" i="0" u="none" strike="noStrike" cap="none" dirty="0">
                <a:solidFill>
                  <a:schemeClr val="tx1"/>
                </a:solidFill>
                <a:latin typeface="Arial" panose="020B0604020202020204" pitchFamily="34" charset="0"/>
                <a:ea typeface="Helvetica Neue"/>
                <a:cs typeface="Arial" panose="020B0604020202020204" pitchFamily="34" charset="0"/>
                <a:sym typeface="Helvetica Neue"/>
              </a:rPr>
              <a:t>his process for most received workplace communications.</a:t>
            </a:r>
            <a:r>
              <a:rPr lang="en-GB" dirty="0">
                <a:solidFill>
                  <a:schemeClr val="tx1"/>
                </a:solidFill>
                <a:latin typeface="Arial" panose="020B0604020202020204" pitchFamily="34" charset="0"/>
              </a:rPr>
              <a:t> Follow</a:t>
            </a:r>
            <a:r>
              <a:rPr lang="en-US" b="0" i="0" u="none" strike="noStrike" cap="none" dirty="0">
                <a:solidFill>
                  <a:schemeClr val="tx1"/>
                </a:solidFill>
                <a:latin typeface="Arial" panose="020B0604020202020204" pitchFamily="34" charset="0"/>
                <a:ea typeface="Helvetica Neue"/>
                <a:cs typeface="Arial" panose="020B0604020202020204" pitchFamily="34" charset="0"/>
                <a:sym typeface="Helvetica Neue"/>
              </a:rPr>
              <a:t> this process when receiving junk, spam or potentially harmful emails.</a:t>
            </a:r>
            <a:endParaRPr lang="en-GB" dirty="0">
              <a:solidFill>
                <a:schemeClr val="tx1"/>
              </a:solidFill>
              <a:latin typeface="Arial" panose="020B0604020202020204" pitchFamily="34" charset="0"/>
            </a:endParaRPr>
          </a:p>
        </p:txBody>
      </p:sp>
    </p:spTree>
    <p:extLst>
      <p:ext uri="{BB962C8B-B14F-4D97-AF65-F5344CB8AC3E}">
        <p14:creationId xmlns:p14="http://schemas.microsoft.com/office/powerpoint/2010/main" val="41954696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rtl="0">
              <a:buNone/>
            </a:pPr>
            <a:r>
              <a:rPr lang="en-US" b="0" i="0" u="none" strike="noStrike" dirty="0">
                <a:solidFill>
                  <a:schemeClr val="tx1"/>
                </a:solidFill>
                <a:effectLst/>
                <a:latin typeface="Arial" panose="020B0604020202020204" pitchFamily="34" charset="0"/>
              </a:rPr>
              <a:t>Workplace security protocols are established to protect organisations from the following:</a:t>
            </a:r>
          </a:p>
          <a:p>
            <a:pPr marL="0" indent="0" rtl="0">
              <a:buNone/>
            </a:pPr>
            <a:endParaRPr lang="en-US" b="0" dirty="0">
              <a:solidFill>
                <a:schemeClr val="tx1"/>
              </a:solidFill>
              <a:effectLst/>
            </a:endParaRPr>
          </a:p>
          <a:p>
            <a:pPr marL="180975" indent="-180975" rtl="0">
              <a:buFont typeface="Arial" panose="020B0604020202020204" pitchFamily="34" charset="0"/>
              <a:buChar char="•"/>
            </a:pPr>
            <a:r>
              <a:rPr lang="en-US" b="1" i="0" u="none" strike="noStrike" dirty="0">
                <a:solidFill>
                  <a:schemeClr val="tx1"/>
                </a:solidFill>
                <a:effectLst/>
                <a:latin typeface="Arial" panose="020B0604020202020204" pitchFamily="34" charset="0"/>
              </a:rPr>
              <a:t>Theft of intellectual property and digital resources - </a:t>
            </a:r>
            <a:r>
              <a:rPr lang="en-US" b="0" i="0" u="none" strike="noStrike" dirty="0">
                <a:solidFill>
                  <a:schemeClr val="tx1"/>
                </a:solidFill>
                <a:effectLst/>
                <a:latin typeface="Arial" panose="020B0604020202020204" pitchFamily="34" charset="0"/>
              </a:rPr>
              <a:t>E.g. Digital systems, databases, documents, projects, ways of working or ideas that are confidential or unique to the </a:t>
            </a:r>
            <a:r>
              <a:rPr lang="en-US" b="0" i="0" u="none" strike="noStrike" dirty="0" err="1">
                <a:solidFill>
                  <a:schemeClr val="tx1"/>
                </a:solidFill>
                <a:effectLst/>
                <a:latin typeface="Arial" panose="020B0604020202020204" pitchFamily="34" charset="0"/>
              </a:rPr>
              <a:t>organisation</a:t>
            </a:r>
            <a:r>
              <a:rPr lang="en-US" b="0" i="0" u="none" strike="noStrike" dirty="0">
                <a:solidFill>
                  <a:schemeClr val="tx1"/>
                </a:solidFill>
                <a:effectLst/>
                <a:latin typeface="Arial" panose="020B0604020202020204" pitchFamily="34" charset="0"/>
              </a:rPr>
              <a:t>.</a:t>
            </a:r>
            <a:endParaRPr lang="en-US" b="0" dirty="0">
              <a:solidFill>
                <a:schemeClr val="tx1"/>
              </a:solidFill>
              <a:effectLst/>
            </a:endParaRPr>
          </a:p>
          <a:p>
            <a:pPr marL="180975" indent="-180975" rtl="0">
              <a:buFont typeface="Arial" panose="020B0604020202020204" pitchFamily="34" charset="0"/>
              <a:buChar char="•"/>
            </a:pPr>
            <a:r>
              <a:rPr lang="en-US" b="1" i="0" u="none" strike="noStrike" dirty="0">
                <a:solidFill>
                  <a:schemeClr val="tx1"/>
                </a:solidFill>
                <a:effectLst/>
                <a:latin typeface="Arial" panose="020B0604020202020204" pitchFamily="34" charset="0"/>
              </a:rPr>
              <a:t>Theft of private or financial information - </a:t>
            </a:r>
            <a:r>
              <a:rPr lang="en-US" b="0" i="0" u="none" strike="noStrike" dirty="0">
                <a:solidFill>
                  <a:schemeClr val="tx1"/>
                </a:solidFill>
                <a:effectLst/>
                <a:latin typeface="Arial" panose="020B0604020202020204" pitchFamily="34" charset="0"/>
              </a:rPr>
              <a:t>E.g. Business banking details, private customer details or customer financial information.</a:t>
            </a:r>
            <a:endParaRPr lang="en-US" b="0" dirty="0">
              <a:solidFill>
                <a:schemeClr val="tx1"/>
              </a:solidFill>
              <a:effectLst/>
            </a:endParaRPr>
          </a:p>
          <a:p>
            <a:pPr marL="180975" indent="-180975" rtl="0">
              <a:buFont typeface="Arial" panose="020B0604020202020204" pitchFamily="34" charset="0"/>
              <a:buChar char="•"/>
            </a:pPr>
            <a:r>
              <a:rPr lang="en-US" b="1" i="0" u="none" strike="noStrike" dirty="0">
                <a:solidFill>
                  <a:schemeClr val="tx1"/>
                </a:solidFill>
                <a:effectLst/>
                <a:latin typeface="Arial" panose="020B0604020202020204" pitchFamily="34" charset="0"/>
              </a:rPr>
              <a:t>Damage to digital systems - </a:t>
            </a:r>
            <a:r>
              <a:rPr lang="en-US" b="0" i="0" u="none" strike="noStrike" dirty="0">
                <a:solidFill>
                  <a:schemeClr val="tx1"/>
                </a:solidFill>
                <a:effectLst/>
                <a:latin typeface="Arial" panose="020B0604020202020204" pitchFamily="34" charset="0"/>
              </a:rPr>
              <a:t>E.g. Viruses or spyware being installed on company systems or devices.</a:t>
            </a:r>
            <a:endParaRPr lang="en-US" b="0" dirty="0">
              <a:solidFill>
                <a:schemeClr val="tx1"/>
              </a:solidFill>
              <a:effectLst/>
            </a:endParaRPr>
          </a:p>
        </p:txBody>
      </p:sp>
    </p:spTree>
    <p:extLst>
      <p:ext uri="{BB962C8B-B14F-4D97-AF65-F5344CB8AC3E}">
        <p14:creationId xmlns:p14="http://schemas.microsoft.com/office/powerpoint/2010/main" val="19382201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rtl="0">
              <a:buNone/>
            </a:pPr>
            <a:r>
              <a:rPr lang="en-US" b="0" i="0" u="none" strike="noStrike" dirty="0">
                <a:solidFill>
                  <a:srgbClr val="000000"/>
                </a:solidFill>
                <a:effectLst/>
                <a:latin typeface="Arial" panose="020B0604020202020204" pitchFamily="34" charset="0"/>
              </a:rPr>
              <a:t>Let’s look now at security protocols with </a:t>
            </a:r>
            <a:r>
              <a:rPr lang="en-US" b="0" i="0" u="sng" dirty="0">
                <a:solidFill>
                  <a:srgbClr val="000000"/>
                </a:solidFill>
                <a:effectLst/>
                <a:latin typeface="Arial" panose="020B0604020202020204" pitchFamily="34" charset="0"/>
              </a:rPr>
              <a:t>outbound</a:t>
            </a:r>
            <a:r>
              <a:rPr lang="en-US" b="0" i="0" u="none" strike="noStrike" dirty="0">
                <a:solidFill>
                  <a:srgbClr val="000000"/>
                </a:solidFill>
                <a:effectLst/>
                <a:latin typeface="Arial" panose="020B0604020202020204" pitchFamily="34" charset="0"/>
              </a:rPr>
              <a:t> communications</a:t>
            </a:r>
            <a:r>
              <a:rPr lang="en-US" b="0" i="0" u="none" strike="noStrike" dirty="0">
                <a:solidFill>
                  <a:srgbClr val="000000"/>
                </a:solidFill>
                <a:effectLst/>
                <a:latin typeface="Arial"/>
              </a:rPr>
              <a:t>. </a:t>
            </a:r>
          </a:p>
          <a:p>
            <a:pPr marL="0" indent="0" rtl="0">
              <a:buNone/>
            </a:pPr>
            <a:endParaRPr lang="en-US" b="0" i="0" u="none" strike="noStrike" dirty="0">
              <a:solidFill>
                <a:srgbClr val="000000"/>
              </a:solidFill>
              <a:effectLst/>
              <a:latin typeface="Arial"/>
            </a:endParaRPr>
          </a:p>
          <a:p>
            <a:pPr marL="0" indent="0" rtl="0">
              <a:buNone/>
            </a:pPr>
            <a:r>
              <a:rPr lang="en-US" b="0" i="0" u="none" strike="noStrike" dirty="0">
                <a:solidFill>
                  <a:srgbClr val="000000"/>
                </a:solidFill>
                <a:effectLst/>
                <a:latin typeface="Arial" panose="020B0604020202020204" pitchFamily="34" charset="0"/>
              </a:rPr>
              <a:t>Protect company IP and customer information by:</a:t>
            </a:r>
            <a:endParaRPr lang="en-US" b="0" dirty="0">
              <a:effectLst/>
            </a:endParaRPr>
          </a:p>
          <a:p>
            <a:pPr marL="180975" indent="-180975" rtl="0" fontAlgn="base">
              <a:buFont typeface="Arial" panose="020B0604020202020204" pitchFamily="34" charset="0"/>
              <a:buChar char="•"/>
            </a:pPr>
            <a:r>
              <a:rPr lang="en-US" b="0" i="0" u="none" strike="noStrike" dirty="0">
                <a:solidFill>
                  <a:srgbClr val="000000"/>
                </a:solidFill>
                <a:effectLst/>
                <a:latin typeface="Arial" panose="020B0604020202020204" pitchFamily="34" charset="0"/>
              </a:rPr>
              <a:t>Not sharing company IP without external parties unless authorized, and</a:t>
            </a:r>
          </a:p>
          <a:p>
            <a:pPr marL="180975" indent="-180975" rtl="0" fontAlgn="base">
              <a:buFont typeface="Arial" panose="020B0604020202020204" pitchFamily="34" charset="0"/>
              <a:buChar char="•"/>
            </a:pPr>
            <a:r>
              <a:rPr lang="en-US" b="0" i="0" u="none" strike="noStrike" dirty="0">
                <a:solidFill>
                  <a:srgbClr val="000000"/>
                </a:solidFill>
                <a:effectLst/>
                <a:latin typeface="Arial" panose="020B0604020202020204" pitchFamily="34" charset="0"/>
              </a:rPr>
              <a:t>Locking company files, systems and databases and not sharing passwords</a:t>
            </a:r>
          </a:p>
          <a:p>
            <a:pPr marL="0" indent="0" rtl="0">
              <a:buNone/>
            </a:pPr>
            <a:endParaRPr lang="en-US" b="0" i="0" u="none" strike="noStrike" dirty="0">
              <a:solidFill>
                <a:srgbClr val="000000"/>
              </a:solidFill>
              <a:effectLst/>
              <a:latin typeface="Arial" panose="020B0604020202020204" pitchFamily="34" charset="0"/>
            </a:endParaRPr>
          </a:p>
          <a:p>
            <a:pPr marL="0" indent="0" rtl="0">
              <a:buNone/>
            </a:pPr>
            <a:r>
              <a:rPr lang="en-US" b="0" i="0" u="none" strike="noStrike" dirty="0">
                <a:solidFill>
                  <a:srgbClr val="000000"/>
                </a:solidFill>
                <a:effectLst/>
                <a:latin typeface="Arial" panose="020B0604020202020204" pitchFamily="34" charset="0"/>
              </a:rPr>
              <a:t>Secure platforms should always be used to make payments:</a:t>
            </a:r>
            <a:endParaRPr lang="en-US" dirty="0"/>
          </a:p>
          <a:p>
            <a:pPr marL="171450" indent="-171450" rtl="0">
              <a:buFont typeface="Arial" panose="020B0604020202020204" pitchFamily="34" charset="0"/>
              <a:buChar char="•"/>
            </a:pPr>
            <a:r>
              <a:rPr lang="en-US" b="0" i="0" u="none" strike="noStrike" dirty="0">
                <a:solidFill>
                  <a:srgbClr val="000000"/>
                </a:solidFill>
                <a:effectLst/>
                <a:latin typeface="Arial" panose="020B0604020202020204" pitchFamily="34" charset="0"/>
              </a:rPr>
              <a:t>Financial information should never be shared in emails or messages. </a:t>
            </a:r>
          </a:p>
          <a:p>
            <a:pPr marL="171450" indent="-171450" rtl="0">
              <a:buFont typeface="Arial" panose="020B0604020202020204" pitchFamily="34" charset="0"/>
              <a:buChar char="•"/>
            </a:pPr>
            <a:r>
              <a:rPr lang="en-US" b="0" i="0" u="none" strike="noStrike" dirty="0">
                <a:solidFill>
                  <a:srgbClr val="000000"/>
                </a:solidFill>
                <a:effectLst/>
                <a:latin typeface="Arial" panose="020B0604020202020204" pitchFamily="34" charset="0"/>
              </a:rPr>
              <a:t>Instead, request invoices and make payments via secure bank transfer or through secure platforms such as PayPal.</a:t>
            </a:r>
          </a:p>
        </p:txBody>
      </p:sp>
    </p:spTree>
    <p:extLst>
      <p:ext uri="{BB962C8B-B14F-4D97-AF65-F5344CB8AC3E}">
        <p14:creationId xmlns:p14="http://schemas.microsoft.com/office/powerpoint/2010/main" val="7525749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b="0" dirty="0"/>
              <a:t>Now let’s consider security for </a:t>
            </a:r>
            <a:r>
              <a:rPr lang="en-US" b="0" u="sng" dirty="0"/>
              <a:t>inbound</a:t>
            </a:r>
            <a:r>
              <a:rPr lang="en-US" b="0" dirty="0"/>
              <a:t> communications.</a:t>
            </a:r>
          </a:p>
          <a:p>
            <a:pPr marL="0" indent="0">
              <a:buNone/>
            </a:pPr>
            <a:endParaRPr lang="en-US" b="1" dirty="0"/>
          </a:p>
          <a:p>
            <a:pPr marL="0" indent="0">
              <a:buNone/>
            </a:pPr>
            <a:r>
              <a:rPr lang="en-US" b="1" dirty="0"/>
              <a:t>Protect company data by mitigating susceptibility to dangerous emails</a:t>
            </a:r>
            <a:endParaRPr lang="en-US" b="0" dirty="0"/>
          </a:p>
          <a:p>
            <a:pPr marL="171450" indent="-171450">
              <a:buFont typeface="Arial" panose="020B0604020202020204" pitchFamily="34" charset="0"/>
              <a:buChar char="•"/>
            </a:pPr>
            <a:r>
              <a:rPr lang="en-US" b="0" dirty="0"/>
              <a:t>Spam emails (junk emails) are unsolicited mail. Most email programs have filters for spam and prevent such emails from entering your inbox. </a:t>
            </a:r>
          </a:p>
          <a:p>
            <a:pPr marL="171450" indent="-171450">
              <a:buFont typeface="Arial" panose="020B0604020202020204" pitchFamily="34" charset="0"/>
              <a:buChar char="•"/>
            </a:pPr>
            <a:r>
              <a:rPr lang="en-US" b="0" dirty="0"/>
              <a:t>Some of the reasons emails are marked as spam are: low email engagement, misleading subject lines, containing trigger words, suspicious IP address or containing attachments.</a:t>
            </a:r>
          </a:p>
          <a:p>
            <a:pPr marL="171450" indent="-171450">
              <a:buFont typeface="Arial" panose="020B0604020202020204" pitchFamily="34" charset="0"/>
              <a:buChar char="•"/>
            </a:pPr>
            <a:r>
              <a:rPr lang="en-US" b="0" dirty="0"/>
              <a:t>Ensure the spam filter on your email platform is switched on to prevent spam, dangerous or suspicious emails from entering your inbox. </a:t>
            </a:r>
          </a:p>
          <a:p>
            <a:pPr marL="171450" indent="-171450">
              <a:buFont typeface="Arial" panose="020B0604020202020204" pitchFamily="34" charset="0"/>
              <a:buChar char="•"/>
            </a:pPr>
            <a:r>
              <a:rPr lang="en-US" b="0" dirty="0"/>
              <a:t>Turning on the spam filter will send spam, dangerous and suspicious emails to the ‘Junk’ folder.</a:t>
            </a:r>
          </a:p>
          <a:p>
            <a:pPr marL="0" indent="0">
              <a:buNone/>
            </a:pPr>
            <a:endParaRPr lang="en-US" b="1" dirty="0"/>
          </a:p>
          <a:p>
            <a:pPr marL="0" indent="0">
              <a:buNone/>
            </a:pPr>
            <a:r>
              <a:rPr lang="en-US" b="1" dirty="0"/>
              <a:t>Use secure platforms to make payments</a:t>
            </a:r>
          </a:p>
          <a:p>
            <a:pPr marL="171450" indent="-171450">
              <a:buFont typeface="Arial" panose="020B0604020202020204" pitchFamily="34" charset="0"/>
              <a:buChar char="•"/>
            </a:pPr>
            <a:r>
              <a:rPr lang="en-US" dirty="0"/>
              <a:t>Do not respond to or click any links or attachments from unknown senders, within suspicious messages or respond to messages or enter details into forms.</a:t>
            </a:r>
          </a:p>
          <a:p>
            <a:pPr marL="0" indent="0">
              <a:buNone/>
            </a:pPr>
            <a:endParaRPr lang="en-US" dirty="0"/>
          </a:p>
          <a:p>
            <a:pPr marL="0" indent="0">
              <a:buNone/>
            </a:pPr>
            <a:r>
              <a:rPr lang="en-US" b="1" dirty="0" err="1"/>
              <a:t>Recognise</a:t>
            </a:r>
            <a:r>
              <a:rPr lang="en-US" b="1" dirty="0"/>
              <a:t> and report</a:t>
            </a:r>
          </a:p>
          <a:p>
            <a:pPr marL="171450" indent="-171450">
              <a:buFont typeface="Arial" panose="020B0604020202020204" pitchFamily="34" charset="0"/>
              <a:buChar char="•"/>
            </a:pPr>
            <a:r>
              <a:rPr lang="en-US" dirty="0"/>
              <a:t>Seek to verify the sender and content before engaging with any communications.</a:t>
            </a:r>
          </a:p>
          <a:p>
            <a:pPr marL="171450" indent="-171450">
              <a:buFont typeface="Arial" panose="020B0604020202020204" pitchFamily="34" charset="0"/>
              <a:buChar char="•"/>
            </a:pPr>
            <a:r>
              <a:rPr lang="en-US" dirty="0"/>
              <a:t>Report to supervisor or cyber security personnel if unsure.</a:t>
            </a:r>
          </a:p>
        </p:txBody>
      </p:sp>
    </p:spTree>
    <p:extLst>
      <p:ext uri="{BB962C8B-B14F-4D97-AF65-F5344CB8AC3E}">
        <p14:creationId xmlns:p14="http://schemas.microsoft.com/office/powerpoint/2010/main" val="7591232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endParaRPr lang="en-US" dirty="0">
              <a:solidFill>
                <a:schemeClr val="tx1"/>
              </a:solidFill>
              <a:latin typeface="Arial"/>
              <a:ea typeface="Arial"/>
              <a:cs typeface="Arial"/>
              <a:sym typeface="Arial"/>
            </a:endParaRPr>
          </a:p>
        </p:txBody>
      </p:sp>
    </p:spTree>
    <p:extLst>
      <p:ext uri="{BB962C8B-B14F-4D97-AF65-F5344CB8AC3E}">
        <p14:creationId xmlns:p14="http://schemas.microsoft.com/office/powerpoint/2010/main" val="2819008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703127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606888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Business professionals are required to communicate with colleagues, customers and clients via many communication channels. The appropriate communication method and application must be chosen for each type of communication. </a:t>
            </a:r>
          </a:p>
          <a:p>
            <a:pPr marL="0" indent="0">
              <a:buNone/>
            </a:pPr>
            <a:endParaRPr lang="en-US" dirty="0"/>
          </a:p>
          <a:p>
            <a:pPr marL="0" indent="0">
              <a:buNone/>
            </a:pPr>
            <a:r>
              <a:rPr lang="en-US" dirty="0"/>
              <a:t>For example, email would be used to send a customer an invoice for any services provided.</a:t>
            </a:r>
          </a:p>
        </p:txBody>
      </p:sp>
    </p:spTree>
    <p:extLst>
      <p:ext uri="{BB962C8B-B14F-4D97-AF65-F5344CB8AC3E}">
        <p14:creationId xmlns:p14="http://schemas.microsoft.com/office/powerpoint/2010/main" val="25654567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Selecting the most effective forms of digital communication in the workplace can be a challenging task, as there are more communication channels available than ever before. </a:t>
            </a:r>
          </a:p>
          <a:p>
            <a:pPr marL="0" indent="0">
              <a:buNone/>
            </a:pPr>
            <a:endParaRPr lang="en-US" dirty="0"/>
          </a:p>
          <a:p>
            <a:pPr marL="0" indent="0">
              <a:buNone/>
            </a:pPr>
            <a:r>
              <a:rPr lang="en-US" dirty="0" err="1"/>
              <a:t>Organisation</a:t>
            </a:r>
            <a:r>
              <a:rPr lang="en-US" dirty="0"/>
              <a:t> management need to carefully consider the choice of these channels for these to be used across the business, and will set out these channels in </a:t>
            </a:r>
            <a:r>
              <a:rPr lang="en-US" dirty="0" err="1"/>
              <a:t>organisation</a:t>
            </a:r>
            <a:r>
              <a:rPr lang="en-US" dirty="0"/>
              <a:t>-wide policy to ensure alignment between workers and departments.</a:t>
            </a:r>
          </a:p>
          <a:p>
            <a:pPr marL="0" indent="0">
              <a:buNone/>
            </a:pPr>
            <a:endParaRPr lang="en-US" dirty="0"/>
          </a:p>
          <a:p>
            <a:pPr marL="0" indent="0">
              <a:buNone/>
            </a:pPr>
            <a:r>
              <a:rPr lang="en-US" dirty="0"/>
              <a:t>When mandating communication channels, </a:t>
            </a:r>
            <a:r>
              <a:rPr lang="en-US" dirty="0" err="1"/>
              <a:t>organisations</a:t>
            </a:r>
            <a:r>
              <a:rPr lang="en-US" dirty="0"/>
              <a:t> need to strike the right balance. On one hand, when there are not enough communication channels, it is harder for workers to share information between each other, and harder for customers to make contact.</a:t>
            </a:r>
          </a:p>
          <a:p>
            <a:pPr marL="0" indent="0">
              <a:buNone/>
            </a:pPr>
            <a:endParaRPr lang="en-US" dirty="0"/>
          </a:p>
          <a:p>
            <a:pPr marL="0" indent="0">
              <a:buNone/>
            </a:pPr>
            <a:r>
              <a:rPr lang="en-US" dirty="0"/>
              <a:t>Conversely, when there are too many communication channels, workers may miss messages, more training and time to adapt to the platforms are required, and there are higher costs to manage those additional channels.</a:t>
            </a:r>
          </a:p>
        </p:txBody>
      </p:sp>
    </p:spTree>
    <p:extLst>
      <p:ext uri="{BB962C8B-B14F-4D97-AF65-F5344CB8AC3E}">
        <p14:creationId xmlns:p14="http://schemas.microsoft.com/office/powerpoint/2010/main" val="572409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a:xfrm>
            <a:off x="381299" y="4343400"/>
            <a:ext cx="6096075" cy="4368114"/>
          </a:xfrm>
        </p:spPr>
        <p:txBody>
          <a:bodyPr/>
          <a:lstStyle/>
          <a:p>
            <a:pPr marL="0" indent="0">
              <a:buNone/>
            </a:pPr>
            <a:r>
              <a:rPr lang="en-US" dirty="0"/>
              <a:t>Let’s explore some of the broad categories of commonly used communication channels that are used in business today.</a:t>
            </a:r>
          </a:p>
          <a:p>
            <a:pPr marL="0" indent="0">
              <a:buNone/>
            </a:pPr>
            <a:endParaRPr lang="en-US" dirty="0"/>
          </a:p>
          <a:p>
            <a:pPr marL="0" indent="0">
              <a:buNone/>
            </a:pPr>
            <a:r>
              <a:rPr lang="en-US" b="1" dirty="0"/>
              <a:t>Email – </a:t>
            </a:r>
            <a:r>
              <a:rPr lang="en-US" b="0" dirty="0"/>
              <a:t>Can</a:t>
            </a:r>
            <a:r>
              <a:rPr lang="en-US" dirty="0"/>
              <a:t> be accessed from different devices and platforms and can share a range of media types as attachments. Emails can easily be stored for effective record keeping. A downside is that inboxes may become flooded with too much information. Being a written format, email also lacks emotional cues and personability, which can result in misinterpretation.</a:t>
            </a:r>
          </a:p>
          <a:p>
            <a:pPr marL="0" indent="0">
              <a:buNone/>
            </a:pPr>
            <a:endParaRPr lang="en-US" dirty="0"/>
          </a:p>
          <a:p>
            <a:pPr marL="0" indent="0">
              <a:buNone/>
            </a:pPr>
            <a:r>
              <a:rPr lang="en-US" b="1" dirty="0"/>
              <a:t>Instant messages – </a:t>
            </a:r>
            <a:r>
              <a:rPr lang="en-US" b="0" dirty="0"/>
              <a:t>A</a:t>
            </a:r>
            <a:r>
              <a:rPr lang="en-US" dirty="0"/>
              <a:t>llows for quick communication when a user needs confirmation or clarification that does not require both parties to be in conversation simultaneously, such as a phone call. </a:t>
            </a:r>
            <a:r>
              <a:rPr lang="en-US" dirty="0" err="1"/>
              <a:t>Organisations</a:t>
            </a:r>
            <a:r>
              <a:rPr lang="en-US" dirty="0"/>
              <a:t> may adopt a platform such as Microsoft Teams or Google Chat to allow IMs. However, media sharing is limited and archiving messages is not effective.</a:t>
            </a:r>
          </a:p>
          <a:p>
            <a:pPr marL="0" indent="0">
              <a:buNone/>
            </a:pPr>
            <a:endParaRPr lang="en-US" dirty="0"/>
          </a:p>
          <a:p>
            <a:pPr marL="0" indent="0">
              <a:buNone/>
            </a:pPr>
            <a:r>
              <a:rPr lang="en-US" b="1" dirty="0"/>
              <a:t>Phone and conference calls – </a:t>
            </a:r>
            <a:r>
              <a:rPr lang="en-US" b="0" dirty="0"/>
              <a:t>I</a:t>
            </a:r>
            <a:r>
              <a:rPr lang="en-US" dirty="0"/>
              <a:t>nformation is exchanged via spoken word in a real-time conversation. This includes some level of personability as tone, volume and language can be communicated. A weakness is that they are generally not archived and media cannot be shared. They also require both parties to be engaged in the conversation simultaneously, which may be inconvenient.</a:t>
            </a:r>
          </a:p>
          <a:p>
            <a:pPr marL="0" indent="0">
              <a:buNone/>
            </a:pPr>
            <a:endParaRPr lang="en-US" dirty="0"/>
          </a:p>
          <a:p>
            <a:pPr marL="0" indent="0">
              <a:buNone/>
            </a:pPr>
            <a:r>
              <a:rPr lang="en-US" b="1" dirty="0"/>
              <a:t>Video calls and videoconferencing – </a:t>
            </a:r>
            <a:r>
              <a:rPr lang="en-US" b="0" dirty="0"/>
              <a:t>This</a:t>
            </a:r>
            <a:r>
              <a:rPr lang="en-US" dirty="0"/>
              <a:t> extends the benefits of phone calls with personal elements (e.g. body language). Improvements in technology over the last decade have allowed this channel to become more widely adapted. Drawbacks of video calls include the need for a quiet environment for the call, and thus generally need to be scheduled ahead of time.</a:t>
            </a:r>
          </a:p>
        </p:txBody>
      </p:sp>
    </p:spTree>
    <p:extLst>
      <p:ext uri="{BB962C8B-B14F-4D97-AF65-F5344CB8AC3E}">
        <p14:creationId xmlns:p14="http://schemas.microsoft.com/office/powerpoint/2010/main" val="389937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b="1" dirty="0"/>
              <a:t>VLOGs and video tutorials – </a:t>
            </a:r>
            <a:r>
              <a:rPr lang="en-US" dirty="0"/>
              <a:t>From a more customer-centric standpoint, </a:t>
            </a:r>
            <a:r>
              <a:rPr lang="en-US" b="0" dirty="0"/>
              <a:t>video</a:t>
            </a:r>
            <a:r>
              <a:rPr lang="en-US" dirty="0"/>
              <a:t> (including VLOGs), are an effective way of disseminating information. The proliferation and enhanced technology of production tools and web-based hosting services such as YouTube, mean that producing video content can be done in many situations. Because they are generally one-way communication only, video content does not allow for live feedback or conversation.</a:t>
            </a:r>
          </a:p>
          <a:p>
            <a:pPr marL="0" indent="0">
              <a:buNone/>
            </a:pPr>
            <a:endParaRPr lang="en-US" dirty="0"/>
          </a:p>
          <a:p>
            <a:pPr marL="0" indent="0">
              <a:buNone/>
            </a:pPr>
            <a:r>
              <a:rPr lang="en-US" b="1" dirty="0"/>
              <a:t>Social media tools</a:t>
            </a:r>
            <a:r>
              <a:rPr lang="en-US" dirty="0"/>
              <a:t> – These are an incredibly effective and dynamic communication channel to engage with customers and prospects. Many different touchpoints are available and the investment by the </a:t>
            </a:r>
            <a:r>
              <a:rPr lang="en-US" dirty="0" err="1"/>
              <a:t>organisation</a:t>
            </a:r>
            <a:r>
              <a:rPr lang="en-US" dirty="0"/>
              <a:t> can be scaled as required. Social media does have limitations, however, as it generally for informal and brief communication only. Additionally, depending on the commitment, social media can be very time consuming to manage.</a:t>
            </a:r>
          </a:p>
          <a:p>
            <a:pPr marL="0" indent="0">
              <a:buNone/>
            </a:pPr>
            <a:endParaRPr lang="en-US" dirty="0"/>
          </a:p>
          <a:p>
            <a:pPr marL="0" indent="0">
              <a:buNone/>
            </a:pPr>
            <a:r>
              <a:rPr lang="en-US" b="1" dirty="0"/>
              <a:t>Project management tools – </a:t>
            </a:r>
            <a:r>
              <a:rPr lang="en-US" dirty="0"/>
              <a:t>From an internal perspective, </a:t>
            </a:r>
            <a:r>
              <a:rPr lang="en-US" b="1" dirty="0"/>
              <a:t>project management tools </a:t>
            </a:r>
            <a:r>
              <a:rPr lang="en-US" dirty="0"/>
              <a:t>such as Trello, Jira and Slack provide a platform for organisational departments to plan out projects and track their progress. Participants can see project information, deadlines and current delegated tasks.  Although workers can communicate through these platforms, it is usually limited to instant message or note-type messages, which limits reach and media sharing.</a:t>
            </a:r>
          </a:p>
        </p:txBody>
      </p:sp>
    </p:spTree>
    <p:extLst>
      <p:ext uri="{BB962C8B-B14F-4D97-AF65-F5344CB8AC3E}">
        <p14:creationId xmlns:p14="http://schemas.microsoft.com/office/powerpoint/2010/main" val="22722444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Before selecting your communication channel, consider:</a:t>
            </a:r>
          </a:p>
          <a:p>
            <a:pPr marL="0" indent="0">
              <a:buNone/>
            </a:pPr>
            <a:endParaRPr lang="en-US" dirty="0"/>
          </a:p>
          <a:p>
            <a:pPr marL="0" indent="0">
              <a:buNone/>
            </a:pPr>
            <a:r>
              <a:rPr lang="en-US" b="1" dirty="0"/>
              <a:t>Purpose</a:t>
            </a:r>
          </a:p>
          <a:p>
            <a:pPr marL="171450" indent="-171450">
              <a:buFont typeface="Arial" panose="020B0604020202020204" pitchFamily="34" charset="0"/>
              <a:buChar char="•"/>
            </a:pPr>
            <a:r>
              <a:rPr lang="en-US" dirty="0"/>
              <a:t>What are you trying to achieve through your communication? </a:t>
            </a:r>
          </a:p>
          <a:p>
            <a:pPr marL="171450" indent="-171450">
              <a:buFont typeface="Arial" panose="020B0604020202020204" pitchFamily="34" charset="0"/>
              <a:buChar char="•"/>
            </a:pPr>
            <a:r>
              <a:rPr lang="en-US" dirty="0"/>
              <a:t>How does your purpose affect which method of communication you will select?</a:t>
            </a:r>
          </a:p>
          <a:p>
            <a:pPr marL="171450" indent="-171450">
              <a:buFont typeface="Arial" panose="020B0604020202020204" pitchFamily="34" charset="0"/>
              <a:buChar char="•"/>
            </a:pPr>
            <a:r>
              <a:rPr lang="en-US" dirty="0"/>
              <a:t>Does the platform align with </a:t>
            </a:r>
            <a:r>
              <a:rPr lang="en-US" dirty="0" err="1"/>
              <a:t>organisational</a:t>
            </a:r>
            <a:r>
              <a:rPr lang="en-US" dirty="0"/>
              <a:t> policy?</a:t>
            </a:r>
          </a:p>
          <a:p>
            <a:pPr marL="0" indent="0">
              <a:buNone/>
            </a:pPr>
            <a:endParaRPr lang="en-US" b="1" dirty="0"/>
          </a:p>
          <a:p>
            <a:pPr marL="0" indent="0">
              <a:buNone/>
            </a:pPr>
            <a:r>
              <a:rPr lang="en-US" b="1" dirty="0"/>
              <a:t>Audience</a:t>
            </a:r>
            <a:r>
              <a:rPr lang="en-US" dirty="0"/>
              <a:t> </a:t>
            </a:r>
          </a:p>
          <a:p>
            <a:pPr marL="171450" indent="-171450">
              <a:buFont typeface="Arial" panose="020B0604020202020204" pitchFamily="34" charset="0"/>
              <a:buChar char="•"/>
            </a:pPr>
            <a:r>
              <a:rPr lang="en-US" dirty="0"/>
              <a:t>Who will you be communicating with?</a:t>
            </a:r>
          </a:p>
          <a:p>
            <a:pPr marL="171450" indent="-171450">
              <a:buFont typeface="Arial" panose="020B0604020202020204" pitchFamily="34" charset="0"/>
              <a:buChar char="•"/>
            </a:pPr>
            <a:r>
              <a:rPr lang="en-US" dirty="0"/>
              <a:t>How many people need to be included in the conversation?</a:t>
            </a:r>
          </a:p>
          <a:p>
            <a:pPr marL="171450" indent="-171450">
              <a:buFont typeface="Arial" panose="020B0604020202020204" pitchFamily="34" charset="0"/>
              <a:buChar char="•"/>
            </a:pPr>
            <a:r>
              <a:rPr lang="en-US" dirty="0"/>
              <a:t>Does anyone in the conversation have specific needs that must be catered for when selecting the communication channel?</a:t>
            </a:r>
          </a:p>
          <a:p>
            <a:pPr marL="0" indent="0">
              <a:buNone/>
            </a:pPr>
            <a:endParaRPr lang="en-US" dirty="0"/>
          </a:p>
          <a:p>
            <a:pPr marL="0" indent="0">
              <a:buNone/>
            </a:pPr>
            <a:r>
              <a:rPr lang="en-US" b="1" dirty="0"/>
              <a:t>Content</a:t>
            </a:r>
          </a:p>
          <a:p>
            <a:pPr marL="171450" indent="-171450">
              <a:buFont typeface="Arial" panose="020B0604020202020204" pitchFamily="34" charset="0"/>
              <a:buChar char="•"/>
            </a:pPr>
            <a:r>
              <a:rPr lang="en-US" dirty="0"/>
              <a:t>How much information do you need to share?</a:t>
            </a:r>
          </a:p>
          <a:p>
            <a:pPr marL="171450" indent="-171450">
              <a:buFont typeface="Arial" panose="020B0604020202020204" pitchFamily="34" charset="0"/>
              <a:buChar char="•"/>
            </a:pPr>
            <a:r>
              <a:rPr lang="en-US" dirty="0"/>
              <a:t>How do you frame essential information so it is easy to find?</a:t>
            </a:r>
          </a:p>
          <a:p>
            <a:pPr marL="171450" indent="-171450">
              <a:buFont typeface="Arial" panose="020B0604020202020204" pitchFamily="34" charset="0"/>
              <a:buChar char="•"/>
            </a:pPr>
            <a:r>
              <a:rPr lang="en-US" dirty="0"/>
              <a:t>What tone and language is appropriate?</a:t>
            </a:r>
          </a:p>
          <a:p>
            <a:pPr marL="171450" indent="-171450">
              <a:buFont typeface="Arial" panose="020B0604020202020204" pitchFamily="34" charset="0"/>
              <a:buChar char="•"/>
            </a:pPr>
            <a:r>
              <a:rPr lang="en-US" dirty="0"/>
              <a:t>What forms of media do you wish to share?</a:t>
            </a:r>
          </a:p>
        </p:txBody>
      </p:sp>
    </p:spTree>
    <p:extLst>
      <p:ext uri="{BB962C8B-B14F-4D97-AF65-F5344CB8AC3E}">
        <p14:creationId xmlns:p14="http://schemas.microsoft.com/office/powerpoint/2010/main" val="2677252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Your </a:t>
            </a:r>
            <a:r>
              <a:rPr lang="en-US" dirty="0" err="1"/>
              <a:t>organisation’s</a:t>
            </a:r>
            <a:r>
              <a:rPr lang="en-US" dirty="0"/>
              <a:t> policies and procedures manual is your go-to guide for selecting the best communication channel and discovering how to access/use specific applications. </a:t>
            </a:r>
          </a:p>
          <a:p>
            <a:pPr marL="0" indent="-298450"/>
            <a:endParaRPr lang="en-US" dirty="0"/>
          </a:p>
          <a:p>
            <a:pPr marL="0" indent="0">
              <a:buNone/>
            </a:pPr>
            <a:r>
              <a:rPr lang="en-US" dirty="0"/>
              <a:t>Examples of communication policies within the workplace include:</a:t>
            </a:r>
          </a:p>
          <a:p>
            <a:pPr marL="0" indent="-298450"/>
            <a:endParaRPr lang="en-US" dirty="0"/>
          </a:p>
          <a:p>
            <a:pPr marL="171450" indent="-171450">
              <a:buFont typeface="Arial" panose="020B0604020202020204" pitchFamily="34" charset="0"/>
              <a:buChar char="•"/>
            </a:pPr>
            <a:r>
              <a:rPr lang="en-US" dirty="0"/>
              <a:t>“Email is the most preferred internal method of communication within the </a:t>
            </a:r>
            <a:r>
              <a:rPr lang="en-US" dirty="0" err="1"/>
              <a:t>organisation</a:t>
            </a:r>
            <a:r>
              <a:rPr lang="en-US" dirty="0"/>
              <a:t>.”</a:t>
            </a:r>
          </a:p>
          <a:p>
            <a:pPr marL="171450" indent="-171450">
              <a:buFont typeface="Arial" panose="020B0604020202020204" pitchFamily="34" charset="0"/>
              <a:buChar char="•"/>
            </a:pPr>
            <a:r>
              <a:rPr lang="en-US" dirty="0"/>
              <a:t>“Email is suitable for seeking/sharing information, collaboration, sharing documents, scheduling meetings and discussing general work matters. If it is an urgent matter, please call, instant message and if necessary, arrange a meeting.”</a:t>
            </a:r>
          </a:p>
          <a:p>
            <a:pPr marL="171450" indent="-171450">
              <a:buFont typeface="Arial" panose="020B0604020202020204" pitchFamily="34" charset="0"/>
              <a:buChar char="•"/>
            </a:pPr>
            <a:r>
              <a:rPr lang="en-US" dirty="0"/>
              <a:t>“Using your company email address (both internally and externally) must be for work related purposes only.”</a:t>
            </a:r>
          </a:p>
          <a:p>
            <a:pPr marL="171450" indent="-171450">
              <a:buFont typeface="Arial" panose="020B0604020202020204" pitchFamily="34" charset="0"/>
              <a:buChar char="•"/>
            </a:pPr>
            <a:r>
              <a:rPr lang="en-US" dirty="0"/>
              <a:t>“Emails should never contain any rude, inappropriate, offensive or derogatory language or media.”</a:t>
            </a:r>
          </a:p>
          <a:p>
            <a:pPr marL="171450" indent="-171450">
              <a:buFont typeface="Arial" panose="020B0604020202020204" pitchFamily="34" charset="0"/>
              <a:buChar char="•"/>
            </a:pPr>
            <a:r>
              <a:rPr lang="en-US" dirty="0"/>
              <a:t>“Your company email and temporary password will be set up during your first day of induction and your account will be terminated within 10 business days of your final shift, should you leave the company.”</a:t>
            </a:r>
          </a:p>
        </p:txBody>
      </p:sp>
    </p:spTree>
    <p:extLst>
      <p:ext uri="{BB962C8B-B14F-4D97-AF65-F5344CB8AC3E}">
        <p14:creationId xmlns:p14="http://schemas.microsoft.com/office/powerpoint/2010/main" val="26624357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2" name="Picture 1" descr="Background pattern&#10;&#10;Description automatically generated">
            <a:extLst>
              <a:ext uri="{FF2B5EF4-FFF2-40B4-BE49-F238E27FC236}">
                <a16:creationId xmlns:a16="http://schemas.microsoft.com/office/drawing/2014/main" id="{FC7D8074-514A-04C6-D5E6-C7C25B99A15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5143500"/>
          </a:xfrm>
          <a:prstGeom prst="rect">
            <a:avLst/>
          </a:prstGeom>
        </p:spPr>
      </p:pic>
      <p:pic>
        <p:nvPicPr>
          <p:cNvPr id="5" name="Picture 4" descr="Icon&#10;&#10;Description automatically generated">
            <a:extLst>
              <a:ext uri="{FF2B5EF4-FFF2-40B4-BE49-F238E27FC236}">
                <a16:creationId xmlns:a16="http://schemas.microsoft.com/office/drawing/2014/main" id="{0EE7A90B-2F7A-F0E2-BA74-1C192F3B445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9144000" cy="5143500"/>
          </a:xfrm>
          <a:prstGeom prst="rect">
            <a:avLst/>
          </a:prstGeom>
        </p:spPr>
      </p:pic>
      <p:pic>
        <p:nvPicPr>
          <p:cNvPr id="6" name="Google Shape;13;p5">
            <a:extLst>
              <a:ext uri="{FF2B5EF4-FFF2-40B4-BE49-F238E27FC236}">
                <a16:creationId xmlns:a16="http://schemas.microsoft.com/office/drawing/2014/main" id="{11CE0EE9-1E50-DC65-63F4-457505212B45}"/>
              </a:ext>
            </a:extLst>
          </p:cNvPr>
          <p:cNvPicPr preferRelativeResize="0"/>
          <p:nvPr userDrawn="1"/>
        </p:nvPicPr>
        <p:blipFill>
          <a:blip r:embed="rId4" cstate="screen">
            <a:alphaModFix/>
            <a:extLst>
              <a:ext uri="{28A0092B-C50C-407E-A947-70E740481C1C}">
                <a14:useLocalDpi xmlns:a14="http://schemas.microsoft.com/office/drawing/2010/main"/>
              </a:ext>
            </a:extLst>
          </a:blip>
          <a:stretch>
            <a:fillRect/>
          </a:stretch>
        </p:blipFill>
        <p:spPr>
          <a:xfrm>
            <a:off x="594512" y="1554600"/>
            <a:ext cx="2040481" cy="744600"/>
          </a:xfrm>
          <a:prstGeom prst="rect">
            <a:avLst/>
          </a:prstGeom>
          <a:noFill/>
          <a:ln>
            <a:noFill/>
          </a:ln>
        </p:spPr>
      </p:pic>
    </p:spTree>
    <p:extLst>
      <p:ext uri="{BB962C8B-B14F-4D97-AF65-F5344CB8AC3E}">
        <p14:creationId xmlns:p14="http://schemas.microsoft.com/office/powerpoint/2010/main" val="23230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2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pos="408" userDrawn="1">
          <p15:clr>
            <a:srgbClr val="FBAE40"/>
          </p15:clr>
        </p15:guide>
        <p15:guide id="4" pos="5352"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bg>
      <p:bgPr>
        <a:solidFill>
          <a:schemeClr val="bg1"/>
        </a:solidFill>
        <a:effectLst/>
      </p:bgPr>
    </p:bg>
    <p:spTree>
      <p:nvGrpSpPr>
        <p:cNvPr id="1" name=""/>
        <p:cNvGrpSpPr/>
        <p:nvPr/>
      </p:nvGrpSpPr>
      <p:grpSpPr>
        <a:xfrm>
          <a:off x="0" y="0"/>
          <a:ext cx="0" cy="0"/>
          <a:chOff x="0" y="0"/>
          <a:chExt cx="0" cy="0"/>
        </a:xfrm>
      </p:grpSpPr>
      <p:sp>
        <p:nvSpPr>
          <p:cNvPr id="4" name="Google Shape;35;p55">
            <a:extLst>
              <a:ext uri="{FF2B5EF4-FFF2-40B4-BE49-F238E27FC236}">
                <a16:creationId xmlns:a16="http://schemas.microsoft.com/office/drawing/2014/main" id="{1F3FC45B-BD0B-D466-5AFB-BAF2B81D48FF}"/>
              </a:ext>
            </a:extLst>
          </p:cNvPr>
          <p:cNvSpPr txBox="1"/>
          <p:nvPr userDrawn="1"/>
        </p:nvSpPr>
        <p:spPr>
          <a:xfrm>
            <a:off x="1588" y="4813680"/>
            <a:ext cx="2895480" cy="292357"/>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700"/>
              <a:buFont typeface="Arial"/>
              <a:buNone/>
            </a:pPr>
            <a:r>
              <a:rPr lang="en-AU" sz="700" b="0" i="0" u="none" strike="noStrike" cap="none" dirty="0">
                <a:solidFill>
                  <a:srgbClr val="FFFFFF"/>
                </a:solidFill>
                <a:latin typeface="Arial"/>
                <a:ea typeface="Arial"/>
                <a:cs typeface="Arial"/>
                <a:sym typeface="Arial"/>
              </a:rPr>
              <a:t>Any questions? Contact support@binnacletraining.com.au</a:t>
            </a:r>
            <a:endParaRPr sz="700" b="0" i="0" u="none" strike="noStrike" cap="none" dirty="0">
              <a:solidFill>
                <a:srgbClr val="000000"/>
              </a:solidFill>
              <a:latin typeface="Arial"/>
              <a:ea typeface="Arial"/>
              <a:cs typeface="Arial"/>
              <a:sym typeface="Arial"/>
            </a:endParaRPr>
          </a:p>
        </p:txBody>
      </p:sp>
      <p:pic>
        <p:nvPicPr>
          <p:cNvPr id="2" name="Picture 1" descr="Background pattern&#10;&#10;Description automatically generated">
            <a:extLst>
              <a:ext uri="{FF2B5EF4-FFF2-40B4-BE49-F238E27FC236}">
                <a16:creationId xmlns:a16="http://schemas.microsoft.com/office/drawing/2014/main" id="{2F36D823-709C-D023-9679-8B856A1A196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836541040"/>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orient="horz" pos="3140" userDrawn="1">
          <p15:clr>
            <a:srgbClr val="FBAE40"/>
          </p15:clr>
        </p15:guide>
        <p15:guide id="4" pos="295" userDrawn="1">
          <p15:clr>
            <a:srgbClr val="FBAE40"/>
          </p15:clr>
        </p15:guide>
        <p15:guide id="5" pos="546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8950672"/>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orient="horz" pos="3140" userDrawn="1">
          <p15:clr>
            <a:srgbClr val="FBAE40"/>
          </p15:clr>
        </p15:guide>
        <p15:guide id="4" pos="295" userDrawn="1">
          <p15:clr>
            <a:srgbClr val="FBAE40"/>
          </p15:clr>
        </p15:guide>
        <p15:guide id="5" pos="546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ustom Layou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Google Shape;35;p55">
            <a:extLst>
              <a:ext uri="{FF2B5EF4-FFF2-40B4-BE49-F238E27FC236}">
                <a16:creationId xmlns:a16="http://schemas.microsoft.com/office/drawing/2014/main" id="{1F3FC45B-BD0B-D466-5AFB-BAF2B81D48FF}"/>
              </a:ext>
            </a:extLst>
          </p:cNvPr>
          <p:cNvSpPr txBox="1"/>
          <p:nvPr userDrawn="1"/>
        </p:nvSpPr>
        <p:spPr>
          <a:xfrm>
            <a:off x="1588" y="4813680"/>
            <a:ext cx="2895480" cy="292357"/>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700"/>
              <a:buFont typeface="Arial"/>
              <a:buNone/>
            </a:pPr>
            <a:r>
              <a:rPr lang="en-AU" sz="700" b="0" i="0" u="none" strike="noStrike" cap="none" dirty="0">
                <a:solidFill>
                  <a:srgbClr val="FFFFFF"/>
                </a:solidFill>
                <a:latin typeface="Arial"/>
                <a:ea typeface="Arial"/>
                <a:cs typeface="Arial"/>
                <a:sym typeface="Arial"/>
              </a:rPr>
              <a:t>Any questions? Contact support@binnacletraining.com.au</a:t>
            </a:r>
            <a:endParaRPr sz="700" b="0" i="0" u="none" strike="noStrike" cap="none" dirty="0">
              <a:solidFill>
                <a:srgbClr val="000000"/>
              </a:solidFill>
              <a:latin typeface="Arial"/>
              <a:ea typeface="Arial"/>
              <a:cs typeface="Arial"/>
              <a:sym typeface="Arial"/>
            </a:endParaRPr>
          </a:p>
        </p:txBody>
      </p:sp>
      <p:pic>
        <p:nvPicPr>
          <p:cNvPr id="2" name="Picture 1" descr="A picture containing rectangle&#10;&#10;Description automatically generated">
            <a:extLst>
              <a:ext uri="{FF2B5EF4-FFF2-40B4-BE49-F238E27FC236}">
                <a16:creationId xmlns:a16="http://schemas.microsoft.com/office/drawing/2014/main" id="{F775B946-53CC-9B37-DB8F-5488090FEC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2412" cy="5142607"/>
          </a:xfrm>
          <a:prstGeom prst="rect">
            <a:avLst/>
          </a:prstGeom>
        </p:spPr>
      </p:pic>
      <p:sp>
        <p:nvSpPr>
          <p:cNvPr id="9" name="Google Shape;35;p55">
            <a:extLst>
              <a:ext uri="{FF2B5EF4-FFF2-40B4-BE49-F238E27FC236}">
                <a16:creationId xmlns:a16="http://schemas.microsoft.com/office/drawing/2014/main" id="{D031E84A-3BE8-B7E1-1056-3BB909034A87}"/>
              </a:ext>
            </a:extLst>
          </p:cNvPr>
          <p:cNvSpPr txBox="1"/>
          <p:nvPr userDrawn="1"/>
        </p:nvSpPr>
        <p:spPr>
          <a:xfrm>
            <a:off x="8480108" y="4687821"/>
            <a:ext cx="608012" cy="292357"/>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AU" sz="700" b="0" i="0" u="none" strike="noStrike" cap="none" dirty="0">
                <a:solidFill>
                  <a:srgbClr val="FFFFFF"/>
                </a:solidFill>
                <a:latin typeface="Arial"/>
                <a:ea typeface="Arial"/>
                <a:cs typeface="Arial"/>
                <a:sym typeface="Arial"/>
              </a:rPr>
              <a:t>Slide </a:t>
            </a:r>
            <a:fld id="{E158034A-FB48-8B46-9D26-C4A44701B012}" type="slidenum">
              <a:rPr lang="en-AU" sz="700" b="0" i="0" u="none" strike="noStrike" cap="none" smtClean="0">
                <a:solidFill>
                  <a:srgbClr val="FFFFFF"/>
                </a:solidFill>
                <a:latin typeface="Arial"/>
                <a:ea typeface="Arial"/>
                <a:cs typeface="Arial"/>
                <a:sym typeface="Arial"/>
              </a:rPr>
              <a:pPr marL="0" marR="0" lvl="0" indent="0" algn="ctr" rtl="0">
                <a:lnSpc>
                  <a:spcPct val="100000"/>
                </a:lnSpc>
                <a:spcBef>
                  <a:spcPts val="0"/>
                </a:spcBef>
                <a:spcAft>
                  <a:spcPts val="0"/>
                </a:spcAft>
                <a:buClr>
                  <a:srgbClr val="000000"/>
                </a:buClr>
                <a:buSzPts val="700"/>
                <a:buFont typeface="Arial"/>
                <a:buNone/>
              </a:pPr>
              <a:t>‹#›</a:t>
            </a:fld>
            <a:endParaRPr sz="7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2688377137"/>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orient="horz" pos="3140" userDrawn="1">
          <p15:clr>
            <a:srgbClr val="FBAE40"/>
          </p15:clr>
        </p15:guide>
        <p15:guide id="4" pos="295" userDrawn="1">
          <p15:clr>
            <a:srgbClr val="FBAE40"/>
          </p15:clr>
        </p15:guide>
        <p15:guide id="5" pos="546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ustom Layou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5EE1134-7A6C-FFA0-A04B-7C84133BCDD7}"/>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0" y="0"/>
            <a:ext cx="9142412" cy="5142606"/>
          </a:xfrm>
          <a:prstGeom prst="rect">
            <a:avLst/>
          </a:prstGeom>
        </p:spPr>
      </p:pic>
      <p:sp>
        <p:nvSpPr>
          <p:cNvPr id="4" name="Google Shape;35;p55">
            <a:extLst>
              <a:ext uri="{FF2B5EF4-FFF2-40B4-BE49-F238E27FC236}">
                <a16:creationId xmlns:a16="http://schemas.microsoft.com/office/drawing/2014/main" id="{1F3FC45B-BD0B-D466-5AFB-BAF2B81D48FF}"/>
              </a:ext>
            </a:extLst>
          </p:cNvPr>
          <p:cNvSpPr txBox="1"/>
          <p:nvPr userDrawn="1"/>
        </p:nvSpPr>
        <p:spPr>
          <a:xfrm>
            <a:off x="1588" y="4813680"/>
            <a:ext cx="2895480" cy="292357"/>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700"/>
              <a:buFont typeface="Arial"/>
              <a:buNone/>
            </a:pPr>
            <a:r>
              <a:rPr lang="en-AU" sz="700" b="0" i="0" u="none" strike="noStrike" cap="none" dirty="0">
                <a:solidFill>
                  <a:srgbClr val="FFFFFF"/>
                </a:solidFill>
                <a:latin typeface="Arial"/>
                <a:ea typeface="Arial"/>
                <a:cs typeface="Arial"/>
                <a:sym typeface="Arial"/>
              </a:rPr>
              <a:t>Any questions? Contact support@binnacletraining.com.au</a:t>
            </a:r>
            <a:endParaRPr sz="700" b="0" i="0" u="none" strike="noStrike" cap="none" dirty="0">
              <a:solidFill>
                <a:srgbClr val="000000"/>
              </a:solidFill>
              <a:latin typeface="Arial"/>
              <a:ea typeface="Arial"/>
              <a:cs typeface="Arial"/>
              <a:sym typeface="Arial"/>
            </a:endParaRPr>
          </a:p>
        </p:txBody>
      </p:sp>
      <p:sp>
        <p:nvSpPr>
          <p:cNvPr id="9" name="Google Shape;35;p55">
            <a:extLst>
              <a:ext uri="{FF2B5EF4-FFF2-40B4-BE49-F238E27FC236}">
                <a16:creationId xmlns:a16="http://schemas.microsoft.com/office/drawing/2014/main" id="{D031E84A-3BE8-B7E1-1056-3BB909034A87}"/>
              </a:ext>
            </a:extLst>
          </p:cNvPr>
          <p:cNvSpPr txBox="1"/>
          <p:nvPr userDrawn="1"/>
        </p:nvSpPr>
        <p:spPr>
          <a:xfrm>
            <a:off x="8535988" y="4813679"/>
            <a:ext cx="608012" cy="292357"/>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AU" sz="700" b="0" i="0" u="none" strike="noStrike" cap="none" dirty="0">
                <a:solidFill>
                  <a:srgbClr val="FFFFFF"/>
                </a:solidFill>
                <a:latin typeface="Arial"/>
                <a:ea typeface="Arial"/>
                <a:cs typeface="Arial"/>
                <a:sym typeface="Arial"/>
              </a:rPr>
              <a:t>Slide </a:t>
            </a:r>
            <a:fld id="{E158034A-FB48-8B46-9D26-C4A44701B012}" type="slidenum">
              <a:rPr lang="en-AU" sz="700" b="0" i="0" u="none" strike="noStrike" cap="none" smtClean="0">
                <a:solidFill>
                  <a:srgbClr val="FFFFFF"/>
                </a:solidFill>
                <a:latin typeface="Arial"/>
                <a:ea typeface="Arial"/>
                <a:cs typeface="Arial"/>
                <a:sym typeface="Arial"/>
              </a:rPr>
              <a:pPr marL="0" marR="0" lvl="0" indent="0" algn="ctr" rtl="0">
                <a:lnSpc>
                  <a:spcPct val="100000"/>
                </a:lnSpc>
                <a:spcBef>
                  <a:spcPts val="0"/>
                </a:spcBef>
                <a:spcAft>
                  <a:spcPts val="0"/>
                </a:spcAft>
                <a:buClr>
                  <a:srgbClr val="000000"/>
                </a:buClr>
                <a:buSzPts val="700"/>
                <a:buFont typeface="Arial"/>
                <a:buNone/>
              </a:pPr>
              <a:t>‹#›</a:t>
            </a:fld>
            <a:endParaRPr sz="7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2580632020"/>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orient="horz" pos="3140" userDrawn="1">
          <p15:clr>
            <a:srgbClr val="FBAE40"/>
          </p15:clr>
        </p15:guide>
        <p15:guide id="4" pos="295" userDrawn="1">
          <p15:clr>
            <a:srgbClr val="FBAE40"/>
          </p15:clr>
        </p15:guide>
        <p15:guide id="5" pos="5465"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2" name="Picture 1" descr="Background pattern&#10;&#10;Description automatically generated">
            <a:extLst>
              <a:ext uri="{FF2B5EF4-FFF2-40B4-BE49-F238E27FC236}">
                <a16:creationId xmlns:a16="http://schemas.microsoft.com/office/drawing/2014/main" id="{D090AB82-C646-0B61-D1CF-FC45AD0DF5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5" name="Google Shape;40;p56">
            <a:extLst>
              <a:ext uri="{FF2B5EF4-FFF2-40B4-BE49-F238E27FC236}">
                <a16:creationId xmlns:a16="http://schemas.microsoft.com/office/drawing/2014/main" id="{6BCBEC23-195E-1EC4-EB76-1161AEBB1544}"/>
              </a:ext>
            </a:extLst>
          </p:cNvPr>
          <p:cNvSpPr txBox="1"/>
          <p:nvPr userDrawn="1"/>
        </p:nvSpPr>
        <p:spPr>
          <a:xfrm>
            <a:off x="2794269" y="1198925"/>
            <a:ext cx="3555459" cy="2131322"/>
          </a:xfrm>
          <a:prstGeom prst="rect">
            <a:avLst/>
          </a:prstGeom>
          <a:noFill/>
          <a:ln>
            <a:noFill/>
          </a:ln>
        </p:spPr>
        <p:txBody>
          <a:bodyPr spcFirstLastPara="1" wrap="square" lIns="91425" tIns="91425" rIns="91425" bIns="91425" anchor="t" anchorCtr="0">
            <a:spAutoFit/>
          </a:bodyPr>
          <a:lstStyle/>
          <a:p>
            <a:pPr marL="0" marR="0" lvl="0" indent="0" algn="ctr" rtl="0">
              <a:lnSpc>
                <a:spcPct val="115000"/>
              </a:lnSpc>
              <a:spcBef>
                <a:spcPts val="0"/>
              </a:spcBef>
              <a:spcAft>
                <a:spcPts val="0"/>
              </a:spcAft>
              <a:buClr>
                <a:srgbClr val="000000"/>
              </a:buClr>
              <a:buSzPts val="1100"/>
              <a:buFont typeface="Arial"/>
              <a:buNone/>
            </a:pPr>
            <a:r>
              <a:rPr lang="en-AU" sz="1200" b="1" i="0" u="none" strike="noStrike" cap="none" dirty="0">
                <a:solidFill>
                  <a:schemeClr val="lt1"/>
                </a:solidFill>
                <a:latin typeface="Arial"/>
                <a:ea typeface="Arial"/>
                <a:cs typeface="Arial"/>
                <a:sym typeface="Arial"/>
              </a:rPr>
              <a:t>Binnacle Support</a:t>
            </a:r>
            <a:endParaRPr dirty="0"/>
          </a:p>
          <a:p>
            <a:pPr marL="0" marR="0" lvl="0" indent="0" algn="ctr" rtl="0">
              <a:lnSpc>
                <a:spcPct val="115000"/>
              </a:lnSpc>
              <a:spcBef>
                <a:spcPts val="0"/>
              </a:spcBef>
              <a:spcAft>
                <a:spcPts val="0"/>
              </a:spcAft>
              <a:buClr>
                <a:srgbClr val="000000"/>
              </a:buClr>
              <a:buSzPts val="1100"/>
              <a:buFont typeface="Arial"/>
              <a:buNone/>
            </a:pPr>
            <a:r>
              <a:rPr lang="en-AU" sz="900" b="0" i="1" u="none" strike="noStrike" cap="none" dirty="0">
                <a:solidFill>
                  <a:srgbClr val="C7C7C7"/>
                </a:solidFill>
                <a:latin typeface="Arial"/>
                <a:ea typeface="Arial"/>
                <a:cs typeface="Arial"/>
                <a:sym typeface="Arial"/>
              </a:rPr>
              <a:t>Contact your Binnacle Virtual Trainer &amp; Assessor</a:t>
            </a:r>
            <a:endParaRPr sz="700" b="0" i="0" u="none" strike="noStrike" cap="none" dirty="0">
              <a:solidFill>
                <a:srgbClr val="C7C7C7"/>
              </a:solidFill>
              <a:latin typeface="Arial"/>
              <a:ea typeface="Arial"/>
              <a:cs typeface="Arial"/>
              <a:sym typeface="Arial"/>
            </a:endParaRPr>
          </a:p>
          <a:p>
            <a:pPr marL="0" marR="0" lvl="0" indent="0" algn="ctr" rtl="0">
              <a:lnSpc>
                <a:spcPct val="115000"/>
              </a:lnSpc>
              <a:spcBef>
                <a:spcPts val="0"/>
              </a:spcBef>
              <a:spcAft>
                <a:spcPts val="0"/>
              </a:spcAft>
              <a:buClr>
                <a:srgbClr val="000000"/>
              </a:buClr>
              <a:buSzPts val="1100"/>
              <a:buFont typeface="Arial"/>
              <a:buNone/>
            </a:pPr>
            <a:endParaRPr sz="900" b="0" i="0" u="none" strike="noStrike" cap="none" dirty="0">
              <a:solidFill>
                <a:schemeClr val="lt1"/>
              </a:solidFill>
              <a:latin typeface="Arial"/>
              <a:ea typeface="Arial"/>
              <a:cs typeface="Arial"/>
              <a:sym typeface="Arial"/>
            </a:endParaRPr>
          </a:p>
          <a:p>
            <a:pPr marL="0" marR="0" lvl="0" indent="0" algn="ctr" rtl="0">
              <a:lnSpc>
                <a:spcPct val="115000"/>
              </a:lnSpc>
              <a:spcBef>
                <a:spcPts val="0"/>
              </a:spcBef>
              <a:spcAft>
                <a:spcPts val="0"/>
              </a:spcAft>
              <a:buClr>
                <a:srgbClr val="000000"/>
              </a:buClr>
              <a:buSzPts val="1100"/>
              <a:buFont typeface="Arial"/>
              <a:buNone/>
            </a:pPr>
            <a:r>
              <a:rPr lang="en-AU" sz="1000" b="0" i="0" u="none" strike="noStrike" cap="none" dirty="0">
                <a:solidFill>
                  <a:schemeClr val="lt1"/>
                </a:solidFill>
                <a:latin typeface="Arial"/>
                <a:ea typeface="Arial"/>
                <a:cs typeface="Arial"/>
                <a:sym typeface="Arial"/>
              </a:rPr>
              <a:t>For any questions or support you may require regarding this virtual resource and the related assessment, please contact our Binnacle Virtual Trainer and Assessor Team at:</a:t>
            </a:r>
            <a:endParaRPr dirty="0"/>
          </a:p>
          <a:p>
            <a:pPr marL="0" marR="0" lvl="0" indent="0" algn="ctr" rtl="0">
              <a:lnSpc>
                <a:spcPct val="115000"/>
              </a:lnSpc>
              <a:spcBef>
                <a:spcPts val="0"/>
              </a:spcBef>
              <a:spcAft>
                <a:spcPts val="0"/>
              </a:spcAft>
              <a:buClr>
                <a:srgbClr val="000000"/>
              </a:buClr>
              <a:buSzPts val="1100"/>
              <a:buFont typeface="Arial"/>
              <a:buNone/>
            </a:pPr>
            <a:r>
              <a:rPr lang="en-AU" sz="1000" b="0" i="0" u="none" strike="noStrike" cap="none" dirty="0">
                <a:solidFill>
                  <a:schemeClr val="lt1"/>
                </a:solidFill>
                <a:latin typeface="Arial"/>
                <a:ea typeface="Arial"/>
                <a:cs typeface="Arial"/>
                <a:sym typeface="Arial"/>
              </a:rPr>
              <a:t> </a:t>
            </a:r>
            <a:endParaRPr dirty="0"/>
          </a:p>
          <a:p>
            <a:pPr marL="0" marR="0" lvl="0" indent="0" algn="ctr" rtl="0">
              <a:lnSpc>
                <a:spcPct val="115000"/>
              </a:lnSpc>
              <a:spcBef>
                <a:spcPts val="0"/>
              </a:spcBef>
              <a:spcAft>
                <a:spcPts val="0"/>
              </a:spcAft>
              <a:buClr>
                <a:srgbClr val="000000"/>
              </a:buClr>
              <a:buSzPts val="1100"/>
              <a:buFont typeface="Arial"/>
              <a:buNone/>
            </a:pPr>
            <a:r>
              <a:rPr lang="en-AU" sz="1000" b="1" i="0" u="none" strike="noStrike" cap="none" dirty="0">
                <a:solidFill>
                  <a:schemeClr val="lt1"/>
                </a:solidFill>
                <a:latin typeface="Arial"/>
                <a:ea typeface="Arial"/>
                <a:cs typeface="Arial"/>
                <a:sym typeface="Arial"/>
              </a:rPr>
              <a:t>support@binnacletraining.com.au </a:t>
            </a:r>
            <a:br>
              <a:rPr lang="en-AU" sz="1000" b="0" i="0" u="none" strike="noStrike" cap="none" dirty="0">
                <a:solidFill>
                  <a:schemeClr val="lt1"/>
                </a:solidFill>
                <a:latin typeface="Arial"/>
                <a:ea typeface="Arial"/>
                <a:cs typeface="Arial"/>
                <a:sym typeface="Arial"/>
              </a:rPr>
            </a:br>
            <a:endParaRPr sz="1000" b="0" i="0" u="none" strike="noStrike" cap="none" dirty="0">
              <a:solidFill>
                <a:schemeClr val="lt1"/>
              </a:solidFill>
              <a:latin typeface="Arial"/>
              <a:ea typeface="Arial"/>
              <a:cs typeface="Arial"/>
              <a:sym typeface="Arial"/>
            </a:endParaRPr>
          </a:p>
          <a:p>
            <a:pPr marL="0" marR="0" lvl="0" indent="0" algn="ctr" rtl="0">
              <a:lnSpc>
                <a:spcPct val="115000"/>
              </a:lnSpc>
              <a:spcBef>
                <a:spcPts val="0"/>
              </a:spcBef>
              <a:spcAft>
                <a:spcPts val="0"/>
              </a:spcAft>
              <a:buClr>
                <a:srgbClr val="000000"/>
              </a:buClr>
              <a:buSzPts val="1100"/>
              <a:buFont typeface="Arial"/>
              <a:buNone/>
            </a:pPr>
            <a:r>
              <a:rPr lang="en-AU" sz="1000" b="0" i="0" u="none" strike="noStrike" cap="none" dirty="0">
                <a:solidFill>
                  <a:schemeClr val="lt1"/>
                </a:solidFill>
                <a:latin typeface="Arial"/>
                <a:ea typeface="Arial"/>
                <a:cs typeface="Arial"/>
                <a:sym typeface="Arial"/>
              </a:rPr>
              <a:t>Please reference your full name, assessment tab </a:t>
            </a:r>
            <a:endParaRPr dirty="0"/>
          </a:p>
          <a:p>
            <a:pPr marL="0" marR="0" lvl="0" indent="0" algn="ctr" rtl="0">
              <a:lnSpc>
                <a:spcPct val="115000"/>
              </a:lnSpc>
              <a:spcBef>
                <a:spcPts val="0"/>
              </a:spcBef>
              <a:spcAft>
                <a:spcPts val="0"/>
              </a:spcAft>
              <a:buClr>
                <a:srgbClr val="000000"/>
              </a:buClr>
              <a:buSzPts val="1100"/>
              <a:buFont typeface="Arial"/>
              <a:buNone/>
            </a:pPr>
            <a:r>
              <a:rPr lang="en-AU" sz="1000" b="0" i="0" u="none" strike="noStrike" cap="none" dirty="0">
                <a:solidFill>
                  <a:schemeClr val="lt1"/>
                </a:solidFill>
                <a:latin typeface="Arial"/>
                <a:ea typeface="Arial"/>
                <a:cs typeface="Arial"/>
                <a:sym typeface="Arial"/>
              </a:rPr>
              <a:t>and support request. </a:t>
            </a:r>
            <a:endParaRPr sz="1000" b="0" i="0" u="none" strike="noStrike" cap="none" dirty="0">
              <a:solidFill>
                <a:schemeClr val="lt1"/>
              </a:solidFill>
              <a:latin typeface="Arial"/>
              <a:ea typeface="Arial"/>
              <a:cs typeface="Arial"/>
              <a:sym typeface="Arial"/>
            </a:endParaRPr>
          </a:p>
        </p:txBody>
      </p:sp>
      <p:pic>
        <p:nvPicPr>
          <p:cNvPr id="3" name="Picture 2" descr="Shape&#10;&#10;Description automatically generated">
            <a:extLst>
              <a:ext uri="{FF2B5EF4-FFF2-40B4-BE49-F238E27FC236}">
                <a16:creationId xmlns:a16="http://schemas.microsoft.com/office/drawing/2014/main" id="{2369387F-8CB5-5BEF-8FEB-5AA6C5E2FDA5}"/>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9144000" cy="5143500"/>
          </a:xfrm>
          <a:prstGeom prst="rect">
            <a:avLst/>
          </a:prstGeom>
        </p:spPr>
      </p:pic>
      <p:pic>
        <p:nvPicPr>
          <p:cNvPr id="4" name="Google Shape;22;p7">
            <a:extLst>
              <a:ext uri="{FF2B5EF4-FFF2-40B4-BE49-F238E27FC236}">
                <a16:creationId xmlns:a16="http://schemas.microsoft.com/office/drawing/2014/main" id="{10D706A3-4172-899D-0546-98C3F393B86E}"/>
              </a:ext>
            </a:extLst>
          </p:cNvPr>
          <p:cNvPicPr preferRelativeResize="0"/>
          <p:nvPr userDrawn="1"/>
        </p:nvPicPr>
        <p:blipFill rotWithShape="1">
          <a:blip r:embed="rId4" cstate="screen">
            <a:alphaModFix/>
            <a:extLst>
              <a:ext uri="{28A0092B-C50C-407E-A947-70E740481C1C}">
                <a14:useLocalDpi xmlns:a14="http://schemas.microsoft.com/office/drawing/2010/main"/>
              </a:ext>
            </a:extLst>
          </a:blip>
          <a:srcRect t="612" b="612"/>
          <a:stretch/>
        </p:blipFill>
        <p:spPr>
          <a:xfrm>
            <a:off x="3985201" y="3521890"/>
            <a:ext cx="1176805" cy="424155"/>
          </a:xfrm>
          <a:prstGeom prst="rect">
            <a:avLst/>
          </a:prstGeom>
          <a:noFill/>
          <a:ln>
            <a:noFill/>
          </a:ln>
        </p:spPr>
      </p:pic>
    </p:spTree>
    <p:extLst>
      <p:ext uri="{BB962C8B-B14F-4D97-AF65-F5344CB8AC3E}">
        <p14:creationId xmlns:p14="http://schemas.microsoft.com/office/powerpoint/2010/main" val="999674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Google Shape;8;p51">
            <a:extLst>
              <a:ext uri="{FF2B5EF4-FFF2-40B4-BE49-F238E27FC236}">
                <a16:creationId xmlns:a16="http://schemas.microsoft.com/office/drawing/2014/main" id="{5964B238-AC58-40E5-11CE-20F9CB3C0DAD}"/>
              </a:ext>
            </a:extLst>
          </p:cNvPr>
          <p:cNvSpPr txBox="1">
            <a:spLocks/>
          </p:cNvSpPr>
          <p:nvPr userDrawn="1"/>
        </p:nvSpPr>
        <p:spPr>
          <a:xfrm>
            <a:off x="8472458" y="4663217"/>
            <a:ext cx="548700" cy="393600"/>
          </a:xfrm>
          <a:prstGeom prst="rect">
            <a:avLst/>
          </a:prstGeom>
          <a:noFill/>
          <a:ln>
            <a:noFill/>
          </a:ln>
        </p:spPr>
        <p:txBody>
          <a:bodyPr spcFirstLastPara="1" wrap="square" lIns="91425" tIns="91425" rIns="91425" bIns="91425" anchor="ctr" anchorCtr="0">
            <a:normAutofit/>
          </a:bodyPr>
          <a:lstStyle>
            <a:defPPr>
              <a:defRPr lang="en-US"/>
            </a:defPPr>
            <a:lvl1pPr marL="0" marR="0" lvl="0" indent="0" algn="r" defTabSz="457200" rtl="0" eaLnBrk="1" latinLnBrk="0" hangingPunct="1">
              <a:lnSpc>
                <a:spcPct val="100000"/>
              </a:lnSpc>
              <a:spcBef>
                <a:spcPts val="0"/>
              </a:spcBef>
              <a:spcAft>
                <a:spcPts val="0"/>
              </a:spcAft>
              <a:buClr>
                <a:srgbClr val="000000"/>
              </a:buClr>
              <a:buSzPts val="1000"/>
              <a:buFont typeface="Arial"/>
              <a:buNone/>
              <a:defRPr sz="1000" b="0" i="0" u="none" strike="noStrike" kern="1200" cap="none">
                <a:solidFill>
                  <a:schemeClr val="dk2"/>
                </a:solidFill>
                <a:latin typeface="Arial"/>
                <a:ea typeface="Arial"/>
                <a:cs typeface="Arial"/>
                <a:sym typeface="Arial"/>
              </a:defRPr>
            </a:lvl1pPr>
            <a:lvl2pPr marL="0" marR="0" lvl="1" indent="0" algn="r" defTabSz="457200" rtl="0" eaLnBrk="1" latinLnBrk="0" hangingPunct="1">
              <a:lnSpc>
                <a:spcPct val="100000"/>
              </a:lnSpc>
              <a:spcBef>
                <a:spcPts val="0"/>
              </a:spcBef>
              <a:spcAft>
                <a:spcPts val="0"/>
              </a:spcAft>
              <a:buClr>
                <a:srgbClr val="000000"/>
              </a:buClr>
              <a:buSzPts val="1000"/>
              <a:buFont typeface="Arial"/>
              <a:buNone/>
              <a:defRPr sz="1000" b="0" i="0" u="none" strike="noStrike" kern="1200" cap="none">
                <a:solidFill>
                  <a:schemeClr val="dk2"/>
                </a:solidFill>
                <a:latin typeface="Arial"/>
                <a:ea typeface="Arial"/>
                <a:cs typeface="Arial"/>
                <a:sym typeface="Arial"/>
              </a:defRPr>
            </a:lvl2pPr>
            <a:lvl3pPr marL="0" marR="0" lvl="2" indent="0" algn="r" defTabSz="457200" rtl="0" eaLnBrk="1" latinLnBrk="0" hangingPunct="1">
              <a:lnSpc>
                <a:spcPct val="100000"/>
              </a:lnSpc>
              <a:spcBef>
                <a:spcPts val="0"/>
              </a:spcBef>
              <a:spcAft>
                <a:spcPts val="0"/>
              </a:spcAft>
              <a:buClr>
                <a:srgbClr val="000000"/>
              </a:buClr>
              <a:buSzPts val="1000"/>
              <a:buFont typeface="Arial"/>
              <a:buNone/>
              <a:defRPr sz="1000" b="0" i="0" u="none" strike="noStrike" kern="1200" cap="none">
                <a:solidFill>
                  <a:schemeClr val="dk2"/>
                </a:solidFill>
                <a:latin typeface="Arial"/>
                <a:ea typeface="Arial"/>
                <a:cs typeface="Arial"/>
                <a:sym typeface="Arial"/>
              </a:defRPr>
            </a:lvl3pPr>
            <a:lvl4pPr marL="0" marR="0" lvl="3" indent="0" algn="r" defTabSz="457200" rtl="0" eaLnBrk="1" latinLnBrk="0" hangingPunct="1">
              <a:lnSpc>
                <a:spcPct val="100000"/>
              </a:lnSpc>
              <a:spcBef>
                <a:spcPts val="0"/>
              </a:spcBef>
              <a:spcAft>
                <a:spcPts val="0"/>
              </a:spcAft>
              <a:buClr>
                <a:srgbClr val="000000"/>
              </a:buClr>
              <a:buSzPts val="1000"/>
              <a:buFont typeface="Arial"/>
              <a:buNone/>
              <a:defRPr sz="1000" b="0" i="0" u="none" strike="noStrike" kern="1200" cap="none">
                <a:solidFill>
                  <a:schemeClr val="dk2"/>
                </a:solidFill>
                <a:latin typeface="Arial"/>
                <a:ea typeface="Arial"/>
                <a:cs typeface="Arial"/>
                <a:sym typeface="Arial"/>
              </a:defRPr>
            </a:lvl4pPr>
            <a:lvl5pPr marL="0" marR="0" lvl="4" indent="0" algn="r" defTabSz="457200" rtl="0" eaLnBrk="1" latinLnBrk="0" hangingPunct="1">
              <a:lnSpc>
                <a:spcPct val="100000"/>
              </a:lnSpc>
              <a:spcBef>
                <a:spcPts val="0"/>
              </a:spcBef>
              <a:spcAft>
                <a:spcPts val="0"/>
              </a:spcAft>
              <a:buClr>
                <a:srgbClr val="000000"/>
              </a:buClr>
              <a:buSzPts val="1000"/>
              <a:buFont typeface="Arial"/>
              <a:buNone/>
              <a:defRPr sz="1000" b="0" i="0" u="none" strike="noStrike" kern="1200" cap="none">
                <a:solidFill>
                  <a:schemeClr val="dk2"/>
                </a:solidFill>
                <a:latin typeface="Arial"/>
                <a:ea typeface="Arial"/>
                <a:cs typeface="Arial"/>
                <a:sym typeface="Arial"/>
              </a:defRPr>
            </a:lvl5pPr>
            <a:lvl6pPr marL="0" marR="0" lvl="5" indent="0" algn="r" defTabSz="457200" rtl="0" eaLnBrk="1" latinLnBrk="0" hangingPunct="1">
              <a:lnSpc>
                <a:spcPct val="100000"/>
              </a:lnSpc>
              <a:spcBef>
                <a:spcPts val="0"/>
              </a:spcBef>
              <a:spcAft>
                <a:spcPts val="0"/>
              </a:spcAft>
              <a:buClr>
                <a:srgbClr val="000000"/>
              </a:buClr>
              <a:buSzPts val="1000"/>
              <a:buFont typeface="Arial"/>
              <a:buNone/>
              <a:defRPr sz="1000" b="0" i="0" u="none" strike="noStrike" kern="1200" cap="none">
                <a:solidFill>
                  <a:schemeClr val="dk2"/>
                </a:solidFill>
                <a:latin typeface="Arial"/>
                <a:ea typeface="Arial"/>
                <a:cs typeface="Arial"/>
                <a:sym typeface="Arial"/>
              </a:defRPr>
            </a:lvl6pPr>
            <a:lvl7pPr marL="0" marR="0" lvl="6" indent="0" algn="r" defTabSz="457200" rtl="0" eaLnBrk="1" latinLnBrk="0" hangingPunct="1">
              <a:lnSpc>
                <a:spcPct val="100000"/>
              </a:lnSpc>
              <a:spcBef>
                <a:spcPts val="0"/>
              </a:spcBef>
              <a:spcAft>
                <a:spcPts val="0"/>
              </a:spcAft>
              <a:buClr>
                <a:srgbClr val="000000"/>
              </a:buClr>
              <a:buSzPts val="1000"/>
              <a:buFont typeface="Arial"/>
              <a:buNone/>
              <a:defRPr sz="1000" b="0" i="0" u="none" strike="noStrike" kern="1200" cap="none">
                <a:solidFill>
                  <a:schemeClr val="dk2"/>
                </a:solidFill>
                <a:latin typeface="Arial"/>
                <a:ea typeface="Arial"/>
                <a:cs typeface="Arial"/>
                <a:sym typeface="Arial"/>
              </a:defRPr>
            </a:lvl7pPr>
            <a:lvl8pPr marL="0" marR="0" lvl="7" indent="0" algn="r" defTabSz="457200" rtl="0" eaLnBrk="1" latinLnBrk="0" hangingPunct="1">
              <a:lnSpc>
                <a:spcPct val="100000"/>
              </a:lnSpc>
              <a:spcBef>
                <a:spcPts val="0"/>
              </a:spcBef>
              <a:spcAft>
                <a:spcPts val="0"/>
              </a:spcAft>
              <a:buClr>
                <a:srgbClr val="000000"/>
              </a:buClr>
              <a:buSzPts val="1000"/>
              <a:buFont typeface="Arial"/>
              <a:buNone/>
              <a:defRPr sz="1000" b="0" i="0" u="none" strike="noStrike" kern="1200" cap="none">
                <a:solidFill>
                  <a:schemeClr val="dk2"/>
                </a:solidFill>
                <a:latin typeface="Arial"/>
                <a:ea typeface="Arial"/>
                <a:cs typeface="Arial"/>
                <a:sym typeface="Arial"/>
              </a:defRPr>
            </a:lvl8pPr>
            <a:lvl9pPr marL="0" marR="0" lvl="8" indent="0" algn="r" defTabSz="457200" rtl="0" eaLnBrk="1" latinLnBrk="0" hangingPunct="1">
              <a:lnSpc>
                <a:spcPct val="100000"/>
              </a:lnSpc>
              <a:spcBef>
                <a:spcPts val="0"/>
              </a:spcBef>
              <a:spcAft>
                <a:spcPts val="0"/>
              </a:spcAft>
              <a:buClr>
                <a:srgbClr val="000000"/>
              </a:buClr>
              <a:buSzPts val="1000"/>
              <a:buFont typeface="Arial"/>
              <a:buNone/>
              <a:defRPr sz="1000" b="0" i="0" u="none" strike="noStrike" kern="1200" cap="none">
                <a:solidFill>
                  <a:schemeClr val="dk2"/>
                </a:solidFill>
                <a:latin typeface="Arial"/>
                <a:ea typeface="Arial"/>
                <a:cs typeface="Arial"/>
                <a:sym typeface="Arial"/>
              </a:defRPr>
            </a:lvl9pPr>
          </a:lstStyle>
          <a:p>
            <a:pPr marL="0" marR="0" lvl="0" indent="0" algn="r" defTabSz="914400" rtl="0" eaLnBrk="1" fontAlgn="auto" latinLnBrk="0" hangingPunct="1">
              <a:lnSpc>
                <a:spcPct val="100000"/>
              </a:lnSpc>
              <a:spcBef>
                <a:spcPts val="0"/>
              </a:spcBef>
              <a:spcAft>
                <a:spcPts val="0"/>
              </a:spcAft>
              <a:buClr>
                <a:srgbClr val="000000"/>
              </a:buClr>
              <a:buSzPts val="1000"/>
              <a:buFont typeface="Arial"/>
              <a:buNone/>
              <a:tabLst/>
              <a:defRPr/>
            </a:pPr>
            <a:fld id="{00000000-1234-1234-1234-123412341234}" type="slidenum">
              <a:rPr kumimoji="0" lang="en-AU" sz="1000" b="0" i="0" u="none" strike="noStrike" kern="0" cap="none" spc="0" normalizeH="0" baseline="0" noProof="0" smtClean="0">
                <a:ln>
                  <a:noFill/>
                </a:ln>
                <a:solidFill>
                  <a:schemeClr val="bg1"/>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000"/>
                <a:buFont typeface="Arial"/>
                <a:buNone/>
                <a:tabLst/>
                <a:defRPr/>
              </a:pPr>
              <a:t>‹#›</a:t>
            </a:fld>
            <a:endParaRPr kumimoji="0" lang="en-AU" sz="1000" b="0" i="0" u="none" strike="noStrike" kern="0" cap="none" spc="0" normalizeH="0" baseline="0" noProof="0" dirty="0">
              <a:ln>
                <a:noFill/>
              </a:ln>
              <a:solidFill>
                <a:schemeClr val="bg1"/>
              </a:solidFill>
              <a:effectLst/>
              <a:uLnTx/>
              <a:uFillTx/>
              <a:latin typeface="Arial"/>
              <a:cs typeface="Arial"/>
              <a:sym typeface="Arial"/>
            </a:endParaRPr>
          </a:p>
        </p:txBody>
      </p:sp>
    </p:spTree>
    <p:extLst>
      <p:ext uri="{BB962C8B-B14F-4D97-AF65-F5344CB8AC3E}">
        <p14:creationId xmlns:p14="http://schemas.microsoft.com/office/powerpoint/2010/main" val="2076176601"/>
      </p:ext>
    </p:extLst>
  </p:cSld>
  <p:clrMap bg1="lt1" tx1="dk1" bg2="lt2" tx2="dk2" accent1="accent1" accent2="accent2" accent3="accent3" accent4="accent4" accent5="accent5" accent6="accent6" hlink="hlink" folHlink="folHlink"/>
  <p:sldLayoutIdLst>
    <p:sldLayoutId id="2147483662" r:id="rId1"/>
    <p:sldLayoutId id="2147483666" r:id="rId2"/>
    <p:sldLayoutId id="2147483664" r:id="rId3"/>
    <p:sldLayoutId id="2147483668" r:id="rId4"/>
    <p:sldLayoutId id="2147483669" r:id="rId5"/>
    <p:sldLayoutId id="2147483663" r:id="rId6"/>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18.jpeg"/></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0.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23.xml"/><Relationship Id="rId1" Type="http://schemas.openxmlformats.org/officeDocument/2006/relationships/slideLayout" Target="../slideLayouts/slideLayout4.xml"/><Relationship Id="rId6" Type="http://schemas.openxmlformats.org/officeDocument/2006/relationships/image" Target="../media/image23.svg"/><Relationship Id="rId5" Type="http://schemas.openxmlformats.org/officeDocument/2006/relationships/image" Target="../media/image22.png"/><Relationship Id="rId10" Type="http://schemas.openxmlformats.org/officeDocument/2006/relationships/image" Target="../media/image27.svg"/><Relationship Id="rId4" Type="http://schemas.openxmlformats.org/officeDocument/2006/relationships/image" Target="../media/image21.svg"/><Relationship Id="rId9" Type="http://schemas.openxmlformats.org/officeDocument/2006/relationships/image" Target="../media/image26.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00E96F47-95BA-2909-0778-BFD8E0586A05}"/>
              </a:ext>
            </a:extLst>
          </p:cNvPr>
          <p:cNvSpPr txBox="1">
            <a:spLocks noGrp="1" noRot="1" noMove="1" noResize="1" noEditPoints="1" noAdjustHandles="1" noChangeArrowheads="1" noChangeShapeType="1"/>
          </p:cNvSpPr>
          <p:nvPr/>
        </p:nvSpPr>
        <p:spPr>
          <a:xfrm>
            <a:off x="529663" y="2363414"/>
            <a:ext cx="7966638" cy="1205581"/>
          </a:xfrm>
          <a:prstGeom prst="rect">
            <a:avLst/>
          </a:prstGeom>
        </p:spPr>
        <p:txBody>
          <a:bodyPr/>
          <a:lstStyle>
            <a:lvl1pPr algn="l" defTabSz="685800" rtl="0" eaLnBrk="1" latinLnBrk="0" hangingPunct="1">
              <a:lnSpc>
                <a:spcPct val="90000"/>
              </a:lnSpc>
              <a:spcBef>
                <a:spcPct val="0"/>
              </a:spcBef>
              <a:buNone/>
              <a:defRPr sz="4000" b="1" kern="1200">
                <a:solidFill>
                  <a:schemeClr val="bg1"/>
                </a:solidFill>
                <a:latin typeface="+mj-lt"/>
                <a:ea typeface="+mj-ea"/>
                <a:cs typeface="+mj-cs"/>
              </a:defRPr>
            </a:lvl1pPr>
          </a:lstStyle>
          <a:p>
            <a:r>
              <a:rPr lang="en-US" dirty="0"/>
              <a:t>Digital </a:t>
            </a:r>
            <a:br>
              <a:rPr lang="en-US" dirty="0"/>
            </a:br>
            <a:r>
              <a:rPr lang="en-US" dirty="0"/>
              <a:t>Communication</a:t>
            </a:r>
          </a:p>
        </p:txBody>
      </p:sp>
      <p:sp>
        <p:nvSpPr>
          <p:cNvPr id="3" name="Title 2">
            <a:extLst>
              <a:ext uri="{FF2B5EF4-FFF2-40B4-BE49-F238E27FC236}">
                <a16:creationId xmlns:a16="http://schemas.microsoft.com/office/drawing/2014/main" id="{55B119CF-216C-4701-8B15-EE86B326E0A4}"/>
              </a:ext>
            </a:extLst>
          </p:cNvPr>
          <p:cNvSpPr txBox="1">
            <a:spLocks noGrp="1" noRot="1" noMove="1" noResize="1" noEditPoints="1" noAdjustHandles="1" noChangeArrowheads="1" noChangeShapeType="1"/>
          </p:cNvSpPr>
          <p:nvPr/>
        </p:nvSpPr>
        <p:spPr>
          <a:xfrm>
            <a:off x="533208" y="3580704"/>
            <a:ext cx="7966638" cy="1095983"/>
          </a:xfrm>
          <a:prstGeom prst="rect">
            <a:avLst/>
          </a:prstGeom>
        </p:spPr>
        <p:txBody>
          <a:bodyPr/>
          <a:lstStyle>
            <a:lvl1pPr algn="l" defTabSz="685800" rtl="0" eaLnBrk="1" latinLnBrk="0" hangingPunct="1">
              <a:lnSpc>
                <a:spcPct val="90000"/>
              </a:lnSpc>
              <a:spcBef>
                <a:spcPct val="0"/>
              </a:spcBef>
              <a:buNone/>
              <a:defRPr sz="4000" b="1" kern="1200">
                <a:solidFill>
                  <a:schemeClr val="bg1"/>
                </a:solidFill>
                <a:latin typeface="+mj-lt"/>
                <a:ea typeface="+mj-ea"/>
                <a:cs typeface="+mj-cs"/>
              </a:defRPr>
            </a:lvl1pPr>
          </a:lstStyle>
          <a:p>
            <a:r>
              <a:rPr lang="en-US" sz="1500" b="0" dirty="0">
                <a:solidFill>
                  <a:srgbClr val="CCCCCC"/>
                </a:solidFill>
              </a:rPr>
              <a:t>Presented by Kerrie Morrison</a:t>
            </a:r>
          </a:p>
        </p:txBody>
      </p:sp>
    </p:spTree>
    <p:extLst>
      <p:ext uri="{BB962C8B-B14F-4D97-AF65-F5344CB8AC3E}">
        <p14:creationId xmlns:p14="http://schemas.microsoft.com/office/powerpoint/2010/main" val="1219189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Selecting the Appropriate Application</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0" y="1076549"/>
            <a:ext cx="8412483"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Additional organisational requirements may include:</a:t>
            </a:r>
            <a:endParaRPr lang="en-US" sz="2000" b="0" i="0" u="none" strike="noStrike" cap="none" dirty="0">
              <a:solidFill>
                <a:srgbClr val="0C2055"/>
              </a:solidFill>
              <a:highlight>
                <a:srgbClr val="FFFF00"/>
              </a:highlight>
              <a:latin typeface="Arial"/>
              <a:ea typeface="Arial"/>
              <a:cs typeface="Arial"/>
              <a:sym typeface="Arial"/>
            </a:endParaRPr>
          </a:p>
        </p:txBody>
      </p:sp>
      <p:sp>
        <p:nvSpPr>
          <p:cNvPr id="4" name="Rectangle: Rounded Corners 6">
            <a:extLst>
              <a:ext uri="{FF2B5EF4-FFF2-40B4-BE49-F238E27FC236}">
                <a16:creationId xmlns:a16="http://schemas.microsoft.com/office/drawing/2014/main" id="{40211403-B7D6-0BBD-4797-A75C494D7A94}"/>
              </a:ext>
            </a:extLst>
          </p:cNvPr>
          <p:cNvSpPr>
            <a:spLocks/>
          </p:cNvSpPr>
          <p:nvPr/>
        </p:nvSpPr>
        <p:spPr>
          <a:xfrm>
            <a:off x="2058415" y="1772927"/>
            <a:ext cx="6570940" cy="668822"/>
          </a:xfrm>
          <a:prstGeom prst="roundRect">
            <a:avLst>
              <a:gd name="adj" fmla="val 15247"/>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lvl="1"/>
            <a:r>
              <a:rPr lang="en-US" sz="1600" dirty="0">
                <a:solidFill>
                  <a:srgbClr val="002060"/>
                </a:solidFill>
                <a:latin typeface="Arial"/>
                <a:ea typeface="Arial"/>
                <a:cs typeface="Arial"/>
                <a:sym typeface="Arial"/>
              </a:rPr>
              <a:t>Policies regarding who to include/exclude on email threads.</a:t>
            </a:r>
          </a:p>
        </p:txBody>
      </p:sp>
      <p:sp>
        <p:nvSpPr>
          <p:cNvPr id="6" name="Rectangle: Rounded Corners 5">
            <a:extLst>
              <a:ext uri="{FF2B5EF4-FFF2-40B4-BE49-F238E27FC236}">
                <a16:creationId xmlns:a16="http://schemas.microsoft.com/office/drawing/2014/main" id="{8CE1B8E1-9039-B77B-93CD-2D7386A91904}"/>
              </a:ext>
            </a:extLst>
          </p:cNvPr>
          <p:cNvSpPr>
            <a:spLocks/>
          </p:cNvSpPr>
          <p:nvPr/>
        </p:nvSpPr>
        <p:spPr>
          <a:xfrm>
            <a:off x="359999" y="1772926"/>
            <a:ext cx="2162137" cy="668823"/>
          </a:xfrm>
          <a:prstGeom prst="roundRect">
            <a:avLst>
              <a:gd name="adj" fmla="val 15247"/>
            </a:avLst>
          </a:prstGeom>
          <a:solidFill>
            <a:schemeClr val="accent1">
              <a:lumMod val="20000"/>
              <a:lumOff val="80000"/>
            </a:schemeClr>
          </a:solidFill>
          <a:ln>
            <a:noFill/>
          </a:ln>
          <a:effectLst>
            <a:outerShdw blurRad="50800" dist="12700" dir="5400000" algn="ctr" rotWithShape="0">
              <a:srgbClr val="0C2156">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r>
              <a:rPr lang="en-US" dirty="0">
                <a:solidFill>
                  <a:srgbClr val="002060"/>
                </a:solidFill>
                <a:latin typeface="Arial"/>
                <a:ea typeface="Arial"/>
                <a:cs typeface="Arial"/>
                <a:sym typeface="Arial"/>
              </a:rPr>
              <a:t>Use of CC        and BCC</a:t>
            </a:r>
          </a:p>
        </p:txBody>
      </p:sp>
      <p:sp>
        <p:nvSpPr>
          <p:cNvPr id="7" name="Rectangle: Rounded Corners 6">
            <a:extLst>
              <a:ext uri="{FF2B5EF4-FFF2-40B4-BE49-F238E27FC236}">
                <a16:creationId xmlns:a16="http://schemas.microsoft.com/office/drawing/2014/main" id="{57CF2E00-14BF-AC84-175C-34AE860A87C1}"/>
              </a:ext>
            </a:extLst>
          </p:cNvPr>
          <p:cNvSpPr>
            <a:spLocks/>
          </p:cNvSpPr>
          <p:nvPr/>
        </p:nvSpPr>
        <p:spPr>
          <a:xfrm>
            <a:off x="2058414" y="2543958"/>
            <a:ext cx="6570940" cy="668822"/>
          </a:xfrm>
          <a:prstGeom prst="roundRect">
            <a:avLst>
              <a:gd name="adj" fmla="val 15247"/>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lvl="1"/>
            <a:r>
              <a:rPr lang="en-US" sz="1600" dirty="0">
                <a:solidFill>
                  <a:srgbClr val="002060"/>
                </a:solidFill>
                <a:latin typeface="Arial"/>
                <a:ea typeface="Arial"/>
                <a:cs typeface="Arial"/>
                <a:sym typeface="Arial"/>
              </a:rPr>
              <a:t>Policies regarding the size, structure and content of subject lines.</a:t>
            </a:r>
          </a:p>
        </p:txBody>
      </p:sp>
      <p:sp>
        <p:nvSpPr>
          <p:cNvPr id="8" name="Rectangle: Rounded Corners 7">
            <a:extLst>
              <a:ext uri="{FF2B5EF4-FFF2-40B4-BE49-F238E27FC236}">
                <a16:creationId xmlns:a16="http://schemas.microsoft.com/office/drawing/2014/main" id="{B8FBCCF4-C5AB-EE2A-03C6-D795C32B5E7C}"/>
              </a:ext>
            </a:extLst>
          </p:cNvPr>
          <p:cNvSpPr>
            <a:spLocks/>
          </p:cNvSpPr>
          <p:nvPr/>
        </p:nvSpPr>
        <p:spPr>
          <a:xfrm>
            <a:off x="359999" y="2534537"/>
            <a:ext cx="2162137" cy="668823"/>
          </a:xfrm>
          <a:prstGeom prst="roundRect">
            <a:avLst>
              <a:gd name="adj" fmla="val 15247"/>
            </a:avLst>
          </a:prstGeom>
          <a:solidFill>
            <a:schemeClr val="accent1">
              <a:lumMod val="20000"/>
              <a:lumOff val="80000"/>
            </a:schemeClr>
          </a:solidFill>
          <a:ln>
            <a:noFill/>
          </a:ln>
          <a:effectLst>
            <a:outerShdw blurRad="50800" dist="12700" dir="5400000" algn="ctr" rotWithShape="0">
              <a:srgbClr val="0C2156">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r>
              <a:rPr lang="en-US" dirty="0">
                <a:solidFill>
                  <a:srgbClr val="002060"/>
                </a:solidFill>
                <a:latin typeface="Arial"/>
                <a:ea typeface="Arial"/>
                <a:cs typeface="Arial"/>
                <a:sym typeface="Arial"/>
              </a:rPr>
              <a:t>Formatting Subject Lines</a:t>
            </a:r>
          </a:p>
        </p:txBody>
      </p:sp>
      <p:sp>
        <p:nvSpPr>
          <p:cNvPr id="9" name="Rectangle: Rounded Corners 8">
            <a:extLst>
              <a:ext uri="{FF2B5EF4-FFF2-40B4-BE49-F238E27FC236}">
                <a16:creationId xmlns:a16="http://schemas.microsoft.com/office/drawing/2014/main" id="{D55AECBC-2F69-AD5A-C947-A512ABA7155B}"/>
              </a:ext>
            </a:extLst>
          </p:cNvPr>
          <p:cNvSpPr>
            <a:spLocks/>
          </p:cNvSpPr>
          <p:nvPr/>
        </p:nvSpPr>
        <p:spPr>
          <a:xfrm>
            <a:off x="2058414" y="3324410"/>
            <a:ext cx="6570940" cy="668822"/>
          </a:xfrm>
          <a:prstGeom prst="roundRect">
            <a:avLst>
              <a:gd name="adj" fmla="val 15247"/>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lvl="1"/>
            <a:r>
              <a:rPr lang="en-US" sz="1600" dirty="0">
                <a:solidFill>
                  <a:srgbClr val="002060"/>
                </a:solidFill>
                <a:latin typeface="Arial"/>
                <a:ea typeface="Arial"/>
                <a:cs typeface="Arial"/>
                <a:sym typeface="Arial"/>
              </a:rPr>
              <a:t>Policies for appropriate response times and communication protocols.</a:t>
            </a:r>
          </a:p>
        </p:txBody>
      </p:sp>
      <p:sp>
        <p:nvSpPr>
          <p:cNvPr id="10" name="Rectangle: Rounded Corners 9">
            <a:extLst>
              <a:ext uri="{FF2B5EF4-FFF2-40B4-BE49-F238E27FC236}">
                <a16:creationId xmlns:a16="http://schemas.microsoft.com/office/drawing/2014/main" id="{5181BFE7-B451-C9D3-55EE-987C57C5217A}"/>
              </a:ext>
            </a:extLst>
          </p:cNvPr>
          <p:cNvSpPr>
            <a:spLocks/>
          </p:cNvSpPr>
          <p:nvPr/>
        </p:nvSpPr>
        <p:spPr>
          <a:xfrm>
            <a:off x="359999" y="3314989"/>
            <a:ext cx="2162137" cy="668823"/>
          </a:xfrm>
          <a:prstGeom prst="roundRect">
            <a:avLst>
              <a:gd name="adj" fmla="val 15247"/>
            </a:avLst>
          </a:prstGeom>
          <a:solidFill>
            <a:schemeClr val="accent1">
              <a:lumMod val="20000"/>
              <a:lumOff val="80000"/>
            </a:schemeClr>
          </a:solidFill>
          <a:ln>
            <a:noFill/>
          </a:ln>
          <a:effectLst>
            <a:outerShdw blurRad="50800" dist="12700" dir="5400000" algn="ctr" rotWithShape="0">
              <a:srgbClr val="0C2156">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r>
              <a:rPr lang="en-US" dirty="0">
                <a:solidFill>
                  <a:srgbClr val="002060"/>
                </a:solidFill>
                <a:latin typeface="Arial"/>
                <a:ea typeface="Arial"/>
                <a:cs typeface="Arial"/>
                <a:sym typeface="Arial"/>
              </a:rPr>
              <a:t>Net Etiquette</a:t>
            </a:r>
          </a:p>
        </p:txBody>
      </p:sp>
    </p:spTree>
    <p:extLst>
      <p:ext uri="{BB962C8B-B14F-4D97-AF65-F5344CB8AC3E}">
        <p14:creationId xmlns:p14="http://schemas.microsoft.com/office/powerpoint/2010/main" val="2123377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59;p3">
            <a:extLst>
              <a:ext uri="{FF2B5EF4-FFF2-40B4-BE49-F238E27FC236}">
                <a16:creationId xmlns:a16="http://schemas.microsoft.com/office/drawing/2014/main" id="{5397C908-5024-FA0C-B98F-E680FE806E28}"/>
              </a:ext>
            </a:extLst>
          </p:cNvPr>
          <p:cNvSpPr txBox="1">
            <a:spLocks noGrp="1" noRot="1" noMove="1" noResize="1" noEditPoints="1" noAdjustHandles="1" noChangeArrowheads="1" noChangeShapeType="1"/>
          </p:cNvSpPr>
          <p:nvPr/>
        </p:nvSpPr>
        <p:spPr>
          <a:xfrm>
            <a:off x="371614" y="1825361"/>
            <a:ext cx="4267102" cy="69069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500"/>
              <a:buFont typeface="Helvetica Neue"/>
              <a:buNone/>
              <a:defRPr sz="32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00000"/>
              </a:buClr>
              <a:buSzPts val="3500"/>
              <a:buFont typeface="Helvetica Neue"/>
              <a:buNone/>
              <a:tabLst/>
              <a:defRPr/>
            </a:pPr>
            <a:r>
              <a:rPr kumimoji="0" lang="en-AU" sz="3200" b="1" i="0" u="none" strike="noStrike" kern="0" cap="none" spc="0" normalizeH="0" baseline="0" noProof="0" dirty="0">
                <a:ln>
                  <a:noFill/>
                </a:ln>
                <a:solidFill>
                  <a:srgbClr val="FFFFFF"/>
                </a:solidFill>
                <a:effectLst/>
                <a:uLnTx/>
                <a:uFillTx/>
                <a:latin typeface="Arial"/>
                <a:cs typeface="Arial"/>
                <a:sym typeface="Arial"/>
              </a:rPr>
              <a:t>TOPIC 2</a:t>
            </a:r>
          </a:p>
        </p:txBody>
      </p:sp>
      <p:sp>
        <p:nvSpPr>
          <p:cNvPr id="6" name="Google Shape;60;p3">
            <a:extLst>
              <a:ext uri="{FF2B5EF4-FFF2-40B4-BE49-F238E27FC236}">
                <a16:creationId xmlns:a16="http://schemas.microsoft.com/office/drawing/2014/main" id="{12511D5C-74B4-7AAD-E880-54EC4FF51DDE}"/>
              </a:ext>
            </a:extLst>
          </p:cNvPr>
          <p:cNvSpPr txBox="1"/>
          <p:nvPr/>
        </p:nvSpPr>
        <p:spPr>
          <a:xfrm>
            <a:off x="367693" y="2516057"/>
            <a:ext cx="3988462" cy="1089489"/>
          </a:xfrm>
          <a:prstGeom prst="rect">
            <a:avLst/>
          </a:prstGeom>
          <a:noFill/>
          <a:ln>
            <a:noFill/>
          </a:ln>
        </p:spPr>
        <p:txBody>
          <a:bodyPr spcFirstLastPara="1" wrap="square" lIns="91425" tIns="45700" rIns="91425" bIns="45700" anchor="t" anchorCtr="0">
            <a:spAutoFit/>
          </a:bodyPr>
          <a:lstStyle/>
          <a:p>
            <a:pPr marL="0" marR="0" lvl="0" indent="0" algn="l" rtl="0">
              <a:lnSpc>
                <a:spcPct val="90000"/>
              </a:lnSpc>
              <a:spcBef>
                <a:spcPts val="0"/>
              </a:spcBef>
              <a:spcAft>
                <a:spcPts val="0"/>
              </a:spcAft>
              <a:buNone/>
            </a:pPr>
            <a:r>
              <a:rPr lang="en-AU" sz="2400" dirty="0">
                <a:solidFill>
                  <a:srgbClr val="DDDDDD"/>
                </a:solidFill>
                <a:latin typeface="Arial"/>
                <a:ea typeface="Arial"/>
                <a:cs typeface="Arial"/>
                <a:sym typeface="Arial"/>
              </a:rPr>
              <a:t>Sending and Receiving</a:t>
            </a:r>
          </a:p>
          <a:p>
            <a:pPr marL="0" marR="0" lvl="0" indent="0" algn="l" rtl="0">
              <a:lnSpc>
                <a:spcPct val="90000"/>
              </a:lnSpc>
              <a:spcBef>
                <a:spcPts val="0"/>
              </a:spcBef>
              <a:spcAft>
                <a:spcPts val="0"/>
              </a:spcAft>
              <a:buNone/>
            </a:pPr>
            <a:r>
              <a:rPr lang="en-AU" sz="2400" dirty="0">
                <a:solidFill>
                  <a:srgbClr val="DDDDDD"/>
                </a:solidFill>
                <a:latin typeface="Arial"/>
                <a:ea typeface="Arial"/>
                <a:cs typeface="Arial"/>
                <a:sym typeface="Arial"/>
              </a:rPr>
              <a:t>Digital Communication</a:t>
            </a:r>
          </a:p>
          <a:p>
            <a:pPr marL="0" marR="0" lvl="0" indent="0" algn="l" rtl="0">
              <a:lnSpc>
                <a:spcPct val="90000"/>
              </a:lnSpc>
              <a:spcBef>
                <a:spcPts val="0"/>
              </a:spcBef>
              <a:spcAft>
                <a:spcPts val="0"/>
              </a:spcAft>
              <a:buNone/>
            </a:pPr>
            <a:endParaRPr lang="en-AU" sz="2400" dirty="0">
              <a:solidFill>
                <a:srgbClr val="DDDDDD"/>
              </a:solidFill>
              <a:latin typeface="Arial"/>
              <a:ea typeface="Arial"/>
              <a:cs typeface="Arial"/>
              <a:sym typeface="Arial"/>
            </a:endParaRPr>
          </a:p>
        </p:txBody>
      </p:sp>
    </p:spTree>
    <p:extLst>
      <p:ext uri="{BB962C8B-B14F-4D97-AF65-F5344CB8AC3E}">
        <p14:creationId xmlns:p14="http://schemas.microsoft.com/office/powerpoint/2010/main" val="2293387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7437116"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Formatting Communication Appropriately</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1" y="1076549"/>
            <a:ext cx="5582863"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There is always a need to uphold organisational standards when communicating with colleagues and customers digitally.</a:t>
            </a:r>
            <a:br>
              <a:rPr lang="en-US" sz="2000" b="0" i="0" u="none" strike="noStrike" cap="none" dirty="0">
                <a:solidFill>
                  <a:srgbClr val="0C2055"/>
                </a:solidFill>
                <a:latin typeface="Arial"/>
                <a:ea typeface="Arial"/>
                <a:cs typeface="Arial"/>
                <a:sym typeface="Arial"/>
              </a:rPr>
            </a:br>
            <a:br>
              <a:rPr lang="en-US" sz="2000" b="0" i="0" u="none" strike="noStrike" cap="none" dirty="0">
                <a:solidFill>
                  <a:srgbClr val="0C2055"/>
                </a:solidFill>
                <a:latin typeface="Arial"/>
                <a:ea typeface="Arial"/>
                <a:cs typeface="Arial"/>
                <a:sym typeface="Arial"/>
              </a:rPr>
            </a:br>
            <a:r>
              <a:rPr lang="en-US" sz="2000" b="0" i="0" u="none" strike="noStrike" cap="none" dirty="0">
                <a:solidFill>
                  <a:srgbClr val="0C2055"/>
                </a:solidFill>
                <a:latin typeface="Arial"/>
                <a:ea typeface="Arial"/>
                <a:cs typeface="Arial"/>
                <a:sym typeface="Arial"/>
              </a:rPr>
              <a:t>The language and visual presentation must be of a professional standard and be appropriate for the mode of communication.</a:t>
            </a:r>
          </a:p>
        </p:txBody>
      </p:sp>
      <p:pic>
        <p:nvPicPr>
          <p:cNvPr id="5" name="Picture 4">
            <a:extLst>
              <a:ext uri="{FF2B5EF4-FFF2-40B4-BE49-F238E27FC236}">
                <a16:creationId xmlns:a16="http://schemas.microsoft.com/office/drawing/2014/main" id="{ECDE0A42-0BFF-15DB-A354-F0016784DDBF}"/>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423" t="9695" r="423" b="15911"/>
          <a:stretch/>
        </p:blipFill>
        <p:spPr>
          <a:xfrm>
            <a:off x="6251713" y="1257285"/>
            <a:ext cx="2373677" cy="2648807"/>
          </a:xfrm>
          <a:prstGeom prst="rect">
            <a:avLst/>
          </a:prstGeom>
          <a:ln>
            <a:noFill/>
          </a:ln>
        </p:spPr>
      </p:pic>
    </p:spTree>
    <p:extLst>
      <p:ext uri="{BB962C8B-B14F-4D97-AF65-F5344CB8AC3E}">
        <p14:creationId xmlns:p14="http://schemas.microsoft.com/office/powerpoint/2010/main" val="549370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7437116"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Formatting Communication Appropriately</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4" name="Google Shape;230;p18">
            <a:extLst>
              <a:ext uri="{FF2B5EF4-FFF2-40B4-BE49-F238E27FC236}">
                <a16:creationId xmlns:a16="http://schemas.microsoft.com/office/drawing/2014/main" id="{52D7026A-AF00-4459-DD9A-6C6399F70535}"/>
              </a:ext>
            </a:extLst>
          </p:cNvPr>
          <p:cNvSpPr txBox="1"/>
          <p:nvPr/>
        </p:nvSpPr>
        <p:spPr>
          <a:xfrm>
            <a:off x="365761" y="1076548"/>
            <a:ext cx="8407536" cy="359895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1" i="0" u="none" strike="noStrike" cap="none" dirty="0">
                <a:solidFill>
                  <a:srgbClr val="D5046B"/>
                </a:solidFill>
                <a:latin typeface="Arial"/>
                <a:ea typeface="Arial"/>
                <a:cs typeface="Arial"/>
                <a:sym typeface="Arial"/>
              </a:rPr>
              <a:t>Language: Tone and Formality</a:t>
            </a:r>
          </a:p>
          <a:p>
            <a:pPr marL="342900" marR="0" lvl="0" indent="-342900" algn="l" rtl="0">
              <a:lnSpc>
                <a:spcPct val="100000"/>
              </a:lnSpc>
              <a:spcBef>
                <a:spcPts val="0"/>
              </a:spcBef>
              <a:spcAft>
                <a:spcPts val="0"/>
              </a:spcAft>
              <a:buBlip>
                <a:blip r:embed="rId3"/>
              </a:buBlip>
            </a:pPr>
            <a:r>
              <a:rPr lang="en-US" sz="2000" b="0" i="0" u="none" strike="noStrike" cap="none" dirty="0">
                <a:solidFill>
                  <a:srgbClr val="0C2055"/>
                </a:solidFill>
                <a:latin typeface="Arial"/>
                <a:ea typeface="Arial"/>
                <a:cs typeface="Arial"/>
                <a:sym typeface="Arial"/>
              </a:rPr>
              <a:t>Formality and tonality of the language have a big impact on the ‘feeling’ of any communication. </a:t>
            </a:r>
          </a:p>
          <a:p>
            <a:pPr marL="342900" marR="0" lvl="0" indent="-342900" algn="l" rtl="0">
              <a:lnSpc>
                <a:spcPct val="100000"/>
              </a:lnSpc>
              <a:spcBef>
                <a:spcPts val="0"/>
              </a:spcBef>
              <a:spcAft>
                <a:spcPts val="0"/>
              </a:spcAft>
              <a:buBlip>
                <a:blip r:embed="rId3"/>
              </a:buBlip>
            </a:pPr>
            <a:r>
              <a:rPr lang="en-US" sz="2000" b="0" i="0" u="none" strike="noStrike" cap="none" dirty="0">
                <a:solidFill>
                  <a:srgbClr val="0C2055"/>
                </a:solidFill>
                <a:latin typeface="Arial"/>
                <a:ea typeface="Arial"/>
                <a:cs typeface="Arial"/>
                <a:sym typeface="Arial"/>
              </a:rPr>
              <a:t>Spell-check tools are to be used on all outgoing communications to reduce spelling errors.</a:t>
            </a:r>
          </a:p>
          <a:p>
            <a:pPr marL="342900" marR="0" lvl="0" indent="-342900" algn="l" rtl="0">
              <a:lnSpc>
                <a:spcPct val="100000"/>
              </a:lnSpc>
              <a:spcBef>
                <a:spcPts val="0"/>
              </a:spcBef>
              <a:spcAft>
                <a:spcPts val="0"/>
              </a:spcAft>
              <a:buFont typeface="Arial" panose="020B0604020202020204" pitchFamily="34" charset="0"/>
              <a:buChar char="•"/>
            </a:pPr>
            <a:endParaRPr lang="en-US" sz="8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r>
              <a:rPr lang="en-US" sz="2000" b="1" i="0" u="none" strike="noStrike" cap="none" dirty="0">
                <a:solidFill>
                  <a:srgbClr val="DF7B11"/>
                </a:solidFill>
                <a:latin typeface="Arial"/>
                <a:ea typeface="Arial"/>
                <a:cs typeface="Arial"/>
                <a:sym typeface="Arial"/>
              </a:rPr>
              <a:t>Presentation</a:t>
            </a:r>
            <a:r>
              <a:rPr lang="en-US" sz="2000" b="0" i="0" u="none" strike="noStrike" cap="none" dirty="0">
                <a:solidFill>
                  <a:srgbClr val="0C2055"/>
                </a:solidFill>
                <a:latin typeface="Arial"/>
                <a:ea typeface="Arial"/>
                <a:cs typeface="Arial"/>
                <a:sym typeface="Arial"/>
              </a:rPr>
              <a:t> </a:t>
            </a:r>
          </a:p>
          <a:p>
            <a:pPr marL="342900" marR="0" lvl="0" indent="-342900" algn="l" rtl="0">
              <a:lnSpc>
                <a:spcPct val="100000"/>
              </a:lnSpc>
              <a:spcBef>
                <a:spcPts val="0"/>
              </a:spcBef>
              <a:spcAft>
                <a:spcPts val="0"/>
              </a:spcAft>
              <a:buBlip>
                <a:blip r:embed="rId4"/>
              </a:buBlip>
            </a:pPr>
            <a:r>
              <a:rPr lang="en-US" sz="2000" b="0" i="0" u="none" strike="noStrike" cap="none" dirty="0">
                <a:solidFill>
                  <a:srgbClr val="0C2055"/>
                </a:solidFill>
                <a:latin typeface="Arial"/>
                <a:ea typeface="Arial"/>
                <a:cs typeface="Arial"/>
                <a:sym typeface="Arial"/>
              </a:rPr>
              <a:t>Email signatures should be consistent.</a:t>
            </a:r>
          </a:p>
          <a:p>
            <a:pPr marL="342900" marR="0" lvl="0" indent="-342900" algn="l" rtl="0">
              <a:lnSpc>
                <a:spcPct val="100000"/>
              </a:lnSpc>
              <a:spcBef>
                <a:spcPts val="0"/>
              </a:spcBef>
              <a:spcAft>
                <a:spcPts val="0"/>
              </a:spcAft>
              <a:buBlip>
                <a:blip r:embed="rId4"/>
              </a:buBlip>
            </a:pPr>
            <a:r>
              <a:rPr lang="en-US" sz="2000" b="0" i="0" u="none" strike="noStrike" cap="none" dirty="0">
                <a:solidFill>
                  <a:srgbClr val="0C2055"/>
                </a:solidFill>
                <a:latin typeface="Arial"/>
                <a:ea typeface="Arial"/>
                <a:cs typeface="Arial"/>
                <a:sym typeface="Arial"/>
              </a:rPr>
              <a:t>Font, colours and sizes should follow style guide.</a:t>
            </a:r>
          </a:p>
          <a:p>
            <a:pPr marL="342900" marR="0" lvl="0" indent="-342900" algn="l" rtl="0">
              <a:lnSpc>
                <a:spcPct val="100000"/>
              </a:lnSpc>
              <a:spcBef>
                <a:spcPts val="0"/>
              </a:spcBef>
              <a:spcAft>
                <a:spcPts val="0"/>
              </a:spcAft>
              <a:buBlip>
                <a:blip r:embed="rId4"/>
              </a:buBlip>
            </a:pPr>
            <a:r>
              <a:rPr lang="en-US" sz="2000" b="0" i="0" u="none" strike="noStrike" cap="none" dirty="0">
                <a:solidFill>
                  <a:srgbClr val="0C2055"/>
                </a:solidFill>
                <a:latin typeface="Arial"/>
                <a:ea typeface="Arial"/>
                <a:cs typeface="Arial"/>
                <a:sym typeface="Arial"/>
              </a:rPr>
              <a:t>Web applications that allow for customisation should include company colours and logos.</a:t>
            </a:r>
          </a:p>
          <a:p>
            <a:pPr marL="342900" marR="0" lvl="0" indent="-342900" algn="l" rtl="0">
              <a:lnSpc>
                <a:spcPct val="100000"/>
              </a:lnSpc>
              <a:spcBef>
                <a:spcPts val="0"/>
              </a:spcBef>
              <a:spcAft>
                <a:spcPts val="0"/>
              </a:spcAft>
              <a:buFont typeface="Arial" panose="020B0604020202020204" pitchFamily="34" charset="0"/>
              <a:buChar char="•"/>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sz="18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4238150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Attaching Files to your Correspondence</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0" y="1076549"/>
            <a:ext cx="8412483"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Attachments are documents inserted on an email. </a:t>
            </a:r>
          </a:p>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The </a:t>
            </a:r>
            <a:r>
              <a:rPr lang="en-US" sz="2000" dirty="0">
                <a:solidFill>
                  <a:srgbClr val="0C2055"/>
                </a:solidFill>
                <a:latin typeface="Arial"/>
                <a:ea typeface="Arial"/>
                <a:cs typeface="Arial"/>
                <a:sym typeface="Arial"/>
              </a:rPr>
              <a:t>media</a:t>
            </a:r>
            <a:r>
              <a:rPr lang="en-US" sz="2000" b="0" i="0" u="none" strike="noStrike" cap="none" dirty="0">
                <a:solidFill>
                  <a:srgbClr val="0C2055"/>
                </a:solidFill>
                <a:latin typeface="Arial"/>
                <a:ea typeface="Arial"/>
                <a:cs typeface="Arial"/>
                <a:sym typeface="Arial"/>
              </a:rPr>
              <a:t> you share could include:</a:t>
            </a: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342900" marR="0" lvl="0" indent="-342900" algn="l" rtl="0">
              <a:lnSpc>
                <a:spcPct val="100000"/>
              </a:lnSpc>
              <a:spcBef>
                <a:spcPts val="0"/>
              </a:spcBef>
              <a:spcAft>
                <a:spcPts val="0"/>
              </a:spcAft>
              <a:buBlip>
                <a:blip r:embed="rId3"/>
              </a:buBlip>
            </a:pPr>
            <a:r>
              <a:rPr lang="en-US" sz="2000" b="0" i="0" u="none" strike="noStrike" cap="none" dirty="0">
                <a:solidFill>
                  <a:srgbClr val="0C2055"/>
                </a:solidFill>
                <a:latin typeface="Arial"/>
                <a:ea typeface="Arial"/>
                <a:cs typeface="Arial"/>
                <a:sym typeface="Arial"/>
              </a:rPr>
              <a:t>Images</a:t>
            </a:r>
          </a:p>
          <a:p>
            <a:pPr marL="342900" marR="0" lvl="0" indent="-342900" algn="l" rtl="0">
              <a:lnSpc>
                <a:spcPct val="100000"/>
              </a:lnSpc>
              <a:spcBef>
                <a:spcPts val="0"/>
              </a:spcBef>
              <a:spcAft>
                <a:spcPts val="0"/>
              </a:spcAft>
              <a:buBlip>
                <a:blip r:embed="rId3"/>
              </a:buBlip>
            </a:pPr>
            <a:r>
              <a:rPr lang="en-US" sz="2000" b="0" i="0" u="none" strike="noStrike" cap="none" dirty="0">
                <a:solidFill>
                  <a:srgbClr val="0C2055"/>
                </a:solidFill>
                <a:latin typeface="Arial"/>
                <a:ea typeface="Arial"/>
                <a:cs typeface="Arial"/>
                <a:sym typeface="Arial"/>
              </a:rPr>
              <a:t>Videos</a:t>
            </a:r>
          </a:p>
          <a:p>
            <a:pPr marL="342900" marR="0" lvl="0" indent="-342900" algn="l" rtl="0">
              <a:lnSpc>
                <a:spcPct val="100000"/>
              </a:lnSpc>
              <a:spcBef>
                <a:spcPts val="0"/>
              </a:spcBef>
              <a:spcAft>
                <a:spcPts val="0"/>
              </a:spcAft>
              <a:buBlip>
                <a:blip r:embed="rId3"/>
              </a:buBlip>
            </a:pPr>
            <a:r>
              <a:rPr lang="en-US" sz="2000" b="0" i="0" u="none" strike="noStrike" cap="none" dirty="0">
                <a:solidFill>
                  <a:srgbClr val="0C2055"/>
                </a:solidFill>
                <a:latin typeface="Arial"/>
                <a:ea typeface="Arial"/>
                <a:cs typeface="Arial"/>
                <a:sym typeface="Arial"/>
              </a:rPr>
              <a:t>Audio</a:t>
            </a:r>
          </a:p>
          <a:p>
            <a:pPr marL="342900" marR="0" lvl="0" indent="-342900" algn="l" rtl="0">
              <a:lnSpc>
                <a:spcPct val="100000"/>
              </a:lnSpc>
              <a:spcBef>
                <a:spcPts val="0"/>
              </a:spcBef>
              <a:spcAft>
                <a:spcPts val="0"/>
              </a:spcAft>
              <a:buBlip>
                <a:blip r:embed="rId3"/>
              </a:buBlip>
            </a:pPr>
            <a:r>
              <a:rPr lang="en-US" sz="2000" b="0" i="0" u="none" strike="noStrike" cap="none" dirty="0">
                <a:solidFill>
                  <a:srgbClr val="0C2055"/>
                </a:solidFill>
                <a:latin typeface="Arial"/>
                <a:ea typeface="Arial"/>
                <a:cs typeface="Arial"/>
                <a:sym typeface="Arial"/>
              </a:rPr>
              <a:t>Program-specific files</a:t>
            </a:r>
          </a:p>
          <a:p>
            <a:pPr marL="342900" marR="0" lvl="0" indent="-342900" algn="l" rtl="0">
              <a:lnSpc>
                <a:spcPct val="100000"/>
              </a:lnSpc>
              <a:spcBef>
                <a:spcPts val="0"/>
              </a:spcBef>
              <a:spcAft>
                <a:spcPts val="0"/>
              </a:spcAft>
              <a:buBlip>
                <a:blip r:embed="rId3"/>
              </a:buBlip>
            </a:pPr>
            <a:r>
              <a:rPr lang="en-US" sz="2000" b="0" i="0" u="none" strike="noStrike" cap="none" dirty="0">
                <a:solidFill>
                  <a:srgbClr val="0C2055"/>
                </a:solidFill>
                <a:latin typeface="Arial"/>
                <a:ea typeface="Arial"/>
                <a:cs typeface="Arial"/>
                <a:sym typeface="Arial"/>
              </a:rPr>
              <a:t>Written documents </a:t>
            </a:r>
            <a:endParaRPr lang="en-US" sz="2000" dirty="0">
              <a:solidFill>
                <a:srgbClr val="0C2055"/>
              </a:solidFill>
              <a:latin typeface="Arial"/>
              <a:ea typeface="Arial"/>
              <a:cs typeface="Arial"/>
              <a:sym typeface="Arial"/>
            </a:endParaRPr>
          </a:p>
          <a:p>
            <a:pPr marL="342900" marR="0" lvl="0" indent="-342900" algn="l" rtl="0">
              <a:lnSpc>
                <a:spcPct val="100000"/>
              </a:lnSpc>
              <a:spcBef>
                <a:spcPts val="0"/>
              </a:spcBef>
              <a:spcAft>
                <a:spcPts val="0"/>
              </a:spcAft>
              <a:buBlip>
                <a:blip r:embed="rId3"/>
              </a:buBlip>
            </a:pPr>
            <a:r>
              <a:rPr lang="en-US" sz="2000" dirty="0">
                <a:solidFill>
                  <a:srgbClr val="0C2055"/>
                </a:solidFill>
                <a:latin typeface="Arial"/>
                <a:ea typeface="Arial"/>
                <a:cs typeface="Arial"/>
                <a:sym typeface="Arial"/>
              </a:rPr>
              <a:t>PDF files</a:t>
            </a:r>
          </a:p>
          <a:p>
            <a:pPr marL="342900" marR="0" lvl="0" indent="-342900" algn="l" rtl="0">
              <a:lnSpc>
                <a:spcPct val="100000"/>
              </a:lnSpc>
              <a:spcBef>
                <a:spcPts val="0"/>
              </a:spcBef>
              <a:spcAft>
                <a:spcPts val="0"/>
              </a:spcAft>
              <a:buBlip>
                <a:blip r:embed="rId3"/>
              </a:buBlip>
            </a:pPr>
            <a:r>
              <a:rPr lang="en-US" sz="2000" dirty="0">
                <a:solidFill>
                  <a:srgbClr val="0C2055"/>
                </a:solidFill>
                <a:latin typeface="Arial"/>
                <a:ea typeface="Arial"/>
                <a:cs typeface="Arial"/>
                <a:sym typeface="Arial"/>
              </a:rPr>
              <a:t>Zips</a:t>
            </a:r>
            <a:endParaRPr lang="en-US" sz="2000" b="0" i="0" u="none" strike="noStrike" cap="none" dirty="0">
              <a:solidFill>
                <a:srgbClr val="0C2055"/>
              </a:solidFill>
              <a:latin typeface="Arial"/>
              <a:ea typeface="Arial"/>
              <a:cs typeface="Arial"/>
              <a:sym typeface="Arial"/>
            </a:endParaRPr>
          </a:p>
        </p:txBody>
      </p:sp>
      <p:pic>
        <p:nvPicPr>
          <p:cNvPr id="4" name="Picture 3">
            <a:extLst>
              <a:ext uri="{FF2B5EF4-FFF2-40B4-BE49-F238E27FC236}">
                <a16:creationId xmlns:a16="http://schemas.microsoft.com/office/drawing/2014/main" id="{0B571ED5-B86C-D7BB-D1FE-1A9DDF38B175}"/>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26147" r="7715" b="577"/>
          <a:stretch/>
        </p:blipFill>
        <p:spPr>
          <a:xfrm>
            <a:off x="6395408" y="1272881"/>
            <a:ext cx="2286368" cy="2723105"/>
          </a:xfrm>
          <a:prstGeom prst="rect">
            <a:avLst/>
          </a:prstGeom>
        </p:spPr>
      </p:pic>
    </p:spTree>
    <p:extLst>
      <p:ext uri="{BB962C8B-B14F-4D97-AF65-F5344CB8AC3E}">
        <p14:creationId xmlns:p14="http://schemas.microsoft.com/office/powerpoint/2010/main" val="2380910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Attaching Files to your Correspondence</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0" y="1076549"/>
            <a:ext cx="8412483"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Follow these steps to ensure the safety, accuracy and accessibility         of your attachments:</a:t>
            </a: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sz="1800" b="0" i="0" u="none" strike="noStrike" cap="none" dirty="0">
              <a:solidFill>
                <a:srgbClr val="000000"/>
              </a:solidFill>
              <a:latin typeface="Arial"/>
              <a:ea typeface="Arial"/>
              <a:cs typeface="Arial"/>
              <a:sym typeface="Arial"/>
            </a:endParaRPr>
          </a:p>
        </p:txBody>
      </p:sp>
      <p:graphicFrame>
        <p:nvGraphicFramePr>
          <p:cNvPr id="5" name="Content Placeholder 3">
            <a:extLst>
              <a:ext uri="{FF2B5EF4-FFF2-40B4-BE49-F238E27FC236}">
                <a16:creationId xmlns:a16="http://schemas.microsoft.com/office/drawing/2014/main" id="{EF262BBA-9F00-B493-125D-12E412E73000}"/>
              </a:ext>
            </a:extLst>
          </p:cNvPr>
          <p:cNvGraphicFramePr>
            <a:graphicFrameLocks/>
          </p:cNvGraphicFramePr>
          <p:nvPr>
            <p:extLst>
              <p:ext uri="{D42A27DB-BD31-4B8C-83A1-F6EECF244321}">
                <p14:modId xmlns:p14="http://schemas.microsoft.com/office/powerpoint/2010/main" val="2688859458"/>
              </p:ext>
            </p:extLst>
          </p:nvPr>
        </p:nvGraphicFramePr>
        <p:xfrm>
          <a:off x="468313" y="1986100"/>
          <a:ext cx="7801138" cy="21820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54029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Identify Types of Emails</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0" y="1076549"/>
            <a:ext cx="8412483"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Emails can be categorised into one of the four following types:</a:t>
            </a:r>
          </a:p>
          <a:p>
            <a:pPr marL="0" marR="0" lvl="0" indent="0" algn="l" rtl="0">
              <a:lnSpc>
                <a:spcPct val="100000"/>
              </a:lnSpc>
              <a:spcBef>
                <a:spcPts val="0"/>
              </a:spcBef>
              <a:spcAft>
                <a:spcPts val="0"/>
              </a:spcAft>
              <a:buNone/>
            </a:pPr>
            <a:endParaRPr lang="en-US" sz="2000" b="1" i="0" u="none" strike="noStrike" cap="none" dirty="0">
              <a:solidFill>
                <a:srgbClr val="00B0F0"/>
              </a:solidFill>
              <a:latin typeface="Arial"/>
              <a:ea typeface="Arial"/>
              <a:cs typeface="Arial"/>
              <a:sym typeface="Arial"/>
            </a:endParaRPr>
          </a:p>
          <a:p>
            <a:pPr marL="0" marR="0" lvl="0" indent="0" algn="l" rtl="0">
              <a:lnSpc>
                <a:spcPct val="100000"/>
              </a:lnSpc>
              <a:spcBef>
                <a:spcPts val="0"/>
              </a:spcBef>
              <a:spcAft>
                <a:spcPts val="0"/>
              </a:spcAft>
              <a:buNone/>
            </a:pPr>
            <a:r>
              <a:rPr lang="en-US" sz="2000" b="1" i="0" u="none" strike="noStrike" cap="none" dirty="0">
                <a:solidFill>
                  <a:srgbClr val="00B0F0"/>
                </a:solidFill>
                <a:latin typeface="Arial"/>
                <a:ea typeface="Arial"/>
                <a:cs typeface="Arial"/>
                <a:sym typeface="Arial"/>
              </a:rPr>
              <a:t>Urgent</a:t>
            </a:r>
          </a:p>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Emails that require a quick response time.</a:t>
            </a:r>
          </a:p>
          <a:p>
            <a:pPr marL="0" marR="0" lvl="0" indent="0" algn="l" rtl="0">
              <a:lnSpc>
                <a:spcPct val="100000"/>
              </a:lnSpc>
              <a:spcBef>
                <a:spcPts val="0"/>
              </a:spcBef>
              <a:spcAft>
                <a:spcPts val="0"/>
              </a:spcAft>
              <a:buNone/>
            </a:pPr>
            <a:endParaRPr lang="en-US" sz="16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r>
              <a:rPr lang="en-US" sz="2000" b="1" i="0" u="none" strike="noStrike" cap="none" dirty="0">
                <a:solidFill>
                  <a:srgbClr val="D5046B"/>
                </a:solidFill>
                <a:latin typeface="Arial"/>
                <a:ea typeface="Arial"/>
                <a:cs typeface="Arial"/>
                <a:sym typeface="Arial"/>
              </a:rPr>
              <a:t>Confidential </a:t>
            </a:r>
          </a:p>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Emails that contain sensitive information.</a:t>
            </a:r>
          </a:p>
        </p:txBody>
      </p:sp>
      <p:sp>
        <p:nvSpPr>
          <p:cNvPr id="4" name="Pentagon 11">
            <a:extLst>
              <a:ext uri="{FF2B5EF4-FFF2-40B4-BE49-F238E27FC236}">
                <a16:creationId xmlns:a16="http://schemas.microsoft.com/office/drawing/2014/main" id="{85695A21-889B-94ED-B018-87D48401252A}"/>
              </a:ext>
            </a:extLst>
          </p:cNvPr>
          <p:cNvSpPr/>
          <p:nvPr/>
        </p:nvSpPr>
        <p:spPr>
          <a:xfrm rot="10800000">
            <a:off x="6125922" y="1870453"/>
            <a:ext cx="3018075" cy="453377"/>
          </a:xfrm>
          <a:prstGeom prst="homePlate">
            <a:avLst/>
          </a:prstGeom>
          <a:solidFill>
            <a:srgbClr val="00B0F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B0F0"/>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2F5C2758-FF09-0104-80C0-7279C2D37BB6}"/>
              </a:ext>
            </a:extLst>
          </p:cNvPr>
          <p:cNvSpPr txBox="1"/>
          <p:nvPr/>
        </p:nvSpPr>
        <p:spPr>
          <a:xfrm>
            <a:off x="6385301" y="1942464"/>
            <a:ext cx="2758696" cy="276999"/>
          </a:xfrm>
          <a:prstGeom prst="rect">
            <a:avLst/>
          </a:prstGeom>
          <a:noFill/>
        </p:spPr>
        <p:txBody>
          <a:bodyPr wrap="square" rtlCol="0">
            <a:spAutoFit/>
          </a:bodyPr>
          <a:lstStyle/>
          <a:p>
            <a:pPr algn="ctr">
              <a:buClrTx/>
              <a:buFontTx/>
              <a:buNone/>
            </a:pPr>
            <a:r>
              <a:rPr lang="en-US" sz="1200" kern="1200" dirty="0">
                <a:solidFill>
                  <a:prstClr val="white"/>
                </a:solidFill>
                <a:latin typeface="Arial" panose="020B0604020202020204" pitchFamily="34" charset="0"/>
                <a:ea typeface="+mn-ea"/>
                <a:cs typeface="+mn-cs"/>
              </a:rPr>
              <a:t>Action Email as soon as possible.</a:t>
            </a:r>
          </a:p>
        </p:txBody>
      </p:sp>
      <p:sp>
        <p:nvSpPr>
          <p:cNvPr id="6" name="Pentagon 11">
            <a:extLst>
              <a:ext uri="{FF2B5EF4-FFF2-40B4-BE49-F238E27FC236}">
                <a16:creationId xmlns:a16="http://schemas.microsoft.com/office/drawing/2014/main" id="{A98B4DFC-7881-1AE2-9B49-A162A23F0EE4}"/>
              </a:ext>
            </a:extLst>
          </p:cNvPr>
          <p:cNvSpPr/>
          <p:nvPr/>
        </p:nvSpPr>
        <p:spPr>
          <a:xfrm rot="10800000">
            <a:off x="6125924" y="2663349"/>
            <a:ext cx="3018073" cy="505239"/>
          </a:xfrm>
          <a:prstGeom prst="homePlate">
            <a:avLst/>
          </a:prstGeom>
          <a:solidFill>
            <a:srgbClr val="ED1B7E"/>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D1B7E"/>
              </a:solidFill>
              <a:effectLst/>
              <a:uLnTx/>
              <a:uFillTx/>
              <a:latin typeface="Arial" panose="020B0604020202020204" pitchFamily="34" charset="0"/>
              <a:ea typeface="+mn-ea"/>
              <a:cs typeface="+mn-cs"/>
            </a:endParaRPr>
          </a:p>
        </p:txBody>
      </p:sp>
      <p:sp>
        <p:nvSpPr>
          <p:cNvPr id="7" name="TextBox 6">
            <a:extLst>
              <a:ext uri="{FF2B5EF4-FFF2-40B4-BE49-F238E27FC236}">
                <a16:creationId xmlns:a16="http://schemas.microsoft.com/office/drawing/2014/main" id="{5F58D571-6B88-38B9-9EA2-DAA1FFA20610}"/>
              </a:ext>
            </a:extLst>
          </p:cNvPr>
          <p:cNvSpPr txBox="1"/>
          <p:nvPr/>
        </p:nvSpPr>
        <p:spPr>
          <a:xfrm>
            <a:off x="6385302" y="2678850"/>
            <a:ext cx="2758698" cy="461665"/>
          </a:xfrm>
          <a:prstGeom prst="rect">
            <a:avLst/>
          </a:prstGeom>
          <a:noFill/>
          <a:ln>
            <a:noFill/>
          </a:ln>
        </p:spPr>
        <p:txBody>
          <a:bodyPr wrap="square" rtlCol="0">
            <a:spAutoFit/>
          </a:bodyPr>
          <a:lstStyle/>
          <a:p>
            <a:pPr algn="ctr">
              <a:buClrTx/>
              <a:buFontTx/>
              <a:buNone/>
            </a:pPr>
            <a:r>
              <a:rPr lang="en-US" sz="1200" kern="1200" dirty="0">
                <a:solidFill>
                  <a:prstClr val="white"/>
                </a:solidFill>
                <a:latin typeface="Arial" panose="020B0604020202020204" pitchFamily="34" charset="0"/>
                <a:ea typeface="+mn-ea"/>
                <a:cs typeface="+mn-cs"/>
              </a:rPr>
              <a:t>Action email at a time where no one </a:t>
            </a:r>
          </a:p>
          <a:p>
            <a:pPr algn="ctr">
              <a:buClrTx/>
              <a:buFontTx/>
              <a:buNone/>
            </a:pPr>
            <a:r>
              <a:rPr lang="en-US" sz="1200" kern="1200" dirty="0">
                <a:solidFill>
                  <a:prstClr val="white"/>
                </a:solidFill>
                <a:latin typeface="Arial" panose="020B0604020202020204" pitchFamily="34" charset="0"/>
                <a:ea typeface="+mn-ea"/>
                <a:cs typeface="+mn-cs"/>
              </a:rPr>
              <a:t>can see your screen.</a:t>
            </a:r>
          </a:p>
        </p:txBody>
      </p:sp>
      <p:cxnSp>
        <p:nvCxnSpPr>
          <p:cNvPr id="9" name="Straight Connector 8">
            <a:extLst>
              <a:ext uri="{FF2B5EF4-FFF2-40B4-BE49-F238E27FC236}">
                <a16:creationId xmlns:a16="http://schemas.microsoft.com/office/drawing/2014/main" id="{89D8C98F-E3CB-88E3-6F57-DEBE282F3B9B}"/>
              </a:ext>
            </a:extLst>
          </p:cNvPr>
          <p:cNvCxnSpPr/>
          <p:nvPr/>
        </p:nvCxnSpPr>
        <p:spPr>
          <a:xfrm>
            <a:off x="467139" y="2405270"/>
            <a:ext cx="8676858" cy="0"/>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2C83615-4530-38DB-7BC9-393B9130F3DB}"/>
              </a:ext>
            </a:extLst>
          </p:cNvPr>
          <p:cNvCxnSpPr/>
          <p:nvPr/>
        </p:nvCxnSpPr>
        <p:spPr>
          <a:xfrm>
            <a:off x="467142" y="3261057"/>
            <a:ext cx="8676858" cy="0"/>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335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Identify Types of Emails</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0" y="1076549"/>
            <a:ext cx="8412483"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Emails can be categorised into one of the four following types:</a:t>
            </a:r>
          </a:p>
          <a:p>
            <a:pPr marL="0" marR="0" lvl="0" indent="0" algn="l" rtl="0">
              <a:lnSpc>
                <a:spcPct val="100000"/>
              </a:lnSpc>
              <a:spcBef>
                <a:spcPts val="0"/>
              </a:spcBef>
              <a:spcAft>
                <a:spcPts val="0"/>
              </a:spcAft>
              <a:buNone/>
            </a:pPr>
            <a:endParaRPr lang="en-US" sz="2000" b="1" i="0" u="none" strike="noStrike" cap="none" dirty="0">
              <a:solidFill>
                <a:srgbClr val="279922"/>
              </a:solidFill>
              <a:latin typeface="Arial"/>
              <a:ea typeface="Arial"/>
              <a:cs typeface="Arial"/>
              <a:sym typeface="Arial"/>
            </a:endParaRPr>
          </a:p>
          <a:p>
            <a:pPr marL="0" marR="0" lvl="0" indent="0" algn="l" rtl="0">
              <a:lnSpc>
                <a:spcPct val="100000"/>
              </a:lnSpc>
              <a:spcBef>
                <a:spcPts val="0"/>
              </a:spcBef>
              <a:spcAft>
                <a:spcPts val="0"/>
              </a:spcAft>
              <a:buNone/>
            </a:pPr>
            <a:r>
              <a:rPr lang="en-US" sz="2000" b="1" i="0" u="none" strike="noStrike" cap="none" dirty="0">
                <a:solidFill>
                  <a:srgbClr val="279922"/>
                </a:solidFill>
                <a:latin typeface="Arial"/>
                <a:ea typeface="Arial"/>
                <a:cs typeface="Arial"/>
                <a:sym typeface="Arial"/>
              </a:rPr>
              <a:t>Personal</a:t>
            </a:r>
          </a:p>
          <a:p>
            <a:pPr marL="0" marR="0" lvl="0" indent="0" algn="l" rtl="0">
              <a:lnSpc>
                <a:spcPct val="100000"/>
              </a:lnSpc>
              <a:spcBef>
                <a:spcPts val="0"/>
              </a:spcBef>
              <a:spcAft>
                <a:spcPts val="0"/>
              </a:spcAft>
              <a:buNone/>
            </a:pPr>
            <a:r>
              <a:rPr lang="en-US" sz="2000" dirty="0">
                <a:solidFill>
                  <a:srgbClr val="0C2055"/>
                </a:solidFill>
                <a:latin typeface="Arial"/>
                <a:ea typeface="Arial"/>
                <a:cs typeface="Arial"/>
                <a:sym typeface="Arial"/>
              </a:rPr>
              <a:t>I</a:t>
            </a:r>
            <a:r>
              <a:rPr lang="en-US" sz="2000" b="0" i="0" u="none" strike="noStrike" cap="none" dirty="0">
                <a:solidFill>
                  <a:srgbClr val="0C2055"/>
                </a:solidFill>
                <a:latin typeface="Arial"/>
                <a:ea typeface="Arial"/>
                <a:cs typeface="Arial"/>
                <a:sym typeface="Arial"/>
              </a:rPr>
              <a:t>nformation that is not directly work related.</a:t>
            </a:r>
          </a:p>
          <a:p>
            <a:pPr marL="0" marR="0" lvl="0" indent="0" algn="l" rtl="0">
              <a:lnSpc>
                <a:spcPct val="100000"/>
              </a:lnSpc>
              <a:spcBef>
                <a:spcPts val="0"/>
              </a:spcBef>
              <a:spcAft>
                <a:spcPts val="0"/>
              </a:spcAft>
              <a:buNone/>
            </a:pPr>
            <a:endParaRPr lang="en-US" sz="8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US" sz="800" b="1" i="0" u="none" strike="noStrike" cap="none" dirty="0">
              <a:solidFill>
                <a:srgbClr val="DF7B11"/>
              </a:solidFill>
              <a:latin typeface="Arial"/>
              <a:ea typeface="Arial"/>
              <a:cs typeface="Arial"/>
              <a:sym typeface="Arial"/>
            </a:endParaRPr>
          </a:p>
          <a:p>
            <a:pPr marL="0" marR="0" lvl="0" indent="0" algn="l" rtl="0">
              <a:lnSpc>
                <a:spcPct val="100000"/>
              </a:lnSpc>
              <a:spcBef>
                <a:spcPts val="0"/>
              </a:spcBef>
              <a:spcAft>
                <a:spcPts val="0"/>
              </a:spcAft>
              <a:buNone/>
            </a:pPr>
            <a:r>
              <a:rPr lang="en-US" sz="2000" b="1" i="0" u="none" strike="noStrike" cap="none" dirty="0">
                <a:solidFill>
                  <a:srgbClr val="DF7B11"/>
                </a:solidFill>
                <a:latin typeface="Arial"/>
                <a:ea typeface="Arial"/>
                <a:cs typeface="Arial"/>
                <a:sym typeface="Arial"/>
              </a:rPr>
              <a:t>Dangerous or Suspicious </a:t>
            </a:r>
          </a:p>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Spam and/or may contain security threats.</a:t>
            </a: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sz="1800" b="0" i="0" u="none" strike="noStrike" cap="none" dirty="0">
              <a:solidFill>
                <a:srgbClr val="000000"/>
              </a:solidFill>
              <a:latin typeface="Arial"/>
              <a:ea typeface="Arial"/>
              <a:cs typeface="Arial"/>
              <a:sym typeface="Arial"/>
            </a:endParaRPr>
          </a:p>
        </p:txBody>
      </p:sp>
      <p:sp>
        <p:nvSpPr>
          <p:cNvPr id="4" name="Pentagon 11">
            <a:extLst>
              <a:ext uri="{FF2B5EF4-FFF2-40B4-BE49-F238E27FC236}">
                <a16:creationId xmlns:a16="http://schemas.microsoft.com/office/drawing/2014/main" id="{85695A21-889B-94ED-B018-87D48401252A}"/>
              </a:ext>
            </a:extLst>
          </p:cNvPr>
          <p:cNvSpPr/>
          <p:nvPr/>
        </p:nvSpPr>
        <p:spPr>
          <a:xfrm rot="10800000">
            <a:off x="6125923" y="1866075"/>
            <a:ext cx="3018075" cy="453377"/>
          </a:xfrm>
          <a:prstGeom prst="homePlate">
            <a:avLst/>
          </a:prstGeom>
          <a:solidFill>
            <a:srgbClr val="279922"/>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B0F0"/>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2F5C2758-FF09-0104-80C0-7279C2D37BB6}"/>
              </a:ext>
            </a:extLst>
          </p:cNvPr>
          <p:cNvSpPr txBox="1"/>
          <p:nvPr/>
        </p:nvSpPr>
        <p:spPr>
          <a:xfrm>
            <a:off x="6385303" y="1877169"/>
            <a:ext cx="2758696" cy="461665"/>
          </a:xfrm>
          <a:prstGeom prst="rect">
            <a:avLst/>
          </a:prstGeom>
          <a:noFill/>
        </p:spPr>
        <p:txBody>
          <a:bodyPr wrap="square" rtlCol="0">
            <a:spAutoFit/>
          </a:bodyPr>
          <a:lstStyle/>
          <a:p>
            <a:pPr algn="ctr">
              <a:buClrTx/>
              <a:buFontTx/>
              <a:buNone/>
            </a:pPr>
            <a:r>
              <a:rPr lang="en-US" sz="1200" kern="1200" dirty="0">
                <a:solidFill>
                  <a:prstClr val="white"/>
                </a:solidFill>
                <a:latin typeface="Arial" panose="020B0604020202020204" pitchFamily="34" charset="0"/>
                <a:ea typeface="+mn-ea"/>
                <a:cs typeface="+mn-cs"/>
              </a:rPr>
              <a:t>Action Email outside of work hours   or on a break.</a:t>
            </a:r>
          </a:p>
        </p:txBody>
      </p:sp>
      <p:sp>
        <p:nvSpPr>
          <p:cNvPr id="6" name="Pentagon 11">
            <a:extLst>
              <a:ext uri="{FF2B5EF4-FFF2-40B4-BE49-F238E27FC236}">
                <a16:creationId xmlns:a16="http://schemas.microsoft.com/office/drawing/2014/main" id="{A98B4DFC-7881-1AE2-9B49-A162A23F0EE4}"/>
              </a:ext>
            </a:extLst>
          </p:cNvPr>
          <p:cNvSpPr/>
          <p:nvPr/>
        </p:nvSpPr>
        <p:spPr>
          <a:xfrm rot="10800000">
            <a:off x="6125924" y="2707308"/>
            <a:ext cx="3018073" cy="505239"/>
          </a:xfrm>
          <a:prstGeom prst="homePlate">
            <a:avLst/>
          </a:prstGeom>
          <a:solidFill>
            <a:srgbClr val="DF7B1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D1B7E"/>
              </a:solidFill>
              <a:effectLst/>
              <a:uLnTx/>
              <a:uFillTx/>
              <a:latin typeface="Arial" panose="020B0604020202020204" pitchFamily="34" charset="0"/>
              <a:ea typeface="+mn-ea"/>
              <a:cs typeface="+mn-cs"/>
            </a:endParaRPr>
          </a:p>
        </p:txBody>
      </p:sp>
      <p:sp>
        <p:nvSpPr>
          <p:cNvPr id="7" name="TextBox 6">
            <a:extLst>
              <a:ext uri="{FF2B5EF4-FFF2-40B4-BE49-F238E27FC236}">
                <a16:creationId xmlns:a16="http://schemas.microsoft.com/office/drawing/2014/main" id="{5F58D571-6B88-38B9-9EA2-DAA1FFA20610}"/>
              </a:ext>
            </a:extLst>
          </p:cNvPr>
          <p:cNvSpPr txBox="1"/>
          <p:nvPr/>
        </p:nvSpPr>
        <p:spPr>
          <a:xfrm>
            <a:off x="6385302" y="2722809"/>
            <a:ext cx="2758698" cy="461665"/>
          </a:xfrm>
          <a:prstGeom prst="rect">
            <a:avLst/>
          </a:prstGeom>
          <a:noFill/>
        </p:spPr>
        <p:txBody>
          <a:bodyPr wrap="square" rtlCol="0">
            <a:spAutoFit/>
          </a:bodyPr>
          <a:lstStyle/>
          <a:p>
            <a:pPr algn="ctr">
              <a:buClrTx/>
              <a:buFontTx/>
              <a:buNone/>
            </a:pPr>
            <a:r>
              <a:rPr lang="en-US" sz="1200" kern="1200" dirty="0">
                <a:solidFill>
                  <a:prstClr val="white"/>
                </a:solidFill>
                <a:latin typeface="Arial" panose="020B0604020202020204" pitchFamily="34" charset="0"/>
                <a:ea typeface="+mn-ea"/>
                <a:cs typeface="+mn-cs"/>
              </a:rPr>
              <a:t>Action email at a time where no one </a:t>
            </a:r>
          </a:p>
          <a:p>
            <a:pPr algn="ctr">
              <a:buClrTx/>
              <a:buFontTx/>
              <a:buNone/>
            </a:pPr>
            <a:r>
              <a:rPr lang="en-US" sz="1200" kern="1200" dirty="0">
                <a:solidFill>
                  <a:prstClr val="white"/>
                </a:solidFill>
                <a:latin typeface="Arial" panose="020B0604020202020204" pitchFamily="34" charset="0"/>
                <a:ea typeface="+mn-ea"/>
                <a:cs typeface="+mn-cs"/>
              </a:rPr>
              <a:t>can see your screen.</a:t>
            </a:r>
          </a:p>
        </p:txBody>
      </p:sp>
      <p:cxnSp>
        <p:nvCxnSpPr>
          <p:cNvPr id="8" name="Straight Connector 7">
            <a:extLst>
              <a:ext uri="{FF2B5EF4-FFF2-40B4-BE49-F238E27FC236}">
                <a16:creationId xmlns:a16="http://schemas.microsoft.com/office/drawing/2014/main" id="{DC278A12-10BD-D7FE-1B5D-50619C609471}"/>
              </a:ext>
            </a:extLst>
          </p:cNvPr>
          <p:cNvCxnSpPr/>
          <p:nvPr/>
        </p:nvCxnSpPr>
        <p:spPr>
          <a:xfrm>
            <a:off x="467139" y="2415315"/>
            <a:ext cx="8676858" cy="0"/>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FD52F0C-07F6-2027-36F1-E06C1E839C00}"/>
              </a:ext>
            </a:extLst>
          </p:cNvPr>
          <p:cNvCxnSpPr/>
          <p:nvPr/>
        </p:nvCxnSpPr>
        <p:spPr>
          <a:xfrm>
            <a:off x="467139" y="3283421"/>
            <a:ext cx="8676858" cy="0"/>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3970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59;p3">
            <a:extLst>
              <a:ext uri="{FF2B5EF4-FFF2-40B4-BE49-F238E27FC236}">
                <a16:creationId xmlns:a16="http://schemas.microsoft.com/office/drawing/2014/main" id="{5397C908-5024-FA0C-B98F-E680FE806E28}"/>
              </a:ext>
            </a:extLst>
          </p:cNvPr>
          <p:cNvSpPr txBox="1">
            <a:spLocks noGrp="1" noRot="1" noMove="1" noResize="1" noEditPoints="1" noAdjustHandles="1" noChangeArrowheads="1" noChangeShapeType="1"/>
          </p:cNvSpPr>
          <p:nvPr/>
        </p:nvSpPr>
        <p:spPr>
          <a:xfrm>
            <a:off x="371614" y="1825361"/>
            <a:ext cx="4267102" cy="69069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500"/>
              <a:buFont typeface="Helvetica Neue"/>
              <a:buNone/>
              <a:defRPr sz="32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00000"/>
              </a:buClr>
              <a:buSzPts val="3500"/>
              <a:buFont typeface="Helvetica Neue"/>
              <a:buNone/>
              <a:tabLst/>
              <a:defRPr/>
            </a:pPr>
            <a:r>
              <a:rPr kumimoji="0" lang="en-AU" sz="3200" b="1" i="0" u="none" strike="noStrike" kern="0" cap="none" spc="0" normalizeH="0" baseline="0" noProof="0">
                <a:ln>
                  <a:noFill/>
                </a:ln>
                <a:solidFill>
                  <a:srgbClr val="FFFFFF"/>
                </a:solidFill>
                <a:effectLst/>
                <a:uLnTx/>
                <a:uFillTx/>
                <a:latin typeface="Arial"/>
                <a:cs typeface="Arial"/>
                <a:sym typeface="Arial"/>
              </a:rPr>
              <a:t>TOPIC 3</a:t>
            </a:r>
            <a:endParaRPr kumimoji="0" lang="en-AU" sz="3200" b="1" i="0" u="none" strike="noStrike" kern="0" cap="none" spc="0" normalizeH="0" baseline="0" noProof="0" dirty="0">
              <a:ln>
                <a:noFill/>
              </a:ln>
              <a:solidFill>
                <a:srgbClr val="FFFFFF"/>
              </a:solidFill>
              <a:effectLst/>
              <a:uLnTx/>
              <a:uFillTx/>
              <a:latin typeface="Arial"/>
              <a:cs typeface="Arial"/>
              <a:sym typeface="Arial"/>
            </a:endParaRPr>
          </a:p>
        </p:txBody>
      </p:sp>
      <p:sp>
        <p:nvSpPr>
          <p:cNvPr id="6" name="Google Shape;60;p3">
            <a:extLst>
              <a:ext uri="{FF2B5EF4-FFF2-40B4-BE49-F238E27FC236}">
                <a16:creationId xmlns:a16="http://schemas.microsoft.com/office/drawing/2014/main" id="{12511D5C-74B4-7AAD-E880-54EC4FF51DDE}"/>
              </a:ext>
            </a:extLst>
          </p:cNvPr>
          <p:cNvSpPr txBox="1"/>
          <p:nvPr/>
        </p:nvSpPr>
        <p:spPr>
          <a:xfrm>
            <a:off x="367693" y="2516057"/>
            <a:ext cx="3988462" cy="757090"/>
          </a:xfrm>
          <a:prstGeom prst="rect">
            <a:avLst/>
          </a:prstGeom>
          <a:noFill/>
          <a:ln>
            <a:noFill/>
          </a:ln>
        </p:spPr>
        <p:txBody>
          <a:bodyPr spcFirstLastPara="1" wrap="square" lIns="91425" tIns="45700" rIns="91425" bIns="45700" anchor="t" anchorCtr="0">
            <a:spAutoFit/>
          </a:bodyPr>
          <a:lstStyle/>
          <a:p>
            <a:pPr marL="0" marR="0" lvl="0" indent="0" algn="l" rtl="0">
              <a:lnSpc>
                <a:spcPct val="90000"/>
              </a:lnSpc>
              <a:spcBef>
                <a:spcPts val="0"/>
              </a:spcBef>
              <a:spcAft>
                <a:spcPts val="0"/>
              </a:spcAft>
              <a:buNone/>
            </a:pPr>
            <a:r>
              <a:rPr lang="en-AU" sz="2400" dirty="0">
                <a:solidFill>
                  <a:srgbClr val="DDDDDD"/>
                </a:solidFill>
                <a:latin typeface="Arial"/>
                <a:ea typeface="Arial"/>
                <a:cs typeface="Arial"/>
                <a:sym typeface="Arial"/>
              </a:rPr>
              <a:t>Managing Digital Communication</a:t>
            </a:r>
            <a:endParaRPr sz="2400" b="0" i="0" u="none" strike="noStrike" cap="none" dirty="0">
              <a:solidFill>
                <a:srgbClr val="DDDDDD"/>
              </a:solidFill>
              <a:latin typeface="Arial"/>
              <a:ea typeface="Arial"/>
              <a:cs typeface="Arial"/>
              <a:sym typeface="Arial"/>
            </a:endParaRPr>
          </a:p>
        </p:txBody>
      </p:sp>
    </p:spTree>
    <p:extLst>
      <p:ext uri="{BB962C8B-B14F-4D97-AF65-F5344CB8AC3E}">
        <p14:creationId xmlns:p14="http://schemas.microsoft.com/office/powerpoint/2010/main" val="864775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CBD559D-920E-B90D-AE88-9F8423FCA423}"/>
              </a:ext>
            </a:extLst>
          </p:cNvPr>
          <p:cNvPicPr>
            <a:picLocks noChangeAspect="1"/>
          </p:cNvPicPr>
          <p:nvPr/>
        </p:nvPicPr>
        <p:blipFill>
          <a:blip r:embed="rId3" cstate="screen">
            <a:extLst>
              <a:ext uri="{28A0092B-C50C-407E-A947-70E740481C1C}">
                <a14:useLocalDpi xmlns:a14="http://schemas.microsoft.com/office/drawing/2010/main"/>
              </a:ext>
            </a:extLst>
          </a:blip>
          <a:srcRect l="16395" r="16395"/>
          <a:stretch/>
        </p:blipFill>
        <p:spPr>
          <a:xfrm>
            <a:off x="6251713" y="1257285"/>
            <a:ext cx="2373677" cy="2648807"/>
          </a:xfrm>
          <a:prstGeom prst="rect">
            <a:avLst/>
          </a:prstGeom>
          <a:ln>
            <a:noFill/>
          </a:ln>
        </p:spPr>
      </p:pic>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Planning Digital Communication</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0" y="1076549"/>
            <a:ext cx="5339715"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An important workplace protocol is to plan all communication (both physical and digital) by creating a workplace communication plan to ensure tasks are adhered to and are on-track.</a:t>
            </a: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It is also important to adhere to filing and security policies and procedures to ensure the safety of organisational data.</a:t>
            </a:r>
          </a:p>
        </p:txBody>
      </p:sp>
    </p:spTree>
    <p:extLst>
      <p:ext uri="{BB962C8B-B14F-4D97-AF65-F5344CB8AC3E}">
        <p14:creationId xmlns:p14="http://schemas.microsoft.com/office/powerpoint/2010/main" val="722210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A92A3D19-B902-F9A7-5E9F-9D375414169C}"/>
              </a:ext>
            </a:extLst>
          </p:cNvPr>
          <p:cNvSpPr>
            <a:spLocks/>
          </p:cNvSpPr>
          <p:nvPr/>
        </p:nvSpPr>
        <p:spPr>
          <a:xfrm>
            <a:off x="471763" y="1538958"/>
            <a:ext cx="4746504" cy="633600"/>
          </a:xfrm>
          <a:prstGeom prst="roundRect">
            <a:avLst/>
          </a:prstGeom>
          <a:blipFill>
            <a:blip r:embed="rId3" cstate="screen">
              <a:extLst>
                <a:ext uri="{28A0092B-C50C-407E-A947-70E740481C1C}">
                  <a14:useLocalDpi xmlns:a14="http://schemas.microsoft.com/office/drawing/2010/main"/>
                </a:ext>
              </a:extLst>
            </a:blip>
            <a:stretch>
              <a:fillRect l="-6000" b="-24000"/>
            </a:stretch>
          </a:blipFill>
          <a:ln>
            <a:noFill/>
          </a:ln>
          <a:effectLst>
            <a:outerShdw blurRad="50800" dist="50800" dir="5400000" algn="ctr"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r>
              <a:rPr lang="en-AU" sz="1600" i="0" u="none" strike="noStrike" cap="none" dirty="0">
                <a:solidFill>
                  <a:schemeClr val="bg1"/>
                </a:solidFill>
                <a:latin typeface="Arial"/>
                <a:ea typeface="Arial"/>
                <a:cs typeface="Arial"/>
                <a:sym typeface="Arial"/>
              </a:rPr>
              <a:t>1.  Methods of Digital Communication</a:t>
            </a:r>
            <a:endParaRPr lang="en-US" sz="1600" dirty="0"/>
          </a:p>
        </p:txBody>
      </p:sp>
      <p:sp>
        <p:nvSpPr>
          <p:cNvPr id="8" name="Rectangle: Rounded Corners 7">
            <a:extLst>
              <a:ext uri="{FF2B5EF4-FFF2-40B4-BE49-F238E27FC236}">
                <a16:creationId xmlns:a16="http://schemas.microsoft.com/office/drawing/2014/main" id="{04DC3E09-1AEC-B229-8960-9D815C7F3030}"/>
              </a:ext>
            </a:extLst>
          </p:cNvPr>
          <p:cNvSpPr>
            <a:spLocks/>
          </p:cNvSpPr>
          <p:nvPr/>
        </p:nvSpPr>
        <p:spPr>
          <a:xfrm>
            <a:off x="468312" y="2553711"/>
            <a:ext cx="4749955" cy="633600"/>
          </a:xfrm>
          <a:prstGeom prst="roundRect">
            <a:avLst/>
          </a:prstGeom>
          <a:blipFill>
            <a:blip r:embed="rId4" cstate="screen">
              <a:extLst>
                <a:ext uri="{28A0092B-C50C-407E-A947-70E740481C1C}">
                  <a14:useLocalDpi xmlns:a14="http://schemas.microsoft.com/office/drawing/2010/main"/>
                </a:ext>
              </a:extLst>
            </a:blip>
            <a:stretch>
              <a:fillRect l="-6000" b="-24000"/>
            </a:stretch>
          </a:blipFill>
          <a:ln>
            <a:noFill/>
          </a:ln>
          <a:effectLst>
            <a:outerShdw blurRad="50800" dist="50800" dir="5400000" algn="ctr"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r>
              <a:rPr lang="en-AU" sz="1600" i="0" u="none" strike="noStrike" cap="none" dirty="0">
                <a:solidFill>
                  <a:schemeClr val="bg1"/>
                </a:solidFill>
                <a:latin typeface="Arial"/>
                <a:ea typeface="Arial"/>
                <a:cs typeface="Arial"/>
                <a:sym typeface="Arial"/>
              </a:rPr>
              <a:t>2.  </a:t>
            </a:r>
            <a:r>
              <a:rPr lang="en-US" sz="1600" i="0" u="none" strike="noStrike" cap="none" dirty="0">
                <a:solidFill>
                  <a:schemeClr val="bg1"/>
                </a:solidFill>
                <a:latin typeface="Arial"/>
                <a:ea typeface="Arial"/>
                <a:cs typeface="Arial"/>
                <a:sym typeface="Arial"/>
              </a:rPr>
              <a:t>Sending and Receiving Digital Communication</a:t>
            </a:r>
            <a:endParaRPr lang="en-US" sz="1600" dirty="0"/>
          </a:p>
        </p:txBody>
      </p:sp>
      <p:sp>
        <p:nvSpPr>
          <p:cNvPr id="9" name="Rectangle: Rounded Corners 8">
            <a:extLst>
              <a:ext uri="{FF2B5EF4-FFF2-40B4-BE49-F238E27FC236}">
                <a16:creationId xmlns:a16="http://schemas.microsoft.com/office/drawing/2014/main" id="{AC07F96A-481B-5F44-F3DB-A064D4DF34F1}"/>
              </a:ext>
            </a:extLst>
          </p:cNvPr>
          <p:cNvSpPr>
            <a:spLocks/>
          </p:cNvSpPr>
          <p:nvPr/>
        </p:nvSpPr>
        <p:spPr>
          <a:xfrm>
            <a:off x="468313" y="3568465"/>
            <a:ext cx="4749954" cy="633600"/>
          </a:xfrm>
          <a:prstGeom prst="roundRect">
            <a:avLst/>
          </a:prstGeom>
          <a:blipFill>
            <a:blip r:embed="rId4" cstate="screen">
              <a:extLst>
                <a:ext uri="{28A0092B-C50C-407E-A947-70E740481C1C}">
                  <a14:useLocalDpi xmlns:a14="http://schemas.microsoft.com/office/drawing/2010/main"/>
                </a:ext>
              </a:extLst>
            </a:blip>
            <a:stretch>
              <a:fillRect l="-6000" b="-24000"/>
            </a:stretch>
          </a:blipFill>
          <a:ln>
            <a:noFill/>
          </a:ln>
          <a:effectLst>
            <a:outerShdw blurRad="50800" dist="50800" dir="5400000" algn="ctr"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r>
              <a:rPr lang="en-AU" sz="1600" i="0" u="none" strike="noStrike" cap="none" dirty="0">
                <a:solidFill>
                  <a:schemeClr val="bg1"/>
                </a:solidFill>
                <a:latin typeface="Arial"/>
                <a:ea typeface="Arial"/>
                <a:cs typeface="Arial"/>
                <a:sym typeface="Arial"/>
              </a:rPr>
              <a:t>3.  Managing Digital Communication</a:t>
            </a:r>
            <a:endParaRPr lang="en-US" sz="1600" dirty="0"/>
          </a:p>
        </p:txBody>
      </p:sp>
      <p:sp>
        <p:nvSpPr>
          <p:cNvPr id="11" name="Google Shape;51;p2">
            <a:extLst>
              <a:ext uri="{FF2B5EF4-FFF2-40B4-BE49-F238E27FC236}">
                <a16:creationId xmlns:a16="http://schemas.microsoft.com/office/drawing/2014/main" id="{0641369E-8480-DB66-1158-5041C9113627}"/>
              </a:ext>
            </a:extLst>
          </p:cNvPr>
          <p:cNvSpPr txBox="1">
            <a:spLocks/>
          </p:cNvSpPr>
          <p:nvPr/>
        </p:nvSpPr>
        <p:spPr>
          <a:xfrm>
            <a:off x="349594" y="542227"/>
            <a:ext cx="4701991" cy="5795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lt1"/>
              </a:buClr>
              <a:buSzPts val="3500"/>
              <a:buFont typeface="Helvetica Neue"/>
              <a:buNone/>
              <a:defRPr sz="35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FFFFFF"/>
              </a:buClr>
              <a:buSzPct val="111111"/>
              <a:buFont typeface="Helvetica Neue"/>
              <a:buNone/>
              <a:tabLst/>
              <a:defRPr/>
            </a:pPr>
            <a:r>
              <a:rPr kumimoji="0" lang="en-AU" sz="3500" b="1" i="0" u="none" strike="noStrike" kern="0" cap="none" spc="0" normalizeH="0" baseline="0" noProof="0" dirty="0">
                <a:ln>
                  <a:noFill/>
                </a:ln>
                <a:solidFill>
                  <a:srgbClr val="052A5B"/>
                </a:solidFill>
                <a:effectLst/>
                <a:uLnTx/>
                <a:uFillTx/>
                <a:latin typeface="Arial"/>
                <a:cs typeface="Arial"/>
                <a:sym typeface="Arial"/>
              </a:rPr>
              <a:t>Learning Topics</a:t>
            </a:r>
            <a:endParaRPr kumimoji="0" lang="en-AU" sz="1600" b="1" i="0" u="none" strike="noStrike" kern="0" cap="none" spc="0" normalizeH="0" baseline="0" noProof="0" dirty="0">
              <a:ln>
                <a:noFill/>
              </a:ln>
              <a:solidFill>
                <a:srgbClr val="052A5B"/>
              </a:solidFill>
              <a:effectLst/>
              <a:uLnTx/>
              <a:uFillTx/>
              <a:latin typeface="Arial"/>
              <a:cs typeface="Arial"/>
              <a:sym typeface="Arial"/>
            </a:endParaRPr>
          </a:p>
        </p:txBody>
      </p:sp>
    </p:spTree>
    <p:extLst>
      <p:ext uri="{BB962C8B-B14F-4D97-AF65-F5344CB8AC3E}">
        <p14:creationId xmlns:p14="http://schemas.microsoft.com/office/powerpoint/2010/main" val="17067932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Creating Workplace Communication Plans</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0" y="1076549"/>
            <a:ext cx="8309928"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Creating an effective communication plan involves these simple steps:</a:t>
            </a: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sz="1800" b="0" i="0" u="none" strike="noStrike" cap="none" dirty="0">
              <a:solidFill>
                <a:srgbClr val="000000"/>
              </a:solidFill>
              <a:latin typeface="Arial"/>
              <a:ea typeface="Arial"/>
              <a:cs typeface="Arial"/>
              <a:sym typeface="Arial"/>
            </a:endParaRPr>
          </a:p>
        </p:txBody>
      </p:sp>
      <p:graphicFrame>
        <p:nvGraphicFramePr>
          <p:cNvPr id="5" name="Content Placeholder 3">
            <a:extLst>
              <a:ext uri="{FF2B5EF4-FFF2-40B4-BE49-F238E27FC236}">
                <a16:creationId xmlns:a16="http://schemas.microsoft.com/office/drawing/2014/main" id="{101D2C4D-6ED1-CEF1-B07C-3F0175F8B6CD}"/>
              </a:ext>
            </a:extLst>
          </p:cNvPr>
          <p:cNvGraphicFramePr>
            <a:graphicFrameLocks/>
          </p:cNvGraphicFramePr>
          <p:nvPr>
            <p:extLst>
              <p:ext uri="{D42A27DB-BD31-4B8C-83A1-F6EECF244321}">
                <p14:modId xmlns:p14="http://schemas.microsoft.com/office/powerpoint/2010/main" val="3369629456"/>
              </p:ext>
            </p:extLst>
          </p:nvPr>
        </p:nvGraphicFramePr>
        <p:xfrm>
          <a:off x="832196" y="1810038"/>
          <a:ext cx="7479608" cy="22617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533997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Managing Digital Communications</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59" y="1076549"/>
            <a:ext cx="8526349"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Example external communication plan (communicating with </a:t>
            </a:r>
            <a:r>
              <a:rPr lang="en-US" sz="2000" b="0" i="0" u="none" strike="noStrike" cap="none" dirty="0">
                <a:solidFill>
                  <a:srgbClr val="279922"/>
                </a:solidFill>
                <a:latin typeface="Arial"/>
                <a:ea typeface="Arial"/>
                <a:cs typeface="Arial"/>
                <a:sym typeface="Arial"/>
              </a:rPr>
              <a:t>customers</a:t>
            </a:r>
            <a:r>
              <a:rPr lang="en-US" sz="2000" b="0" i="0" u="none" strike="noStrike" cap="none" dirty="0">
                <a:solidFill>
                  <a:srgbClr val="0C2055"/>
                </a:solidFill>
                <a:latin typeface="Arial"/>
                <a:ea typeface="Arial"/>
                <a:cs typeface="Arial"/>
                <a:sym typeface="Arial"/>
              </a:rPr>
              <a:t>):</a:t>
            </a:r>
          </a:p>
        </p:txBody>
      </p:sp>
      <p:graphicFrame>
        <p:nvGraphicFramePr>
          <p:cNvPr id="4" name="Table 3">
            <a:extLst>
              <a:ext uri="{FF2B5EF4-FFF2-40B4-BE49-F238E27FC236}">
                <a16:creationId xmlns:a16="http://schemas.microsoft.com/office/drawing/2014/main" id="{7A4454A2-12EB-4979-AD93-55A0546CCF57}"/>
              </a:ext>
            </a:extLst>
          </p:cNvPr>
          <p:cNvGraphicFramePr>
            <a:graphicFrameLocks noGrp="1"/>
          </p:cNvGraphicFramePr>
          <p:nvPr>
            <p:extLst>
              <p:ext uri="{D42A27DB-BD31-4B8C-83A1-F6EECF244321}">
                <p14:modId xmlns:p14="http://schemas.microsoft.com/office/powerpoint/2010/main" val="1574490596"/>
              </p:ext>
            </p:extLst>
          </p:nvPr>
        </p:nvGraphicFramePr>
        <p:xfrm>
          <a:off x="468314" y="1604774"/>
          <a:ext cx="8085137" cy="2722300"/>
        </p:xfrm>
        <a:graphic>
          <a:graphicData uri="http://schemas.openxmlformats.org/drawingml/2006/table">
            <a:tbl>
              <a:tblPr firstRow="1" bandRow="1">
                <a:tableStyleId>{5C22544A-7EE6-4342-B048-85BDC9FD1C3A}</a:tableStyleId>
              </a:tblPr>
              <a:tblGrid>
                <a:gridCol w="1434251">
                  <a:extLst>
                    <a:ext uri="{9D8B030D-6E8A-4147-A177-3AD203B41FA5}">
                      <a16:colId xmlns:a16="http://schemas.microsoft.com/office/drawing/2014/main" val="768514248"/>
                    </a:ext>
                  </a:extLst>
                </a:gridCol>
                <a:gridCol w="1118505">
                  <a:extLst>
                    <a:ext uri="{9D8B030D-6E8A-4147-A177-3AD203B41FA5}">
                      <a16:colId xmlns:a16="http://schemas.microsoft.com/office/drawing/2014/main" val="2804180604"/>
                    </a:ext>
                  </a:extLst>
                </a:gridCol>
                <a:gridCol w="1202691">
                  <a:extLst>
                    <a:ext uri="{9D8B030D-6E8A-4147-A177-3AD203B41FA5}">
                      <a16:colId xmlns:a16="http://schemas.microsoft.com/office/drawing/2014/main" val="2852065077"/>
                    </a:ext>
                  </a:extLst>
                </a:gridCol>
                <a:gridCol w="1202692">
                  <a:extLst>
                    <a:ext uri="{9D8B030D-6E8A-4147-A177-3AD203B41FA5}">
                      <a16:colId xmlns:a16="http://schemas.microsoft.com/office/drawing/2014/main" val="3384598493"/>
                    </a:ext>
                  </a:extLst>
                </a:gridCol>
                <a:gridCol w="3126998">
                  <a:extLst>
                    <a:ext uri="{9D8B030D-6E8A-4147-A177-3AD203B41FA5}">
                      <a16:colId xmlns:a16="http://schemas.microsoft.com/office/drawing/2014/main" val="2699813883"/>
                    </a:ext>
                  </a:extLst>
                </a:gridCol>
              </a:tblGrid>
              <a:tr h="328801">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9pPr>
                    </a:lstStyle>
                    <a:p>
                      <a:r>
                        <a:rPr lang="en-US" sz="1300" dirty="0">
                          <a:solidFill>
                            <a:schemeClr val="bg1"/>
                          </a:solidFill>
                          <a:latin typeface="Arial" panose="020B0604020202020204" pitchFamily="34" charset="0"/>
                        </a:rPr>
                        <a:t>Purpose</a:t>
                      </a:r>
                    </a:p>
                  </a:txBody>
                  <a:tcPr marL="70287" marR="70287" marT="35143" marB="35143">
                    <a:solidFill>
                      <a:srgbClr val="00B050"/>
                    </a:solidFill>
                  </a:tcPr>
                </a:tc>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9pPr>
                    </a:lstStyle>
                    <a:p>
                      <a:r>
                        <a:rPr lang="en-US" sz="1300" dirty="0">
                          <a:solidFill>
                            <a:schemeClr val="bg1"/>
                          </a:solidFill>
                          <a:latin typeface="Arial" panose="020B0604020202020204" pitchFamily="34" charset="0"/>
                        </a:rPr>
                        <a:t>Type</a:t>
                      </a:r>
                    </a:p>
                  </a:txBody>
                  <a:tcPr marL="70287" marR="70287" marT="35143" marB="35143">
                    <a:solidFill>
                      <a:srgbClr val="00B050"/>
                    </a:solidFill>
                  </a:tcPr>
                </a:tc>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9pPr>
                    </a:lstStyle>
                    <a:p>
                      <a:r>
                        <a:rPr lang="en-US" sz="1300" dirty="0">
                          <a:solidFill>
                            <a:schemeClr val="bg1"/>
                          </a:solidFill>
                          <a:latin typeface="Arial" panose="020B0604020202020204" pitchFamily="34" charset="0"/>
                        </a:rPr>
                        <a:t>Platform</a:t>
                      </a:r>
                    </a:p>
                  </a:txBody>
                  <a:tcPr marL="70287" marR="70287" marT="35143" marB="35143">
                    <a:solidFill>
                      <a:srgbClr val="00B050"/>
                    </a:solidFill>
                  </a:tcPr>
                </a:tc>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9pPr>
                    </a:lstStyle>
                    <a:p>
                      <a:r>
                        <a:rPr lang="en-US" sz="1300" dirty="0">
                          <a:solidFill>
                            <a:schemeClr val="bg1"/>
                          </a:solidFill>
                          <a:latin typeface="Arial" panose="020B0604020202020204" pitchFamily="34" charset="0"/>
                        </a:rPr>
                        <a:t>Frequency</a:t>
                      </a:r>
                    </a:p>
                  </a:txBody>
                  <a:tcPr marL="70287" marR="70287" marT="35143" marB="35143">
                    <a:solidFill>
                      <a:srgbClr val="00B050"/>
                    </a:solidFill>
                  </a:tcPr>
                </a:tc>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9pPr>
                    </a:lstStyle>
                    <a:p>
                      <a:r>
                        <a:rPr lang="en-US" sz="1300" dirty="0">
                          <a:solidFill>
                            <a:schemeClr val="bg1"/>
                          </a:solidFill>
                          <a:latin typeface="Arial" panose="020B0604020202020204" pitchFamily="34" charset="0"/>
                        </a:rPr>
                        <a:t>Process</a:t>
                      </a:r>
                    </a:p>
                  </a:txBody>
                  <a:tcPr marL="70287" marR="70287" marT="35143" marB="35143">
                    <a:solidFill>
                      <a:srgbClr val="00B050"/>
                    </a:solidFill>
                  </a:tcPr>
                </a:tc>
                <a:extLst>
                  <a:ext uri="{0D108BD9-81ED-4DB2-BD59-A6C34878D82A}">
                    <a16:rowId xmlns:a16="http://schemas.microsoft.com/office/drawing/2014/main" val="2860933246"/>
                  </a:ext>
                </a:extLst>
              </a:tr>
              <a:tr h="861325">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Confirm appointments         or meetings</a:t>
                      </a:r>
                    </a:p>
                  </a:txBody>
                  <a:tcPr marL="70287" marR="70287" marT="35143" marB="35143"/>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Calendar Invite</a:t>
                      </a:r>
                    </a:p>
                  </a:txBody>
                  <a:tcPr marL="70287" marR="70287" marT="35143" marB="35143"/>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Google Calendar</a:t>
                      </a:r>
                    </a:p>
                  </a:txBody>
                  <a:tcPr marL="70287" marR="70287" marT="35143" marB="35143"/>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Each event</a:t>
                      </a:r>
                    </a:p>
                  </a:txBody>
                  <a:tcPr marL="70287" marR="70287" marT="35143" marB="35143"/>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pPr marL="285750" indent="-285750">
                        <a:buFont typeface="Arial" panose="020B0604020202020204" pitchFamily="34" charset="0"/>
                        <a:buChar char="•"/>
                      </a:pPr>
                      <a:r>
                        <a:rPr lang="en-US" sz="1100" dirty="0">
                          <a:solidFill>
                            <a:srgbClr val="002060"/>
                          </a:solidFill>
                          <a:latin typeface="Arial" panose="020B0604020202020204" pitchFamily="34" charset="0"/>
                        </a:rPr>
                        <a:t>Add appointment to schedule at time of booking.</a:t>
                      </a:r>
                    </a:p>
                    <a:p>
                      <a:pPr marL="285750" indent="-285750">
                        <a:buFont typeface="Arial" panose="020B0604020202020204" pitchFamily="34" charset="0"/>
                        <a:buChar char="•"/>
                      </a:pPr>
                      <a:r>
                        <a:rPr lang="en-US" sz="1100" dirty="0">
                          <a:solidFill>
                            <a:srgbClr val="002060"/>
                          </a:solidFill>
                          <a:latin typeface="Arial" panose="020B0604020202020204" pitchFamily="34" charset="0"/>
                        </a:rPr>
                        <a:t>Resend invite three days prior if invitee is yet to confirm.</a:t>
                      </a:r>
                    </a:p>
                  </a:txBody>
                  <a:tcPr marL="70287" marR="70287" marT="35143" marB="35143"/>
                </a:tc>
                <a:extLst>
                  <a:ext uri="{0D108BD9-81ED-4DB2-BD59-A6C34878D82A}">
                    <a16:rowId xmlns:a16="http://schemas.microsoft.com/office/drawing/2014/main" val="655149801"/>
                  </a:ext>
                </a:extLst>
              </a:tr>
              <a:tr h="670849">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Monthly promotions &amp; Newsletter</a:t>
                      </a:r>
                    </a:p>
                  </a:txBody>
                  <a:tcPr marL="70287" marR="70287" marT="35143" marB="35143"/>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Email</a:t>
                      </a:r>
                    </a:p>
                  </a:txBody>
                  <a:tcPr marL="70287" marR="70287" marT="35143" marB="35143"/>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Mailchimp</a:t>
                      </a:r>
                    </a:p>
                  </a:txBody>
                  <a:tcPr marL="70287" marR="70287" marT="35143" marB="35143"/>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First Monday    of each month</a:t>
                      </a:r>
                    </a:p>
                  </a:txBody>
                  <a:tcPr marL="70287" marR="70287" marT="35143" marB="35143"/>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pPr marL="285750" indent="-285750">
                        <a:buFont typeface="Arial" panose="020B0604020202020204" pitchFamily="34" charset="0"/>
                        <a:buChar char="•"/>
                      </a:pPr>
                      <a:r>
                        <a:rPr lang="en-US" sz="1100" dirty="0">
                          <a:solidFill>
                            <a:srgbClr val="002060"/>
                          </a:solidFill>
                          <a:latin typeface="Arial" panose="020B0604020202020204" pitchFamily="34" charset="0"/>
                        </a:rPr>
                        <a:t>Update email template and embed marketing materials.</a:t>
                      </a:r>
                    </a:p>
                    <a:p>
                      <a:pPr marL="285750" indent="-285750">
                        <a:buFont typeface="Arial" panose="020B0604020202020204" pitchFamily="34" charset="0"/>
                        <a:buChar char="•"/>
                      </a:pPr>
                      <a:r>
                        <a:rPr lang="en-US" sz="1100" dirty="0">
                          <a:solidFill>
                            <a:srgbClr val="002060"/>
                          </a:solidFill>
                          <a:latin typeface="Arial" panose="020B0604020202020204" pitchFamily="34" charset="0"/>
                        </a:rPr>
                        <a:t>Submit draft to supervisor for approval.</a:t>
                      </a:r>
                    </a:p>
                  </a:txBody>
                  <a:tcPr marL="70287" marR="70287" marT="35143" marB="35143"/>
                </a:tc>
                <a:extLst>
                  <a:ext uri="{0D108BD9-81ED-4DB2-BD59-A6C34878D82A}">
                    <a16:rowId xmlns:a16="http://schemas.microsoft.com/office/drawing/2014/main" val="642699167"/>
                  </a:ext>
                </a:extLst>
              </a:tr>
              <a:tr h="861325">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Customer inquiries or assistance</a:t>
                      </a:r>
                    </a:p>
                  </a:txBody>
                  <a:tcPr marL="70287" marR="70287" marT="35143" marB="35143"/>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Telephone or Email</a:t>
                      </a:r>
                    </a:p>
                  </a:txBody>
                  <a:tcPr marL="70287" marR="70287" marT="35143" marB="35143"/>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Phone or Gmail</a:t>
                      </a:r>
                    </a:p>
                  </a:txBody>
                  <a:tcPr marL="70287" marR="70287" marT="35143" marB="35143"/>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Within 24 hours</a:t>
                      </a:r>
                    </a:p>
                  </a:txBody>
                  <a:tcPr marL="70287" marR="70287" marT="35143" marB="35143"/>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pPr marL="285750" indent="-285750">
                        <a:buFont typeface="Arial" panose="020B0604020202020204" pitchFamily="34" charset="0"/>
                        <a:buChar char="•"/>
                      </a:pPr>
                      <a:r>
                        <a:rPr lang="en-US" sz="1100" dirty="0">
                          <a:solidFill>
                            <a:srgbClr val="002060"/>
                          </a:solidFill>
                          <a:latin typeface="Arial" panose="020B0604020202020204" pitchFamily="34" charset="0"/>
                        </a:rPr>
                        <a:t>Make contact within 24 hours.</a:t>
                      </a:r>
                    </a:p>
                    <a:p>
                      <a:pPr marL="285750" indent="-285750">
                        <a:buFont typeface="Arial" panose="020B0604020202020204" pitchFamily="34" charset="0"/>
                        <a:buChar char="•"/>
                      </a:pPr>
                      <a:r>
                        <a:rPr lang="en-US" sz="1100" dirty="0">
                          <a:solidFill>
                            <a:srgbClr val="002060"/>
                          </a:solidFill>
                          <a:latin typeface="Arial" panose="020B0604020202020204" pitchFamily="34" charset="0"/>
                        </a:rPr>
                        <a:t>Let customer know if the issue needs to be referred to supervisor and ensure it gets resolved.</a:t>
                      </a:r>
                    </a:p>
                  </a:txBody>
                  <a:tcPr marL="70287" marR="70287" marT="35143" marB="35143"/>
                </a:tc>
                <a:extLst>
                  <a:ext uri="{0D108BD9-81ED-4DB2-BD59-A6C34878D82A}">
                    <a16:rowId xmlns:a16="http://schemas.microsoft.com/office/drawing/2014/main" val="2569196438"/>
                  </a:ext>
                </a:extLst>
              </a:tr>
            </a:tbl>
          </a:graphicData>
        </a:graphic>
      </p:graphicFrame>
    </p:spTree>
    <p:extLst>
      <p:ext uri="{BB962C8B-B14F-4D97-AF65-F5344CB8AC3E}">
        <p14:creationId xmlns:p14="http://schemas.microsoft.com/office/powerpoint/2010/main" val="11276615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Managing Digital Communications</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59" y="1076549"/>
            <a:ext cx="8526349"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Example external communication plan (communicating with </a:t>
            </a:r>
            <a:r>
              <a:rPr lang="en-US" sz="2000" b="0" i="0" u="none" strike="noStrike" cap="none" dirty="0">
                <a:solidFill>
                  <a:srgbClr val="D5046B"/>
                </a:solidFill>
                <a:latin typeface="Arial"/>
                <a:ea typeface="Arial"/>
                <a:cs typeface="Arial"/>
                <a:sym typeface="Arial"/>
              </a:rPr>
              <a:t>staff</a:t>
            </a:r>
            <a:r>
              <a:rPr lang="en-US" sz="2000" b="0" i="0" u="none" strike="noStrike" cap="none" dirty="0">
                <a:solidFill>
                  <a:srgbClr val="0C2055"/>
                </a:solidFill>
                <a:latin typeface="Arial"/>
                <a:ea typeface="Arial"/>
                <a:cs typeface="Arial"/>
                <a:sym typeface="Arial"/>
              </a:rPr>
              <a:t>):</a:t>
            </a:r>
          </a:p>
        </p:txBody>
      </p:sp>
      <p:graphicFrame>
        <p:nvGraphicFramePr>
          <p:cNvPr id="5" name="Table 4">
            <a:extLst>
              <a:ext uri="{FF2B5EF4-FFF2-40B4-BE49-F238E27FC236}">
                <a16:creationId xmlns:a16="http://schemas.microsoft.com/office/drawing/2014/main" id="{23FE8AFE-D27E-B01C-8ED1-4BDF31330FCA}"/>
              </a:ext>
            </a:extLst>
          </p:cNvPr>
          <p:cNvGraphicFramePr>
            <a:graphicFrameLocks noGrp="1"/>
          </p:cNvGraphicFramePr>
          <p:nvPr>
            <p:extLst>
              <p:ext uri="{D42A27DB-BD31-4B8C-83A1-F6EECF244321}">
                <p14:modId xmlns:p14="http://schemas.microsoft.com/office/powerpoint/2010/main" val="1393627610"/>
              </p:ext>
            </p:extLst>
          </p:nvPr>
        </p:nvGraphicFramePr>
        <p:xfrm>
          <a:off x="468312" y="1607819"/>
          <a:ext cx="8084027" cy="2599289"/>
        </p:xfrm>
        <a:graphic>
          <a:graphicData uri="http://schemas.openxmlformats.org/drawingml/2006/table">
            <a:tbl>
              <a:tblPr firstRow="1" bandRow="1">
                <a:tableStyleId>{5C22544A-7EE6-4342-B048-85BDC9FD1C3A}</a:tableStyleId>
              </a:tblPr>
              <a:tblGrid>
                <a:gridCol w="1434054">
                  <a:extLst>
                    <a:ext uri="{9D8B030D-6E8A-4147-A177-3AD203B41FA5}">
                      <a16:colId xmlns:a16="http://schemas.microsoft.com/office/drawing/2014/main" val="3345039063"/>
                    </a:ext>
                  </a:extLst>
                </a:gridCol>
                <a:gridCol w="1118350">
                  <a:extLst>
                    <a:ext uri="{9D8B030D-6E8A-4147-A177-3AD203B41FA5}">
                      <a16:colId xmlns:a16="http://schemas.microsoft.com/office/drawing/2014/main" val="712578213"/>
                    </a:ext>
                  </a:extLst>
                </a:gridCol>
                <a:gridCol w="1202527">
                  <a:extLst>
                    <a:ext uri="{9D8B030D-6E8A-4147-A177-3AD203B41FA5}">
                      <a16:colId xmlns:a16="http://schemas.microsoft.com/office/drawing/2014/main" val="2477280028"/>
                    </a:ext>
                  </a:extLst>
                </a:gridCol>
                <a:gridCol w="1202528">
                  <a:extLst>
                    <a:ext uri="{9D8B030D-6E8A-4147-A177-3AD203B41FA5}">
                      <a16:colId xmlns:a16="http://schemas.microsoft.com/office/drawing/2014/main" val="3530733521"/>
                    </a:ext>
                  </a:extLst>
                </a:gridCol>
                <a:gridCol w="3126568">
                  <a:extLst>
                    <a:ext uri="{9D8B030D-6E8A-4147-A177-3AD203B41FA5}">
                      <a16:colId xmlns:a16="http://schemas.microsoft.com/office/drawing/2014/main" val="1895279185"/>
                    </a:ext>
                  </a:extLst>
                </a:gridCol>
              </a:tblGrid>
              <a:tr h="316231">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9pPr>
                    </a:lstStyle>
                    <a:p>
                      <a:r>
                        <a:rPr lang="en-US" sz="1300" dirty="0">
                          <a:solidFill>
                            <a:schemeClr val="bg1"/>
                          </a:solidFill>
                          <a:latin typeface="Arial" panose="020B0604020202020204" pitchFamily="34" charset="0"/>
                        </a:rPr>
                        <a:t>Purpose</a:t>
                      </a:r>
                    </a:p>
                  </a:txBody>
                  <a:tcPr marL="88714" marR="88714" marT="44357" marB="44357">
                    <a:solidFill>
                      <a:srgbClr val="ED0677"/>
                    </a:solidFill>
                  </a:tcPr>
                </a:tc>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9pPr>
                    </a:lstStyle>
                    <a:p>
                      <a:r>
                        <a:rPr lang="en-US" sz="1300" dirty="0">
                          <a:solidFill>
                            <a:schemeClr val="bg1"/>
                          </a:solidFill>
                          <a:latin typeface="Arial" panose="020B0604020202020204" pitchFamily="34" charset="0"/>
                        </a:rPr>
                        <a:t>Type</a:t>
                      </a:r>
                    </a:p>
                  </a:txBody>
                  <a:tcPr marL="88714" marR="88714" marT="44357" marB="44357">
                    <a:solidFill>
                      <a:srgbClr val="ED0677"/>
                    </a:solidFill>
                  </a:tcPr>
                </a:tc>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9pPr>
                    </a:lstStyle>
                    <a:p>
                      <a:r>
                        <a:rPr lang="en-US" sz="1300" dirty="0">
                          <a:solidFill>
                            <a:schemeClr val="bg1"/>
                          </a:solidFill>
                          <a:latin typeface="Arial" panose="020B0604020202020204" pitchFamily="34" charset="0"/>
                        </a:rPr>
                        <a:t>Platform</a:t>
                      </a:r>
                    </a:p>
                  </a:txBody>
                  <a:tcPr marL="88714" marR="88714" marT="44357" marB="44357">
                    <a:solidFill>
                      <a:srgbClr val="ED0677"/>
                    </a:solidFill>
                  </a:tcPr>
                </a:tc>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9pPr>
                    </a:lstStyle>
                    <a:p>
                      <a:r>
                        <a:rPr lang="en-US" sz="1300" dirty="0">
                          <a:solidFill>
                            <a:schemeClr val="bg1"/>
                          </a:solidFill>
                          <a:latin typeface="Arial" panose="020B0604020202020204" pitchFamily="34" charset="0"/>
                        </a:rPr>
                        <a:t>Frequency</a:t>
                      </a:r>
                    </a:p>
                  </a:txBody>
                  <a:tcPr marL="88714" marR="88714" marT="44357" marB="44357">
                    <a:solidFill>
                      <a:srgbClr val="ED0677"/>
                    </a:solidFill>
                  </a:tcPr>
                </a:tc>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panose="020F0502020204030204"/>
                          <a:sym typeface="Arial"/>
                        </a:defRPr>
                      </a:lvl9pPr>
                    </a:lstStyle>
                    <a:p>
                      <a:r>
                        <a:rPr lang="en-US" sz="1300" dirty="0">
                          <a:solidFill>
                            <a:schemeClr val="bg1"/>
                          </a:solidFill>
                          <a:latin typeface="Arial" panose="020B0604020202020204" pitchFamily="34" charset="0"/>
                        </a:rPr>
                        <a:t>Process</a:t>
                      </a:r>
                    </a:p>
                  </a:txBody>
                  <a:tcPr marL="88714" marR="88714" marT="44357" marB="44357">
                    <a:solidFill>
                      <a:srgbClr val="ED0677"/>
                    </a:solidFill>
                  </a:tcPr>
                </a:tc>
                <a:extLst>
                  <a:ext uri="{0D108BD9-81ED-4DB2-BD59-A6C34878D82A}">
                    <a16:rowId xmlns:a16="http://schemas.microsoft.com/office/drawing/2014/main" val="3349751390"/>
                  </a:ext>
                </a:extLst>
              </a:tr>
              <a:tr h="781202">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Short inquiries or sharing urgent information</a:t>
                      </a:r>
                    </a:p>
                  </a:txBody>
                  <a:tcPr marL="88714" marR="88714" marT="44357" marB="44357"/>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Instant message or call</a:t>
                      </a:r>
                    </a:p>
                  </a:txBody>
                  <a:tcPr marL="88714" marR="88714" marT="44357" marB="44357"/>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Google Chat    or Phone</a:t>
                      </a:r>
                    </a:p>
                  </a:txBody>
                  <a:tcPr marL="88714" marR="88714" marT="44357" marB="44357"/>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As required</a:t>
                      </a:r>
                    </a:p>
                  </a:txBody>
                  <a:tcPr marL="88714" marR="88714" marT="44357" marB="44357"/>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pPr marL="285750" indent="-285750">
                        <a:buFont typeface="Arial" panose="020B0604020202020204" pitchFamily="34" charset="0"/>
                        <a:buChar char="•"/>
                      </a:pPr>
                      <a:r>
                        <a:rPr lang="en-US" sz="1100" dirty="0">
                          <a:solidFill>
                            <a:srgbClr val="002060"/>
                          </a:solidFill>
                          <a:latin typeface="Arial" panose="020B0604020202020204" pitchFamily="34" charset="0"/>
                        </a:rPr>
                        <a:t>Respond to staff using the contact mode  of their inquiry (unless alternative is requested).</a:t>
                      </a:r>
                    </a:p>
                    <a:p>
                      <a:pPr marL="285750" indent="-285750">
                        <a:buFont typeface="Arial" panose="020B0604020202020204" pitchFamily="34" charset="0"/>
                        <a:buChar char="•"/>
                      </a:pPr>
                      <a:r>
                        <a:rPr lang="en-US" sz="1100" dirty="0">
                          <a:solidFill>
                            <a:srgbClr val="002060"/>
                          </a:solidFill>
                          <a:latin typeface="Arial" panose="020B0604020202020204" pitchFamily="34" charset="0"/>
                        </a:rPr>
                        <a:t>Make contact within 24 hours.</a:t>
                      </a:r>
                    </a:p>
                  </a:txBody>
                  <a:tcPr marL="88714" marR="88714" marT="44357" marB="44357"/>
                </a:tc>
                <a:extLst>
                  <a:ext uri="{0D108BD9-81ED-4DB2-BD59-A6C34878D82A}">
                    <a16:rowId xmlns:a16="http://schemas.microsoft.com/office/drawing/2014/main" val="3167923068"/>
                  </a:ext>
                </a:extLst>
              </a:tr>
              <a:tr h="781202">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Complex inquiries or sharing general information or files</a:t>
                      </a:r>
                    </a:p>
                  </a:txBody>
                  <a:tcPr marL="88714" marR="88714" marT="44357" marB="44357"/>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Email</a:t>
                      </a:r>
                    </a:p>
                  </a:txBody>
                  <a:tcPr marL="88714" marR="88714" marT="44357" marB="44357"/>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Gmail</a:t>
                      </a:r>
                    </a:p>
                  </a:txBody>
                  <a:tcPr marL="88714" marR="88714" marT="44357" marB="44357"/>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As required</a:t>
                      </a:r>
                    </a:p>
                  </a:txBody>
                  <a:tcPr marL="88714" marR="88714" marT="44357" marB="44357"/>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pPr marL="285750" indent="-285750">
                        <a:buFont typeface="Arial" panose="020B0604020202020204" pitchFamily="34" charset="0"/>
                        <a:buChar char="•"/>
                      </a:pPr>
                      <a:r>
                        <a:rPr lang="en-US" sz="1100" dirty="0">
                          <a:solidFill>
                            <a:srgbClr val="002060"/>
                          </a:solidFill>
                          <a:latin typeface="Arial" panose="020B0604020202020204" pitchFamily="34" charset="0"/>
                        </a:rPr>
                        <a:t>Respond within 48 hours.</a:t>
                      </a:r>
                    </a:p>
                    <a:p>
                      <a:pPr marL="285750" indent="-285750">
                        <a:buFont typeface="Arial" panose="020B0604020202020204" pitchFamily="34" charset="0"/>
                        <a:buChar char="•"/>
                      </a:pPr>
                      <a:r>
                        <a:rPr lang="en-US" sz="1100" dirty="0">
                          <a:solidFill>
                            <a:srgbClr val="002060"/>
                          </a:solidFill>
                          <a:latin typeface="Arial" panose="020B0604020202020204" pitchFamily="34" charset="0"/>
                        </a:rPr>
                        <a:t>Let staff member know if the issue will need to be referred to the supervisor if you are unable to resolve it.</a:t>
                      </a:r>
                    </a:p>
                  </a:txBody>
                  <a:tcPr marL="88714" marR="88714" marT="44357" marB="44357"/>
                </a:tc>
                <a:extLst>
                  <a:ext uri="{0D108BD9-81ED-4DB2-BD59-A6C34878D82A}">
                    <a16:rowId xmlns:a16="http://schemas.microsoft.com/office/drawing/2014/main" val="4292522174"/>
                  </a:ext>
                </a:extLst>
              </a:tr>
              <a:tr h="720654">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Project planning and revision</a:t>
                      </a:r>
                    </a:p>
                  </a:txBody>
                  <a:tcPr marL="88714" marR="88714" marT="44357" marB="44357"/>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Comment threads</a:t>
                      </a:r>
                    </a:p>
                  </a:txBody>
                  <a:tcPr marL="88714" marR="88714" marT="44357" marB="44357"/>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Trello, Google Workspace</a:t>
                      </a:r>
                    </a:p>
                  </a:txBody>
                  <a:tcPr marL="88714" marR="88714" marT="44357" marB="44357"/>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r>
                        <a:rPr lang="en-US" sz="1100" dirty="0">
                          <a:solidFill>
                            <a:srgbClr val="002060"/>
                          </a:solidFill>
                          <a:latin typeface="Arial" panose="020B0604020202020204" pitchFamily="34" charset="0"/>
                        </a:rPr>
                        <a:t>As required</a:t>
                      </a:r>
                    </a:p>
                  </a:txBody>
                  <a:tcPr marL="88714" marR="88714" marT="44357" marB="44357"/>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panose="020F0502020204030204"/>
                          <a:sym typeface="Arial"/>
                        </a:defRPr>
                      </a:lvl9pPr>
                    </a:lstStyle>
                    <a:p>
                      <a:pPr marL="285750" indent="-285750">
                        <a:buFont typeface="Arial" panose="020B0604020202020204" pitchFamily="34" charset="0"/>
                        <a:buChar char="•"/>
                      </a:pPr>
                      <a:r>
                        <a:rPr lang="en-US" sz="1100" dirty="0">
                          <a:solidFill>
                            <a:srgbClr val="002060"/>
                          </a:solidFill>
                          <a:latin typeface="Arial" panose="020B0604020202020204" pitchFamily="34" charset="0"/>
                        </a:rPr>
                        <a:t>Update email template and embed marketing materials where appropriate.</a:t>
                      </a:r>
                    </a:p>
                    <a:p>
                      <a:pPr marL="285750" indent="-285750">
                        <a:buFont typeface="Arial" panose="020B0604020202020204" pitchFamily="34" charset="0"/>
                        <a:buChar char="•"/>
                      </a:pPr>
                      <a:r>
                        <a:rPr lang="en-US" sz="1100" dirty="0">
                          <a:solidFill>
                            <a:srgbClr val="002060"/>
                          </a:solidFill>
                          <a:latin typeface="Arial" panose="020B0604020202020204" pitchFamily="34" charset="0"/>
                        </a:rPr>
                        <a:t>Submit draft to supervisor for approval.</a:t>
                      </a:r>
                    </a:p>
                  </a:txBody>
                  <a:tcPr marL="88714" marR="88714" marT="44357" marB="44357"/>
                </a:tc>
                <a:extLst>
                  <a:ext uri="{0D108BD9-81ED-4DB2-BD59-A6C34878D82A}">
                    <a16:rowId xmlns:a16="http://schemas.microsoft.com/office/drawing/2014/main" val="3928835179"/>
                  </a:ext>
                </a:extLst>
              </a:tr>
            </a:tbl>
          </a:graphicData>
        </a:graphic>
      </p:graphicFrame>
    </p:spTree>
    <p:extLst>
      <p:ext uri="{BB962C8B-B14F-4D97-AF65-F5344CB8AC3E}">
        <p14:creationId xmlns:p14="http://schemas.microsoft.com/office/powerpoint/2010/main" val="2705281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Storing Information and Communication</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24" name="TextBox 23">
            <a:extLst>
              <a:ext uri="{FF2B5EF4-FFF2-40B4-BE49-F238E27FC236}">
                <a16:creationId xmlns:a16="http://schemas.microsoft.com/office/drawing/2014/main" id="{7AC58F3A-5052-7788-7F39-D2D8DC5F129F}"/>
              </a:ext>
            </a:extLst>
          </p:cNvPr>
          <p:cNvSpPr txBox="1"/>
          <p:nvPr/>
        </p:nvSpPr>
        <p:spPr>
          <a:xfrm>
            <a:off x="468314" y="1278592"/>
            <a:ext cx="1866683" cy="461665"/>
          </a:xfrm>
          <a:prstGeom prst="rect">
            <a:avLst/>
          </a:prstGeom>
          <a:solidFill>
            <a:srgbClr val="002060"/>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Storing</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Communications</a:t>
            </a:r>
          </a:p>
        </p:txBody>
      </p:sp>
      <p:sp>
        <p:nvSpPr>
          <p:cNvPr id="25" name="TextBox 24">
            <a:extLst>
              <a:ext uri="{FF2B5EF4-FFF2-40B4-BE49-F238E27FC236}">
                <a16:creationId xmlns:a16="http://schemas.microsoft.com/office/drawing/2014/main" id="{119A164F-D580-E6D3-7B8D-C19DF98FA299}"/>
              </a:ext>
            </a:extLst>
          </p:cNvPr>
          <p:cNvSpPr txBox="1"/>
          <p:nvPr/>
        </p:nvSpPr>
        <p:spPr>
          <a:xfrm>
            <a:off x="468313" y="1795523"/>
            <a:ext cx="1866683" cy="2123658"/>
          </a:xfrm>
          <a:prstGeom prst="rect">
            <a:avLst/>
          </a:prstGeom>
          <a:solidFill>
            <a:schemeClr val="accent1">
              <a:lumMod val="10000"/>
              <a:lumOff val="9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Storing digital communications is the process of labelling and filing messages so that they can be found again later. </a:t>
            </a: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p:txBody>
      </p:sp>
      <p:grpSp>
        <p:nvGrpSpPr>
          <p:cNvPr id="32" name="Group 31">
            <a:extLst>
              <a:ext uri="{FF2B5EF4-FFF2-40B4-BE49-F238E27FC236}">
                <a16:creationId xmlns:a16="http://schemas.microsoft.com/office/drawing/2014/main" id="{73453E84-1ECA-42A7-6798-49B56D8E1353}"/>
              </a:ext>
            </a:extLst>
          </p:cNvPr>
          <p:cNvGrpSpPr/>
          <p:nvPr/>
        </p:nvGrpSpPr>
        <p:grpSpPr>
          <a:xfrm>
            <a:off x="1041655" y="3036986"/>
            <a:ext cx="720000" cy="720000"/>
            <a:chOff x="1154667" y="2619938"/>
            <a:chExt cx="1055726" cy="1030055"/>
          </a:xfrm>
        </p:grpSpPr>
        <p:sp>
          <p:nvSpPr>
            <p:cNvPr id="33" name="Flowchart: Connector 2">
              <a:extLst>
                <a:ext uri="{FF2B5EF4-FFF2-40B4-BE49-F238E27FC236}">
                  <a16:creationId xmlns:a16="http://schemas.microsoft.com/office/drawing/2014/main" id="{FC78A7CD-8744-7095-556F-AC071FBDE4EF}"/>
                </a:ext>
              </a:extLst>
            </p:cNvPr>
            <p:cNvSpPr/>
            <p:nvPr/>
          </p:nvSpPr>
          <p:spPr>
            <a:xfrm>
              <a:off x="1154667" y="2619938"/>
              <a:ext cx="1055726" cy="1030055"/>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34" name="Graphic 33" descr="Inbox with solid fill">
              <a:extLst>
                <a:ext uri="{FF2B5EF4-FFF2-40B4-BE49-F238E27FC236}">
                  <a16:creationId xmlns:a16="http://schemas.microsoft.com/office/drawing/2014/main" id="{1215BB19-1F09-4220-68DA-9D21BC3E85B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19629" y="2619938"/>
              <a:ext cx="914399" cy="914398"/>
            </a:xfrm>
            <a:prstGeom prst="rect">
              <a:avLst/>
            </a:prstGeom>
          </p:spPr>
        </p:pic>
      </p:grpSp>
      <p:sp>
        <p:nvSpPr>
          <p:cNvPr id="28" name="TextBox 27">
            <a:extLst>
              <a:ext uri="{FF2B5EF4-FFF2-40B4-BE49-F238E27FC236}">
                <a16:creationId xmlns:a16="http://schemas.microsoft.com/office/drawing/2014/main" id="{2A71F718-3CB1-40EC-A61F-E0D9EE49AA77}"/>
              </a:ext>
            </a:extLst>
          </p:cNvPr>
          <p:cNvSpPr txBox="1"/>
          <p:nvPr/>
        </p:nvSpPr>
        <p:spPr>
          <a:xfrm>
            <a:off x="6617774" y="1278588"/>
            <a:ext cx="1866683" cy="461665"/>
          </a:xfrm>
          <a:prstGeom prst="rect">
            <a:avLst/>
          </a:prstGeom>
          <a:solidFill>
            <a:srgbClr val="002060"/>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Deleting Communications</a:t>
            </a:r>
          </a:p>
        </p:txBody>
      </p:sp>
      <p:sp>
        <p:nvSpPr>
          <p:cNvPr id="31" name="TextBox 30">
            <a:extLst>
              <a:ext uri="{FF2B5EF4-FFF2-40B4-BE49-F238E27FC236}">
                <a16:creationId xmlns:a16="http://schemas.microsoft.com/office/drawing/2014/main" id="{2375665E-B690-3336-7D81-D6C1DA27FCBE}"/>
              </a:ext>
            </a:extLst>
          </p:cNvPr>
          <p:cNvSpPr txBox="1"/>
          <p:nvPr/>
        </p:nvSpPr>
        <p:spPr>
          <a:xfrm>
            <a:off x="6617774" y="1795523"/>
            <a:ext cx="1866683" cy="2123658"/>
          </a:xfrm>
          <a:prstGeom prst="rect">
            <a:avLst/>
          </a:prstGeom>
          <a:solidFill>
            <a:schemeClr val="accent1">
              <a:lumMod val="10000"/>
              <a:lumOff val="9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Deleting communications is the process of removing unnecessary messages from the platform so that they cannot be viewed again.</a:t>
            </a: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p:txBody>
      </p:sp>
      <p:grpSp>
        <p:nvGrpSpPr>
          <p:cNvPr id="35" name="Group 34">
            <a:extLst>
              <a:ext uri="{FF2B5EF4-FFF2-40B4-BE49-F238E27FC236}">
                <a16:creationId xmlns:a16="http://schemas.microsoft.com/office/drawing/2014/main" id="{A853DA71-CD46-B9C0-0796-E262F1F45982}"/>
              </a:ext>
            </a:extLst>
          </p:cNvPr>
          <p:cNvGrpSpPr/>
          <p:nvPr/>
        </p:nvGrpSpPr>
        <p:grpSpPr>
          <a:xfrm>
            <a:off x="7191115" y="3030660"/>
            <a:ext cx="720000" cy="720000"/>
            <a:chOff x="6501456" y="3058499"/>
            <a:chExt cx="1055726" cy="1030055"/>
          </a:xfrm>
        </p:grpSpPr>
        <p:sp>
          <p:nvSpPr>
            <p:cNvPr id="36" name="Flowchart: Connector 20">
              <a:extLst>
                <a:ext uri="{FF2B5EF4-FFF2-40B4-BE49-F238E27FC236}">
                  <a16:creationId xmlns:a16="http://schemas.microsoft.com/office/drawing/2014/main" id="{1FDCFAC5-FE18-4A26-9E4B-09177F54ECF0}"/>
                </a:ext>
              </a:extLst>
            </p:cNvPr>
            <p:cNvSpPr/>
            <p:nvPr/>
          </p:nvSpPr>
          <p:spPr>
            <a:xfrm>
              <a:off x="6501456" y="3058499"/>
              <a:ext cx="1055726" cy="1030055"/>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37" name="Graphic 36" descr="Garbage with solid fill">
              <a:extLst>
                <a:ext uri="{FF2B5EF4-FFF2-40B4-BE49-F238E27FC236}">
                  <a16:creationId xmlns:a16="http://schemas.microsoft.com/office/drawing/2014/main" id="{05F92879-8CD2-4ADE-1380-014D082FC121}"/>
                </a:ext>
              </a:extLst>
            </p:cNvPr>
            <p:cNvPicPr>
              <a:picLocks noChangeAspect="1"/>
            </p:cNvPicPr>
            <p:nvPr/>
          </p:nvPicPr>
          <p:blipFill>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6611448" y="3116326"/>
              <a:ext cx="834890" cy="834890"/>
            </a:xfrm>
            <a:prstGeom prst="rect">
              <a:avLst/>
            </a:prstGeom>
          </p:spPr>
        </p:pic>
      </p:grpSp>
      <p:sp>
        <p:nvSpPr>
          <p:cNvPr id="27" name="TextBox 26">
            <a:extLst>
              <a:ext uri="{FF2B5EF4-FFF2-40B4-BE49-F238E27FC236}">
                <a16:creationId xmlns:a16="http://schemas.microsoft.com/office/drawing/2014/main" id="{1886C102-71EA-322E-0EA6-85CB6E07F347}"/>
              </a:ext>
            </a:extLst>
          </p:cNvPr>
          <p:cNvSpPr txBox="1"/>
          <p:nvPr/>
        </p:nvSpPr>
        <p:spPr>
          <a:xfrm>
            <a:off x="4567954" y="1278588"/>
            <a:ext cx="1866683" cy="461665"/>
          </a:xfrm>
          <a:prstGeom prst="rect">
            <a:avLst/>
          </a:prstGeom>
          <a:solidFill>
            <a:srgbClr val="002060"/>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200" b="1" kern="1200" dirty="0">
                <a:solidFill>
                  <a:prstClr val="white"/>
                </a:solidFill>
                <a:latin typeface="Arial" panose="020B0604020202020204" pitchFamily="34" charset="0"/>
                <a:ea typeface="+mn-ea"/>
                <a:cs typeface="+mn-cs"/>
              </a:rPr>
              <a:t>Archiving Communications</a:t>
            </a:r>
          </a:p>
        </p:txBody>
      </p:sp>
      <p:sp>
        <p:nvSpPr>
          <p:cNvPr id="30" name="TextBox 29">
            <a:extLst>
              <a:ext uri="{FF2B5EF4-FFF2-40B4-BE49-F238E27FC236}">
                <a16:creationId xmlns:a16="http://schemas.microsoft.com/office/drawing/2014/main" id="{05027DC3-D5F1-8E4D-EAD2-870A133DD3D6}"/>
              </a:ext>
            </a:extLst>
          </p:cNvPr>
          <p:cNvSpPr txBox="1"/>
          <p:nvPr/>
        </p:nvSpPr>
        <p:spPr>
          <a:xfrm>
            <a:off x="4567954" y="1795523"/>
            <a:ext cx="1866683" cy="2123658"/>
          </a:xfrm>
          <a:prstGeom prst="rect">
            <a:avLst/>
          </a:prstGeom>
          <a:solidFill>
            <a:schemeClr val="accent1">
              <a:lumMod val="10000"/>
              <a:lumOff val="9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Archiving communications is the process of storing communications in an organised system for long-term storage, for possible retrieval in the future.</a:t>
            </a: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p:txBody>
      </p:sp>
      <p:grpSp>
        <p:nvGrpSpPr>
          <p:cNvPr id="38" name="Group 37">
            <a:extLst>
              <a:ext uri="{FF2B5EF4-FFF2-40B4-BE49-F238E27FC236}">
                <a16:creationId xmlns:a16="http://schemas.microsoft.com/office/drawing/2014/main" id="{DDD9C4F9-4FD2-1A42-4820-4282077AAF6B}"/>
              </a:ext>
            </a:extLst>
          </p:cNvPr>
          <p:cNvGrpSpPr/>
          <p:nvPr/>
        </p:nvGrpSpPr>
        <p:grpSpPr>
          <a:xfrm>
            <a:off x="5141295" y="3036986"/>
            <a:ext cx="720000" cy="720000"/>
            <a:chOff x="4608570" y="3058500"/>
            <a:chExt cx="1055726" cy="1030055"/>
          </a:xfrm>
        </p:grpSpPr>
        <p:sp>
          <p:nvSpPr>
            <p:cNvPr id="39" name="Flowchart: Connector 19">
              <a:extLst>
                <a:ext uri="{FF2B5EF4-FFF2-40B4-BE49-F238E27FC236}">
                  <a16:creationId xmlns:a16="http://schemas.microsoft.com/office/drawing/2014/main" id="{394604BB-7CFE-A75B-7920-538B74739BF5}"/>
                </a:ext>
              </a:extLst>
            </p:cNvPr>
            <p:cNvSpPr/>
            <p:nvPr/>
          </p:nvSpPr>
          <p:spPr>
            <a:xfrm>
              <a:off x="4608570" y="3058500"/>
              <a:ext cx="1055726" cy="1030055"/>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40" name="Graphic 39" descr="Filing Box Archive with solid fill">
              <a:extLst>
                <a:ext uri="{FF2B5EF4-FFF2-40B4-BE49-F238E27FC236}">
                  <a16:creationId xmlns:a16="http://schemas.microsoft.com/office/drawing/2014/main" id="{D1CEE9C0-3B42-F052-E7E7-A8C3E9E190F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687450" y="3119468"/>
              <a:ext cx="910938" cy="910938"/>
            </a:xfrm>
            <a:prstGeom prst="rect">
              <a:avLst/>
            </a:prstGeom>
          </p:spPr>
        </p:pic>
      </p:grpSp>
      <p:sp>
        <p:nvSpPr>
          <p:cNvPr id="26" name="TextBox 25">
            <a:extLst>
              <a:ext uri="{FF2B5EF4-FFF2-40B4-BE49-F238E27FC236}">
                <a16:creationId xmlns:a16="http://schemas.microsoft.com/office/drawing/2014/main" id="{540F6B00-E805-16BB-90FF-A4FDCCC735A7}"/>
              </a:ext>
            </a:extLst>
          </p:cNvPr>
          <p:cNvSpPr txBox="1"/>
          <p:nvPr/>
        </p:nvSpPr>
        <p:spPr>
          <a:xfrm>
            <a:off x="2518134" y="1278590"/>
            <a:ext cx="1866683" cy="461665"/>
          </a:xfrm>
          <a:prstGeom prst="rect">
            <a:avLst/>
          </a:prstGeom>
          <a:solidFill>
            <a:srgbClr val="002060"/>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Saving</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Communications</a:t>
            </a:r>
          </a:p>
        </p:txBody>
      </p:sp>
      <p:sp>
        <p:nvSpPr>
          <p:cNvPr id="29" name="TextBox 28">
            <a:extLst>
              <a:ext uri="{FF2B5EF4-FFF2-40B4-BE49-F238E27FC236}">
                <a16:creationId xmlns:a16="http://schemas.microsoft.com/office/drawing/2014/main" id="{4A8F0932-31AD-D2EA-68F3-743702516F5E}"/>
              </a:ext>
            </a:extLst>
          </p:cNvPr>
          <p:cNvSpPr txBox="1"/>
          <p:nvPr/>
        </p:nvSpPr>
        <p:spPr>
          <a:xfrm>
            <a:off x="2518134" y="1795525"/>
            <a:ext cx="1866683" cy="2123658"/>
          </a:xfrm>
          <a:prstGeom prst="rect">
            <a:avLst/>
          </a:prstGeom>
          <a:solidFill>
            <a:schemeClr val="accent1">
              <a:lumMod val="10000"/>
              <a:lumOff val="9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Saving communications or attachments is the process of making a copy on your local/shared drive for a specific purpose.</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1100" kern="1200" dirty="0">
              <a:solidFill>
                <a:srgbClr val="002060"/>
              </a:solidFill>
              <a:latin typeface="Arial" panose="020B0604020202020204" pitchFamily="34" charset="0"/>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p:txBody>
      </p:sp>
      <p:grpSp>
        <p:nvGrpSpPr>
          <p:cNvPr id="41" name="Group 40">
            <a:extLst>
              <a:ext uri="{FF2B5EF4-FFF2-40B4-BE49-F238E27FC236}">
                <a16:creationId xmlns:a16="http://schemas.microsoft.com/office/drawing/2014/main" id="{E58FBFD1-73C4-632E-A014-E95783825576}"/>
              </a:ext>
            </a:extLst>
          </p:cNvPr>
          <p:cNvGrpSpPr/>
          <p:nvPr/>
        </p:nvGrpSpPr>
        <p:grpSpPr>
          <a:xfrm>
            <a:off x="3091475" y="3036986"/>
            <a:ext cx="720000" cy="720000"/>
            <a:chOff x="3048865" y="2693219"/>
            <a:chExt cx="1055726" cy="1030055"/>
          </a:xfrm>
        </p:grpSpPr>
        <p:sp>
          <p:nvSpPr>
            <p:cNvPr id="42" name="Flowchart: Connector 18">
              <a:extLst>
                <a:ext uri="{FF2B5EF4-FFF2-40B4-BE49-F238E27FC236}">
                  <a16:creationId xmlns:a16="http://schemas.microsoft.com/office/drawing/2014/main" id="{CCF50197-9069-0C2D-C25A-27392D15A188}"/>
                </a:ext>
              </a:extLst>
            </p:cNvPr>
            <p:cNvSpPr/>
            <p:nvPr/>
          </p:nvSpPr>
          <p:spPr>
            <a:xfrm>
              <a:off x="3048865" y="2693219"/>
              <a:ext cx="1055726" cy="1030055"/>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43" name="Graphic 42" descr="Disk with solid fill">
              <a:extLst>
                <a:ext uri="{FF2B5EF4-FFF2-40B4-BE49-F238E27FC236}">
                  <a16:creationId xmlns:a16="http://schemas.microsoft.com/office/drawing/2014/main" id="{EF527AB7-B2FB-4C27-9904-758DFC9727C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139405" y="2761873"/>
              <a:ext cx="874645" cy="874645"/>
            </a:xfrm>
            <a:prstGeom prst="rect">
              <a:avLst/>
            </a:prstGeom>
          </p:spPr>
        </p:pic>
      </p:grpSp>
    </p:spTree>
    <p:extLst>
      <p:ext uri="{BB962C8B-B14F-4D97-AF65-F5344CB8AC3E}">
        <p14:creationId xmlns:p14="http://schemas.microsoft.com/office/powerpoint/2010/main" val="11609666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Managing the Security of Digital Communications</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0" y="1076549"/>
            <a:ext cx="8617602" cy="450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Workplace security protocols are established to protect against:</a:t>
            </a:r>
          </a:p>
        </p:txBody>
      </p:sp>
      <p:sp>
        <p:nvSpPr>
          <p:cNvPr id="4" name="Rectangle: Rounded Corners 3">
            <a:extLst>
              <a:ext uri="{FF2B5EF4-FFF2-40B4-BE49-F238E27FC236}">
                <a16:creationId xmlns:a16="http://schemas.microsoft.com/office/drawing/2014/main" id="{A43B840E-11E3-435A-9B6F-AB38CA146C79}"/>
              </a:ext>
            </a:extLst>
          </p:cNvPr>
          <p:cNvSpPr>
            <a:spLocks/>
          </p:cNvSpPr>
          <p:nvPr/>
        </p:nvSpPr>
        <p:spPr>
          <a:xfrm>
            <a:off x="438435" y="1731419"/>
            <a:ext cx="8173002" cy="453136"/>
          </a:xfrm>
          <a:prstGeom prst="roundRect">
            <a:avLst>
              <a:gd name="adj" fmla="val 50000"/>
            </a:avLst>
          </a:prstGeom>
          <a:solidFill>
            <a:schemeClr val="accent1">
              <a:lumMod val="20000"/>
              <a:lumOff val="80000"/>
            </a:schemeClr>
          </a:solidFill>
          <a:ln>
            <a:noFill/>
          </a:ln>
          <a:effectLst>
            <a:outerShdw blurRad="50800" dist="25400" dir="5400000" algn="ctr" rotWithShape="0">
              <a:srgbClr val="0C2156">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r>
              <a:rPr lang="en-US" i="0" u="none" strike="noStrike" cap="none" dirty="0">
                <a:solidFill>
                  <a:srgbClr val="002060"/>
                </a:solidFill>
                <a:latin typeface="Arial"/>
                <a:ea typeface="Arial"/>
                <a:cs typeface="Arial"/>
                <a:sym typeface="Arial"/>
              </a:rPr>
              <a:t>Theft of intellectual property and digital resources</a:t>
            </a:r>
            <a:endParaRPr lang="en-US" dirty="0">
              <a:solidFill>
                <a:srgbClr val="002060"/>
              </a:solidFill>
            </a:endParaRPr>
          </a:p>
        </p:txBody>
      </p:sp>
      <p:sp>
        <p:nvSpPr>
          <p:cNvPr id="5" name="Rectangle: Rounded Corners 4">
            <a:extLst>
              <a:ext uri="{FF2B5EF4-FFF2-40B4-BE49-F238E27FC236}">
                <a16:creationId xmlns:a16="http://schemas.microsoft.com/office/drawing/2014/main" id="{02937AC3-963D-19AA-CC96-CAF07884511E}"/>
              </a:ext>
            </a:extLst>
          </p:cNvPr>
          <p:cNvSpPr>
            <a:spLocks/>
          </p:cNvSpPr>
          <p:nvPr/>
        </p:nvSpPr>
        <p:spPr>
          <a:xfrm>
            <a:off x="438435" y="2333113"/>
            <a:ext cx="8173002" cy="453136"/>
          </a:xfrm>
          <a:prstGeom prst="roundRect">
            <a:avLst>
              <a:gd name="adj" fmla="val 50000"/>
            </a:avLst>
          </a:prstGeom>
          <a:solidFill>
            <a:schemeClr val="accent1">
              <a:lumMod val="20000"/>
              <a:lumOff val="80000"/>
            </a:schemeClr>
          </a:solidFill>
          <a:ln>
            <a:noFill/>
          </a:ln>
          <a:effectLst>
            <a:outerShdw blurRad="50800" dist="25400" dir="5400000" algn="ctr" rotWithShape="0">
              <a:srgbClr val="0C2156">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r>
              <a:rPr lang="en-US" i="0" u="none" strike="noStrike" cap="none" dirty="0">
                <a:solidFill>
                  <a:srgbClr val="002060"/>
                </a:solidFill>
                <a:latin typeface="Arial"/>
                <a:ea typeface="Arial"/>
                <a:cs typeface="Arial"/>
                <a:sym typeface="Arial"/>
              </a:rPr>
              <a:t>Theft of private or financial information</a:t>
            </a:r>
            <a:endParaRPr lang="en-US" dirty="0">
              <a:solidFill>
                <a:srgbClr val="002060"/>
              </a:solidFill>
            </a:endParaRPr>
          </a:p>
        </p:txBody>
      </p:sp>
      <p:sp>
        <p:nvSpPr>
          <p:cNvPr id="6" name="Rectangle: Rounded Corners 5">
            <a:extLst>
              <a:ext uri="{FF2B5EF4-FFF2-40B4-BE49-F238E27FC236}">
                <a16:creationId xmlns:a16="http://schemas.microsoft.com/office/drawing/2014/main" id="{0F09A68B-B7E5-D72E-A51B-A0566A65E2F9}"/>
              </a:ext>
            </a:extLst>
          </p:cNvPr>
          <p:cNvSpPr>
            <a:spLocks/>
          </p:cNvSpPr>
          <p:nvPr/>
        </p:nvSpPr>
        <p:spPr>
          <a:xfrm>
            <a:off x="438435" y="2934807"/>
            <a:ext cx="8173002" cy="453136"/>
          </a:xfrm>
          <a:prstGeom prst="roundRect">
            <a:avLst>
              <a:gd name="adj" fmla="val 50000"/>
            </a:avLst>
          </a:prstGeom>
          <a:solidFill>
            <a:schemeClr val="accent1">
              <a:lumMod val="20000"/>
              <a:lumOff val="80000"/>
            </a:schemeClr>
          </a:solidFill>
          <a:ln>
            <a:noFill/>
          </a:ln>
          <a:effectLst>
            <a:outerShdw blurRad="50800" dist="25400" dir="5400000" algn="ctr" rotWithShape="0">
              <a:srgbClr val="0C2156">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r>
              <a:rPr lang="en-US" i="0" u="none" strike="noStrike" cap="none" dirty="0">
                <a:solidFill>
                  <a:srgbClr val="002060"/>
                </a:solidFill>
                <a:latin typeface="Arial"/>
                <a:ea typeface="Arial"/>
                <a:cs typeface="Arial"/>
                <a:sym typeface="Arial"/>
              </a:rPr>
              <a:t>Damage to digital systems</a:t>
            </a:r>
            <a:endParaRPr lang="en-US" dirty="0">
              <a:solidFill>
                <a:srgbClr val="002060"/>
              </a:solidFill>
            </a:endParaRPr>
          </a:p>
        </p:txBody>
      </p:sp>
    </p:spTree>
    <p:extLst>
      <p:ext uri="{BB962C8B-B14F-4D97-AF65-F5344CB8AC3E}">
        <p14:creationId xmlns:p14="http://schemas.microsoft.com/office/powerpoint/2010/main" val="35643287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229;p18">
            <a:extLst>
              <a:ext uri="{FF2B5EF4-FFF2-40B4-BE49-F238E27FC236}">
                <a16:creationId xmlns:a16="http://schemas.microsoft.com/office/drawing/2014/main" id="{245A2AFE-B8E8-5253-1E49-C98FB7C6D942}"/>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Security Protocols: </a:t>
            </a:r>
            <a:r>
              <a:rPr lang="en-US" u="sng" kern="0" dirty="0">
                <a:solidFill>
                  <a:srgbClr val="052A5B"/>
                </a:solidFill>
              </a:rPr>
              <a:t>Outbound</a:t>
            </a:r>
            <a:r>
              <a:rPr lang="en-US" kern="0" dirty="0">
                <a:solidFill>
                  <a:srgbClr val="052A5B"/>
                </a:solidFill>
              </a:rPr>
              <a:t> Communications</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5" name="Rectangle: Rounded Corners 6">
            <a:extLst>
              <a:ext uri="{FF2B5EF4-FFF2-40B4-BE49-F238E27FC236}">
                <a16:creationId xmlns:a16="http://schemas.microsoft.com/office/drawing/2014/main" id="{8D87D83A-B349-ED8A-1B07-67C7B6695D9E}"/>
              </a:ext>
            </a:extLst>
          </p:cNvPr>
          <p:cNvSpPr>
            <a:spLocks/>
          </p:cNvSpPr>
          <p:nvPr/>
        </p:nvSpPr>
        <p:spPr>
          <a:xfrm>
            <a:off x="2522135" y="1258022"/>
            <a:ext cx="6107219" cy="1113390"/>
          </a:xfrm>
          <a:prstGeom prst="roundRect">
            <a:avLst>
              <a:gd name="adj" fmla="val 15247"/>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marL="742950" lvl="1" indent="-285750">
              <a:buBlip>
                <a:blip r:embed="rId3"/>
              </a:buBlip>
            </a:pPr>
            <a:r>
              <a:rPr lang="en-US" sz="1500" dirty="0">
                <a:solidFill>
                  <a:srgbClr val="002060"/>
                </a:solidFill>
                <a:latin typeface="Arial"/>
                <a:ea typeface="Arial"/>
                <a:cs typeface="Arial"/>
                <a:sym typeface="Arial"/>
              </a:rPr>
              <a:t>Do not share company IP with external parties unless </a:t>
            </a:r>
            <a:r>
              <a:rPr lang="en-US" sz="1500" dirty="0" err="1">
                <a:solidFill>
                  <a:srgbClr val="002060"/>
                </a:solidFill>
                <a:latin typeface="Arial"/>
                <a:ea typeface="Arial"/>
                <a:cs typeface="Arial"/>
                <a:sym typeface="Arial"/>
              </a:rPr>
              <a:t>authorised</a:t>
            </a:r>
            <a:r>
              <a:rPr lang="en-US" sz="1500" dirty="0">
                <a:solidFill>
                  <a:srgbClr val="002060"/>
                </a:solidFill>
                <a:latin typeface="Arial"/>
                <a:ea typeface="Arial"/>
                <a:cs typeface="Arial"/>
                <a:sym typeface="Arial"/>
              </a:rPr>
              <a:t>.</a:t>
            </a:r>
          </a:p>
          <a:p>
            <a:pPr marL="742950" lvl="1" indent="-285750">
              <a:buBlip>
                <a:blip r:embed="rId3"/>
              </a:buBlip>
            </a:pPr>
            <a:r>
              <a:rPr lang="en-US" sz="1500" dirty="0">
                <a:solidFill>
                  <a:srgbClr val="002060"/>
                </a:solidFill>
                <a:latin typeface="Arial"/>
                <a:ea typeface="Arial"/>
                <a:cs typeface="Arial"/>
                <a:sym typeface="Arial"/>
              </a:rPr>
              <a:t>Lock company files, systems and databases and do not share passwords.</a:t>
            </a:r>
          </a:p>
        </p:txBody>
      </p:sp>
      <p:sp>
        <p:nvSpPr>
          <p:cNvPr id="6" name="Rectangle: Rounded Corners 5">
            <a:extLst>
              <a:ext uri="{FF2B5EF4-FFF2-40B4-BE49-F238E27FC236}">
                <a16:creationId xmlns:a16="http://schemas.microsoft.com/office/drawing/2014/main" id="{1FAD854D-5024-CD3A-4D52-650F40D7C501}"/>
              </a:ext>
            </a:extLst>
          </p:cNvPr>
          <p:cNvSpPr>
            <a:spLocks/>
          </p:cNvSpPr>
          <p:nvPr/>
        </p:nvSpPr>
        <p:spPr>
          <a:xfrm>
            <a:off x="359999" y="1258021"/>
            <a:ext cx="2493733" cy="1113391"/>
          </a:xfrm>
          <a:prstGeom prst="roundRect">
            <a:avLst>
              <a:gd name="adj" fmla="val 15247"/>
            </a:avLst>
          </a:prstGeom>
          <a:solidFill>
            <a:srgbClr val="002060"/>
          </a:solidFill>
          <a:ln>
            <a:noFill/>
          </a:ln>
          <a:effectLst>
            <a:outerShdw blurRad="50800" dist="12700" dir="5400000" algn="ctr" rotWithShape="0">
              <a:srgbClr val="0C2156">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r>
              <a:rPr lang="en-US" sz="1700" dirty="0">
                <a:solidFill>
                  <a:schemeClr val="bg1"/>
                </a:solidFill>
                <a:latin typeface="Arial"/>
                <a:ea typeface="Arial"/>
                <a:cs typeface="Arial"/>
                <a:sym typeface="Arial"/>
              </a:rPr>
              <a:t>Protect company IP and customer information</a:t>
            </a:r>
          </a:p>
        </p:txBody>
      </p:sp>
      <p:sp>
        <p:nvSpPr>
          <p:cNvPr id="7" name="Rectangle: Rounded Corners 6">
            <a:extLst>
              <a:ext uri="{FF2B5EF4-FFF2-40B4-BE49-F238E27FC236}">
                <a16:creationId xmlns:a16="http://schemas.microsoft.com/office/drawing/2014/main" id="{3D5C9809-182B-8EBC-A04C-E22BEA93407A}"/>
              </a:ext>
            </a:extLst>
          </p:cNvPr>
          <p:cNvSpPr>
            <a:spLocks/>
          </p:cNvSpPr>
          <p:nvPr/>
        </p:nvSpPr>
        <p:spPr>
          <a:xfrm>
            <a:off x="2522135" y="2494390"/>
            <a:ext cx="6107219" cy="1113390"/>
          </a:xfrm>
          <a:prstGeom prst="roundRect">
            <a:avLst>
              <a:gd name="adj" fmla="val 15247"/>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marL="742950" lvl="1" indent="-285750">
              <a:buBlip>
                <a:blip r:embed="rId3"/>
              </a:buBlip>
            </a:pPr>
            <a:r>
              <a:rPr lang="en-US" sz="1500" dirty="0">
                <a:solidFill>
                  <a:srgbClr val="002060"/>
                </a:solidFill>
                <a:latin typeface="Arial"/>
                <a:ea typeface="Arial"/>
                <a:cs typeface="Arial"/>
                <a:sym typeface="Arial"/>
              </a:rPr>
              <a:t>Financial information should never be shared in emails or messages. Instead, request invoices and make payments via secure bank transfer or through secure platforms such as PayPal.</a:t>
            </a:r>
          </a:p>
        </p:txBody>
      </p:sp>
      <p:sp>
        <p:nvSpPr>
          <p:cNvPr id="8" name="Rectangle: Rounded Corners 7">
            <a:extLst>
              <a:ext uri="{FF2B5EF4-FFF2-40B4-BE49-F238E27FC236}">
                <a16:creationId xmlns:a16="http://schemas.microsoft.com/office/drawing/2014/main" id="{B167E963-5A51-A644-3782-0324B2E6D5DA}"/>
              </a:ext>
            </a:extLst>
          </p:cNvPr>
          <p:cNvSpPr>
            <a:spLocks/>
          </p:cNvSpPr>
          <p:nvPr/>
        </p:nvSpPr>
        <p:spPr>
          <a:xfrm>
            <a:off x="359999" y="2494389"/>
            <a:ext cx="2493733" cy="1113391"/>
          </a:xfrm>
          <a:prstGeom prst="roundRect">
            <a:avLst>
              <a:gd name="adj" fmla="val 15247"/>
            </a:avLst>
          </a:prstGeom>
          <a:solidFill>
            <a:srgbClr val="002060"/>
          </a:solidFill>
          <a:ln>
            <a:noFill/>
          </a:ln>
          <a:effectLst>
            <a:outerShdw blurRad="50800" dist="12700" dir="5400000" algn="ctr" rotWithShape="0">
              <a:srgbClr val="0C2156">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r>
              <a:rPr lang="en-US" sz="1700" dirty="0">
                <a:solidFill>
                  <a:schemeClr val="bg1"/>
                </a:solidFill>
                <a:latin typeface="Arial"/>
                <a:ea typeface="Arial"/>
                <a:cs typeface="Arial"/>
                <a:sym typeface="Arial"/>
              </a:rPr>
              <a:t>Use secure platforms to make payments</a:t>
            </a:r>
          </a:p>
        </p:txBody>
      </p:sp>
    </p:spTree>
    <p:extLst>
      <p:ext uri="{BB962C8B-B14F-4D97-AF65-F5344CB8AC3E}">
        <p14:creationId xmlns:p14="http://schemas.microsoft.com/office/powerpoint/2010/main" val="13678210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Security Protocols: </a:t>
            </a:r>
            <a:r>
              <a:rPr lang="en-US" u="sng" kern="0" dirty="0">
                <a:solidFill>
                  <a:srgbClr val="052A5B"/>
                </a:solidFill>
              </a:rPr>
              <a:t>Inbound</a:t>
            </a:r>
            <a:r>
              <a:rPr lang="en-US" kern="0" dirty="0">
                <a:solidFill>
                  <a:srgbClr val="052A5B"/>
                </a:solidFill>
              </a:rPr>
              <a:t> Communications</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Rectangle: Rounded Corners 2">
            <a:extLst>
              <a:ext uri="{FF2B5EF4-FFF2-40B4-BE49-F238E27FC236}">
                <a16:creationId xmlns:a16="http://schemas.microsoft.com/office/drawing/2014/main" id="{8680E421-8FFD-82B6-8532-6E6E3D874335}"/>
              </a:ext>
            </a:extLst>
          </p:cNvPr>
          <p:cNvSpPr>
            <a:spLocks/>
          </p:cNvSpPr>
          <p:nvPr/>
        </p:nvSpPr>
        <p:spPr>
          <a:xfrm>
            <a:off x="2552482" y="1223501"/>
            <a:ext cx="6107219" cy="876600"/>
          </a:xfrm>
          <a:prstGeom prst="roundRect">
            <a:avLst>
              <a:gd name="adj" fmla="val 15247"/>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marL="742950" lvl="1" indent="-285750">
              <a:buBlip>
                <a:blip r:embed="rId3"/>
              </a:buBlip>
            </a:pPr>
            <a:r>
              <a:rPr lang="en-US" sz="1500" dirty="0">
                <a:solidFill>
                  <a:srgbClr val="002060"/>
                </a:solidFill>
                <a:latin typeface="Arial"/>
                <a:ea typeface="Arial"/>
                <a:cs typeface="Arial"/>
                <a:sym typeface="Arial"/>
              </a:rPr>
              <a:t>Ensure the spam filter on your email platform is switched   on to prevent spam, dangerous or suspicious emails from entering your inbox. </a:t>
            </a:r>
          </a:p>
        </p:txBody>
      </p:sp>
      <p:sp>
        <p:nvSpPr>
          <p:cNvPr id="5" name="Rectangle: Rounded Corners 4">
            <a:extLst>
              <a:ext uri="{FF2B5EF4-FFF2-40B4-BE49-F238E27FC236}">
                <a16:creationId xmlns:a16="http://schemas.microsoft.com/office/drawing/2014/main" id="{7179BA03-D120-A73E-70D7-7E0219A976D0}"/>
              </a:ext>
            </a:extLst>
          </p:cNvPr>
          <p:cNvSpPr>
            <a:spLocks/>
          </p:cNvSpPr>
          <p:nvPr/>
        </p:nvSpPr>
        <p:spPr>
          <a:xfrm>
            <a:off x="390346" y="1223500"/>
            <a:ext cx="2493733" cy="876601"/>
          </a:xfrm>
          <a:prstGeom prst="roundRect">
            <a:avLst>
              <a:gd name="adj" fmla="val 15247"/>
            </a:avLst>
          </a:prstGeom>
          <a:solidFill>
            <a:srgbClr val="002060"/>
          </a:solidFill>
          <a:ln>
            <a:noFill/>
          </a:ln>
          <a:effectLst>
            <a:outerShdw blurRad="50800" dist="12700" dir="5400000" algn="ctr" rotWithShape="0">
              <a:srgbClr val="0C2156">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r>
              <a:rPr lang="en-US" sz="1700" dirty="0">
                <a:solidFill>
                  <a:schemeClr val="bg1"/>
                </a:solidFill>
                <a:latin typeface="Arial"/>
                <a:ea typeface="Arial"/>
                <a:cs typeface="Arial"/>
                <a:sym typeface="Arial"/>
              </a:rPr>
              <a:t>Protect company IP and customer information</a:t>
            </a:r>
          </a:p>
        </p:txBody>
      </p:sp>
      <p:sp>
        <p:nvSpPr>
          <p:cNvPr id="6" name="Rectangle: Rounded Corners 5">
            <a:extLst>
              <a:ext uri="{FF2B5EF4-FFF2-40B4-BE49-F238E27FC236}">
                <a16:creationId xmlns:a16="http://schemas.microsoft.com/office/drawing/2014/main" id="{FD7F99AE-48AB-B705-1A7E-6C0F823B6E63}"/>
              </a:ext>
            </a:extLst>
          </p:cNvPr>
          <p:cNvSpPr>
            <a:spLocks/>
          </p:cNvSpPr>
          <p:nvPr/>
        </p:nvSpPr>
        <p:spPr>
          <a:xfrm>
            <a:off x="2552482" y="2209914"/>
            <a:ext cx="6107219" cy="876600"/>
          </a:xfrm>
          <a:prstGeom prst="roundRect">
            <a:avLst>
              <a:gd name="adj" fmla="val 15247"/>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marL="742950" lvl="1" indent="-285750">
              <a:buBlip>
                <a:blip r:embed="rId3"/>
              </a:buBlip>
            </a:pPr>
            <a:r>
              <a:rPr lang="en-US" sz="1500" dirty="0">
                <a:solidFill>
                  <a:srgbClr val="002060"/>
                </a:solidFill>
                <a:latin typeface="Arial"/>
                <a:ea typeface="Arial"/>
                <a:cs typeface="Arial"/>
                <a:sym typeface="Arial"/>
              </a:rPr>
              <a:t>Do not respond to or click any links or attachments from unknown senders, within suspicious messages or enter details into forms.</a:t>
            </a:r>
          </a:p>
        </p:txBody>
      </p:sp>
      <p:sp>
        <p:nvSpPr>
          <p:cNvPr id="7" name="Rectangle: Rounded Corners 6">
            <a:extLst>
              <a:ext uri="{FF2B5EF4-FFF2-40B4-BE49-F238E27FC236}">
                <a16:creationId xmlns:a16="http://schemas.microsoft.com/office/drawing/2014/main" id="{DAF75871-79E0-8E5F-A8CC-23D898EFF8CE}"/>
              </a:ext>
            </a:extLst>
          </p:cNvPr>
          <p:cNvSpPr>
            <a:spLocks/>
          </p:cNvSpPr>
          <p:nvPr/>
        </p:nvSpPr>
        <p:spPr>
          <a:xfrm>
            <a:off x="390346" y="2209913"/>
            <a:ext cx="2493733" cy="876601"/>
          </a:xfrm>
          <a:prstGeom prst="roundRect">
            <a:avLst>
              <a:gd name="adj" fmla="val 15247"/>
            </a:avLst>
          </a:prstGeom>
          <a:solidFill>
            <a:srgbClr val="002060"/>
          </a:solidFill>
          <a:ln>
            <a:noFill/>
          </a:ln>
          <a:effectLst>
            <a:outerShdw blurRad="50800" dist="12700" dir="5400000" algn="ctr" rotWithShape="0">
              <a:srgbClr val="0C2156">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r>
              <a:rPr lang="en-US" sz="1700" dirty="0">
                <a:solidFill>
                  <a:schemeClr val="bg1"/>
                </a:solidFill>
                <a:latin typeface="Arial"/>
                <a:ea typeface="Arial"/>
                <a:cs typeface="Arial"/>
                <a:sym typeface="Arial"/>
              </a:rPr>
              <a:t>Use secure platforms to make payments</a:t>
            </a:r>
          </a:p>
        </p:txBody>
      </p:sp>
      <p:sp>
        <p:nvSpPr>
          <p:cNvPr id="8" name="Rectangle: Rounded Corners 7">
            <a:extLst>
              <a:ext uri="{FF2B5EF4-FFF2-40B4-BE49-F238E27FC236}">
                <a16:creationId xmlns:a16="http://schemas.microsoft.com/office/drawing/2014/main" id="{8C6177C0-BCEF-3E82-65B0-F7965B6D0565}"/>
              </a:ext>
            </a:extLst>
          </p:cNvPr>
          <p:cNvSpPr>
            <a:spLocks/>
          </p:cNvSpPr>
          <p:nvPr/>
        </p:nvSpPr>
        <p:spPr>
          <a:xfrm>
            <a:off x="2552482" y="3196327"/>
            <a:ext cx="6107219" cy="876600"/>
          </a:xfrm>
          <a:prstGeom prst="roundRect">
            <a:avLst>
              <a:gd name="adj" fmla="val 15247"/>
            </a:avLst>
          </a:prstGeom>
          <a:solidFill>
            <a:schemeClr val="bg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marL="742950" lvl="1" indent="-285750">
              <a:buBlip>
                <a:blip r:embed="rId3"/>
              </a:buBlip>
            </a:pPr>
            <a:r>
              <a:rPr lang="en-US" sz="1500" dirty="0">
                <a:solidFill>
                  <a:srgbClr val="002060"/>
                </a:solidFill>
                <a:latin typeface="Arial"/>
                <a:ea typeface="Arial"/>
                <a:cs typeface="Arial"/>
                <a:sym typeface="Arial"/>
              </a:rPr>
              <a:t>Verify sender and content before engaging                          in communications.</a:t>
            </a:r>
          </a:p>
          <a:p>
            <a:pPr marL="742950" lvl="1" indent="-285750">
              <a:buBlip>
                <a:blip r:embed="rId3"/>
              </a:buBlip>
            </a:pPr>
            <a:r>
              <a:rPr lang="en-US" sz="1500" dirty="0">
                <a:solidFill>
                  <a:srgbClr val="002060"/>
                </a:solidFill>
                <a:latin typeface="Arial"/>
                <a:ea typeface="Arial"/>
                <a:cs typeface="Arial"/>
                <a:sym typeface="Arial"/>
              </a:rPr>
              <a:t>Report to supervisor if unsure.</a:t>
            </a:r>
          </a:p>
        </p:txBody>
      </p:sp>
      <p:sp>
        <p:nvSpPr>
          <p:cNvPr id="9" name="Rectangle: Rounded Corners 8">
            <a:extLst>
              <a:ext uri="{FF2B5EF4-FFF2-40B4-BE49-F238E27FC236}">
                <a16:creationId xmlns:a16="http://schemas.microsoft.com/office/drawing/2014/main" id="{55D93A67-E781-C70B-9A28-2F17DF1DAE9C}"/>
              </a:ext>
            </a:extLst>
          </p:cNvPr>
          <p:cNvSpPr>
            <a:spLocks/>
          </p:cNvSpPr>
          <p:nvPr/>
        </p:nvSpPr>
        <p:spPr>
          <a:xfrm>
            <a:off x="390346" y="3196326"/>
            <a:ext cx="2493733" cy="876601"/>
          </a:xfrm>
          <a:prstGeom prst="roundRect">
            <a:avLst>
              <a:gd name="adj" fmla="val 15247"/>
            </a:avLst>
          </a:prstGeom>
          <a:solidFill>
            <a:srgbClr val="002060"/>
          </a:solidFill>
          <a:ln>
            <a:noFill/>
          </a:ln>
          <a:effectLst>
            <a:outerShdw blurRad="50800" dist="12700" dir="5400000" algn="ctr" rotWithShape="0">
              <a:srgbClr val="0C2156">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r>
              <a:rPr lang="en-US" sz="1700" dirty="0" err="1">
                <a:solidFill>
                  <a:schemeClr val="bg1"/>
                </a:solidFill>
                <a:latin typeface="Arial"/>
                <a:ea typeface="Arial"/>
                <a:cs typeface="Arial"/>
                <a:sym typeface="Arial"/>
              </a:rPr>
              <a:t>Recognise</a:t>
            </a:r>
            <a:r>
              <a:rPr lang="en-US" sz="1700" dirty="0">
                <a:solidFill>
                  <a:schemeClr val="bg1"/>
                </a:solidFill>
                <a:latin typeface="Arial"/>
                <a:ea typeface="Arial"/>
                <a:cs typeface="Arial"/>
                <a:sym typeface="Arial"/>
              </a:rPr>
              <a:t> and report</a:t>
            </a:r>
          </a:p>
        </p:txBody>
      </p:sp>
    </p:spTree>
    <p:extLst>
      <p:ext uri="{BB962C8B-B14F-4D97-AF65-F5344CB8AC3E}">
        <p14:creationId xmlns:p14="http://schemas.microsoft.com/office/powerpoint/2010/main" val="18482183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Lesson Summary</a:t>
            </a:r>
            <a:endParaRPr kumimoji="0" lang="en-US" sz="2000" u="none" strike="noStrike" kern="0" cap="none" spc="0" normalizeH="0" baseline="0" noProof="0" dirty="0">
              <a:ln>
                <a:noFill/>
              </a:ln>
              <a:solidFill>
                <a:srgbClr val="D5046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1" y="1158239"/>
            <a:ext cx="8526348" cy="3149933"/>
          </a:xfrm>
          <a:prstGeom prst="rect">
            <a:avLst/>
          </a:prstGeom>
          <a:noFill/>
          <a:ln>
            <a:noFill/>
          </a:ln>
        </p:spPr>
        <p:txBody>
          <a:bodyPr spcFirstLastPara="1" wrap="square" lIns="91425" tIns="91425" rIns="91425" bIns="91425" anchor="t" anchorCtr="0">
            <a:noAutofit/>
          </a:bodyPr>
          <a:lstStyle/>
          <a:p>
            <a:pPr marL="285750" marR="0" lvl="0" indent="-285750" algn="l" rtl="0">
              <a:lnSpc>
                <a:spcPct val="100000"/>
              </a:lnSpc>
              <a:spcBef>
                <a:spcPts val="0"/>
              </a:spcBef>
              <a:spcAft>
                <a:spcPts val="0"/>
              </a:spcAft>
              <a:buBlip>
                <a:blip r:embed="rId3"/>
              </a:buBlip>
            </a:pPr>
            <a:r>
              <a:rPr lang="en-US" dirty="0">
                <a:solidFill>
                  <a:srgbClr val="0C2055"/>
                </a:solidFill>
                <a:latin typeface="Arial"/>
                <a:ea typeface="Arial"/>
                <a:cs typeface="Arial"/>
                <a:sym typeface="Arial"/>
              </a:rPr>
              <a:t>Before selecting your digital communication channel, consider purpose, audience and content.</a:t>
            </a:r>
          </a:p>
          <a:p>
            <a:pPr marL="285750" marR="0" lvl="0" indent="-285750" algn="l" rtl="0">
              <a:lnSpc>
                <a:spcPct val="100000"/>
              </a:lnSpc>
              <a:spcBef>
                <a:spcPts val="0"/>
              </a:spcBef>
              <a:spcAft>
                <a:spcPts val="0"/>
              </a:spcAft>
              <a:buBlip>
                <a:blip r:embed="rId3"/>
              </a:buBlip>
            </a:pPr>
            <a:r>
              <a:rPr lang="en-US" dirty="0">
                <a:solidFill>
                  <a:srgbClr val="0C2055"/>
                </a:solidFill>
                <a:latin typeface="Arial"/>
                <a:ea typeface="Arial"/>
                <a:cs typeface="Arial"/>
                <a:sym typeface="Arial"/>
              </a:rPr>
              <a:t>Formatting your communication includes choice of tone and formality of language, as well as presentation standards and tools such as email signatures and font selection.</a:t>
            </a:r>
          </a:p>
          <a:p>
            <a:pPr marL="285750" marR="0" lvl="0" indent="-285750" algn="l" rtl="0">
              <a:lnSpc>
                <a:spcPct val="100000"/>
              </a:lnSpc>
              <a:spcBef>
                <a:spcPts val="0"/>
              </a:spcBef>
              <a:spcAft>
                <a:spcPts val="0"/>
              </a:spcAft>
              <a:buBlip>
                <a:blip r:embed="rId3"/>
              </a:buBlip>
            </a:pPr>
            <a:r>
              <a:rPr lang="en-US" dirty="0">
                <a:solidFill>
                  <a:srgbClr val="0C2055"/>
                </a:solidFill>
                <a:latin typeface="Arial"/>
                <a:ea typeface="Arial"/>
                <a:cs typeface="Arial"/>
                <a:sym typeface="Arial"/>
              </a:rPr>
              <a:t>Emails can be categorised into one of four types; urgent, confidential, personal and dangerous or suspicious.</a:t>
            </a:r>
          </a:p>
          <a:p>
            <a:pPr marL="285750" marR="0" lvl="0" indent="-285750" algn="l" rtl="0">
              <a:lnSpc>
                <a:spcPct val="100000"/>
              </a:lnSpc>
              <a:spcBef>
                <a:spcPts val="0"/>
              </a:spcBef>
              <a:spcAft>
                <a:spcPts val="0"/>
              </a:spcAft>
              <a:buBlip>
                <a:blip r:embed="rId3"/>
              </a:buBlip>
            </a:pPr>
            <a:r>
              <a:rPr lang="en-US" dirty="0">
                <a:solidFill>
                  <a:srgbClr val="0C2055"/>
                </a:solidFill>
                <a:latin typeface="Arial"/>
                <a:ea typeface="Arial"/>
                <a:cs typeface="Arial"/>
                <a:sym typeface="Arial"/>
              </a:rPr>
              <a:t>Workplace safety protocols are established to protect </a:t>
            </a:r>
            <a:r>
              <a:rPr lang="en-US" dirty="0" err="1">
                <a:solidFill>
                  <a:srgbClr val="0C2055"/>
                </a:solidFill>
                <a:latin typeface="Arial"/>
                <a:ea typeface="Arial"/>
                <a:cs typeface="Arial"/>
                <a:sym typeface="Arial"/>
              </a:rPr>
              <a:t>organisations</a:t>
            </a:r>
            <a:r>
              <a:rPr lang="en-US" dirty="0">
                <a:solidFill>
                  <a:srgbClr val="0C2055"/>
                </a:solidFill>
                <a:latin typeface="Arial"/>
                <a:ea typeface="Arial"/>
                <a:cs typeface="Arial"/>
                <a:sym typeface="Arial"/>
              </a:rPr>
              <a:t> from theft of intellectual property, digital resources, private and financial information, as well as damage to digital systems.</a:t>
            </a:r>
          </a:p>
          <a:p>
            <a:pPr marL="285750" marR="0" lvl="0" indent="-285750" algn="l" rtl="0">
              <a:lnSpc>
                <a:spcPct val="100000"/>
              </a:lnSpc>
              <a:spcBef>
                <a:spcPts val="0"/>
              </a:spcBef>
              <a:spcAft>
                <a:spcPts val="0"/>
              </a:spcAft>
              <a:buFont typeface="Arial" panose="020B0604020202020204" pitchFamily="34" charset="0"/>
              <a:buChar char="•"/>
            </a:pPr>
            <a:endParaRPr lang="en-US"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sz="18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5523266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5386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59;p3">
            <a:extLst>
              <a:ext uri="{FF2B5EF4-FFF2-40B4-BE49-F238E27FC236}">
                <a16:creationId xmlns:a16="http://schemas.microsoft.com/office/drawing/2014/main" id="{5397C908-5024-FA0C-B98F-E680FE806E28}"/>
              </a:ext>
            </a:extLst>
          </p:cNvPr>
          <p:cNvSpPr txBox="1">
            <a:spLocks noGrp="1" noRot="1" noMove="1" noResize="1" noEditPoints="1" noAdjustHandles="1" noChangeArrowheads="1" noChangeShapeType="1"/>
          </p:cNvSpPr>
          <p:nvPr/>
        </p:nvSpPr>
        <p:spPr>
          <a:xfrm>
            <a:off x="371614" y="1825361"/>
            <a:ext cx="4267102" cy="69069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500"/>
              <a:buFont typeface="Helvetica Neue"/>
              <a:buNone/>
              <a:defRPr sz="32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00000"/>
              </a:buClr>
              <a:buSzPts val="3500"/>
              <a:buFont typeface="Helvetica Neue"/>
              <a:buNone/>
              <a:tabLst/>
              <a:defRPr/>
            </a:pPr>
            <a:r>
              <a:rPr kumimoji="0" lang="en-AU" sz="3200" b="1" i="0" u="none" strike="noStrike" kern="0" cap="none" spc="0" normalizeH="0" baseline="0" noProof="0" dirty="0">
                <a:ln>
                  <a:noFill/>
                </a:ln>
                <a:solidFill>
                  <a:srgbClr val="FFFFFF"/>
                </a:solidFill>
                <a:effectLst/>
                <a:uLnTx/>
                <a:uFillTx/>
                <a:latin typeface="Arial"/>
                <a:cs typeface="Arial"/>
                <a:sym typeface="Arial"/>
              </a:rPr>
              <a:t>TOPIC 1</a:t>
            </a:r>
          </a:p>
        </p:txBody>
      </p:sp>
      <p:sp>
        <p:nvSpPr>
          <p:cNvPr id="6" name="Google Shape;60;p3">
            <a:extLst>
              <a:ext uri="{FF2B5EF4-FFF2-40B4-BE49-F238E27FC236}">
                <a16:creationId xmlns:a16="http://schemas.microsoft.com/office/drawing/2014/main" id="{12511D5C-74B4-7AAD-E880-54EC4FF51DDE}"/>
              </a:ext>
            </a:extLst>
          </p:cNvPr>
          <p:cNvSpPr txBox="1"/>
          <p:nvPr/>
        </p:nvSpPr>
        <p:spPr>
          <a:xfrm>
            <a:off x="367693" y="2516057"/>
            <a:ext cx="3988462" cy="1089489"/>
          </a:xfrm>
          <a:prstGeom prst="rect">
            <a:avLst/>
          </a:prstGeom>
          <a:noFill/>
          <a:ln>
            <a:noFill/>
          </a:ln>
        </p:spPr>
        <p:txBody>
          <a:bodyPr spcFirstLastPara="1" wrap="square" lIns="91425" tIns="45700" rIns="91425" bIns="45700" anchor="t" anchorCtr="0">
            <a:spAutoFit/>
          </a:bodyPr>
          <a:lstStyle/>
          <a:p>
            <a:pPr marL="0" marR="0" lvl="0" indent="0" algn="l" rtl="0">
              <a:lnSpc>
                <a:spcPct val="90000"/>
              </a:lnSpc>
              <a:spcBef>
                <a:spcPts val="0"/>
              </a:spcBef>
              <a:spcAft>
                <a:spcPts val="0"/>
              </a:spcAft>
              <a:buNone/>
            </a:pPr>
            <a:r>
              <a:rPr lang="en-AU" sz="2400" dirty="0">
                <a:solidFill>
                  <a:srgbClr val="DDDDDD"/>
                </a:solidFill>
                <a:latin typeface="Arial"/>
                <a:ea typeface="Arial"/>
                <a:cs typeface="Arial"/>
                <a:sym typeface="Arial"/>
              </a:rPr>
              <a:t>Methods of Digital</a:t>
            </a:r>
          </a:p>
          <a:p>
            <a:pPr marL="0" marR="0" lvl="0" indent="0" algn="l" rtl="0">
              <a:lnSpc>
                <a:spcPct val="90000"/>
              </a:lnSpc>
              <a:spcBef>
                <a:spcPts val="0"/>
              </a:spcBef>
              <a:spcAft>
                <a:spcPts val="0"/>
              </a:spcAft>
              <a:buNone/>
            </a:pPr>
            <a:r>
              <a:rPr lang="en-AU" sz="2400" dirty="0">
                <a:solidFill>
                  <a:srgbClr val="DDDDDD"/>
                </a:solidFill>
                <a:latin typeface="Arial"/>
                <a:ea typeface="Arial"/>
                <a:cs typeface="Arial"/>
                <a:sym typeface="Arial"/>
              </a:rPr>
              <a:t>Communication</a:t>
            </a:r>
          </a:p>
          <a:p>
            <a:pPr marL="0" marR="0" lvl="0" indent="0" algn="l" rtl="0">
              <a:lnSpc>
                <a:spcPct val="90000"/>
              </a:lnSpc>
              <a:spcBef>
                <a:spcPts val="0"/>
              </a:spcBef>
              <a:spcAft>
                <a:spcPts val="0"/>
              </a:spcAft>
              <a:buNone/>
            </a:pPr>
            <a:endParaRPr lang="en-AU" sz="2400" dirty="0">
              <a:solidFill>
                <a:srgbClr val="DDDDDD"/>
              </a:solidFill>
              <a:latin typeface="Arial"/>
              <a:ea typeface="Arial"/>
              <a:cs typeface="Arial"/>
              <a:sym typeface="Arial"/>
            </a:endParaRPr>
          </a:p>
        </p:txBody>
      </p:sp>
    </p:spTree>
    <p:extLst>
      <p:ext uri="{BB962C8B-B14F-4D97-AF65-F5344CB8AC3E}">
        <p14:creationId xmlns:p14="http://schemas.microsoft.com/office/powerpoint/2010/main" val="1864000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Digital Communication Channels</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1" y="1076549"/>
            <a:ext cx="5644342"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Business professionals are required to communicate with colleagues, customers and clients via many communication channels. </a:t>
            </a:r>
            <a:br>
              <a:rPr lang="en-US" sz="2000" b="0" i="0" u="none" strike="noStrike" cap="none" dirty="0">
                <a:solidFill>
                  <a:srgbClr val="0C2055"/>
                </a:solidFill>
                <a:latin typeface="Arial"/>
                <a:ea typeface="Arial"/>
                <a:cs typeface="Arial"/>
                <a:sym typeface="Arial"/>
              </a:rPr>
            </a:br>
            <a:br>
              <a:rPr lang="en-US" sz="2000" b="0" i="0" u="none" strike="noStrike" cap="none" dirty="0">
                <a:solidFill>
                  <a:srgbClr val="0C2055"/>
                </a:solidFill>
                <a:latin typeface="Arial"/>
                <a:ea typeface="Arial"/>
                <a:cs typeface="Arial"/>
                <a:sym typeface="Arial"/>
              </a:rPr>
            </a:br>
            <a:r>
              <a:rPr lang="en-US" sz="2000" b="0" i="0" u="none" strike="noStrike" cap="none" dirty="0">
                <a:solidFill>
                  <a:srgbClr val="0C2055"/>
                </a:solidFill>
                <a:latin typeface="Arial"/>
                <a:ea typeface="Arial"/>
                <a:cs typeface="Arial"/>
                <a:sym typeface="Arial"/>
              </a:rPr>
              <a:t>The appropriate communication method and application must be chosen for each type of communication.</a:t>
            </a:r>
            <a:endParaRPr lang="en-AU" sz="2000" b="0" i="0" u="none" strike="noStrike" cap="none" dirty="0">
              <a:solidFill>
                <a:srgbClr val="0C2055"/>
              </a:solidFill>
              <a:latin typeface="Arial"/>
              <a:ea typeface="Arial"/>
              <a:cs typeface="Arial"/>
              <a:sym typeface="Arial"/>
            </a:endParaRPr>
          </a:p>
        </p:txBody>
      </p:sp>
      <p:pic>
        <p:nvPicPr>
          <p:cNvPr id="6" name="Picture 5">
            <a:extLst>
              <a:ext uri="{FF2B5EF4-FFF2-40B4-BE49-F238E27FC236}">
                <a16:creationId xmlns:a16="http://schemas.microsoft.com/office/drawing/2014/main" id="{41E07BE8-DEA8-255F-C3AF-F7F1B88272B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9201" t="31859" r="406" b="789"/>
          <a:stretch/>
        </p:blipFill>
        <p:spPr>
          <a:xfrm>
            <a:off x="6251713" y="1257285"/>
            <a:ext cx="2373677" cy="2648807"/>
          </a:xfrm>
          <a:prstGeom prst="rect">
            <a:avLst/>
          </a:prstGeom>
          <a:ln>
            <a:solidFill>
              <a:schemeClr val="bg2"/>
            </a:solidFill>
          </a:ln>
        </p:spPr>
      </p:pic>
    </p:spTree>
    <p:extLst>
      <p:ext uri="{BB962C8B-B14F-4D97-AF65-F5344CB8AC3E}">
        <p14:creationId xmlns:p14="http://schemas.microsoft.com/office/powerpoint/2010/main" val="805861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Methods of Digital Communication</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0" y="1076549"/>
            <a:ext cx="8412483"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Selecting the most effective forms of digital communication in the workplace can be a challenging task, as there are more communication channels available than ever before.</a:t>
            </a:r>
          </a:p>
        </p:txBody>
      </p:sp>
      <p:graphicFrame>
        <p:nvGraphicFramePr>
          <p:cNvPr id="4" name="Diagram 3">
            <a:extLst>
              <a:ext uri="{FF2B5EF4-FFF2-40B4-BE49-F238E27FC236}">
                <a16:creationId xmlns:a16="http://schemas.microsoft.com/office/drawing/2014/main" id="{550A7A21-3311-264A-E251-35BA40F4FD54}"/>
              </a:ext>
            </a:extLst>
          </p:cNvPr>
          <p:cNvGraphicFramePr/>
          <p:nvPr>
            <p:extLst>
              <p:ext uri="{D42A27DB-BD31-4B8C-83A1-F6EECF244321}">
                <p14:modId xmlns:p14="http://schemas.microsoft.com/office/powerpoint/2010/main" val="3849380975"/>
              </p:ext>
            </p:extLst>
          </p:nvPr>
        </p:nvGraphicFramePr>
        <p:xfrm>
          <a:off x="339904" y="2300108"/>
          <a:ext cx="3223459" cy="2078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BA77E8F0-A7BD-5EEF-75C6-DE9B19895F8C}"/>
              </a:ext>
            </a:extLst>
          </p:cNvPr>
          <p:cNvGraphicFramePr/>
          <p:nvPr>
            <p:extLst>
              <p:ext uri="{D42A27DB-BD31-4B8C-83A1-F6EECF244321}">
                <p14:modId xmlns:p14="http://schemas.microsoft.com/office/powerpoint/2010/main" val="1858722452"/>
              </p:ext>
            </p:extLst>
          </p:nvPr>
        </p:nvGraphicFramePr>
        <p:xfrm>
          <a:off x="3740730" y="2300108"/>
          <a:ext cx="3369024" cy="209963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544664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Existing Digital Communication Channels</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grpSp>
        <p:nvGrpSpPr>
          <p:cNvPr id="19" name="Group 18">
            <a:extLst>
              <a:ext uri="{FF2B5EF4-FFF2-40B4-BE49-F238E27FC236}">
                <a16:creationId xmlns:a16="http://schemas.microsoft.com/office/drawing/2014/main" id="{AC397DD8-1B75-894D-75ED-43D30F893D26}"/>
              </a:ext>
            </a:extLst>
          </p:cNvPr>
          <p:cNvGrpSpPr/>
          <p:nvPr/>
        </p:nvGrpSpPr>
        <p:grpSpPr>
          <a:xfrm>
            <a:off x="468313" y="1264574"/>
            <a:ext cx="8116661" cy="2984630"/>
            <a:chOff x="449303" y="1178851"/>
            <a:chExt cx="8245392" cy="3031974"/>
          </a:xfrm>
        </p:grpSpPr>
        <p:grpSp>
          <p:nvGrpSpPr>
            <p:cNvPr id="18" name="Group 17">
              <a:extLst>
                <a:ext uri="{FF2B5EF4-FFF2-40B4-BE49-F238E27FC236}">
                  <a16:creationId xmlns:a16="http://schemas.microsoft.com/office/drawing/2014/main" id="{FEE2DC34-948F-3A03-4A7B-F64870CEC28B}"/>
                </a:ext>
              </a:extLst>
            </p:cNvPr>
            <p:cNvGrpSpPr/>
            <p:nvPr/>
          </p:nvGrpSpPr>
          <p:grpSpPr>
            <a:xfrm>
              <a:off x="449303" y="1181417"/>
              <a:ext cx="1980002" cy="3029408"/>
              <a:chOff x="449303" y="1181417"/>
              <a:chExt cx="1980002" cy="3029408"/>
            </a:xfrm>
          </p:grpSpPr>
          <p:sp>
            <p:nvSpPr>
              <p:cNvPr id="4" name="TextBox 3">
                <a:extLst>
                  <a:ext uri="{FF2B5EF4-FFF2-40B4-BE49-F238E27FC236}">
                    <a16:creationId xmlns:a16="http://schemas.microsoft.com/office/drawing/2014/main" id="{28A7F616-6A7F-B60C-212B-1CC8F2223B3E}"/>
                  </a:ext>
                </a:extLst>
              </p:cNvPr>
              <p:cNvSpPr txBox="1"/>
              <p:nvPr/>
            </p:nvSpPr>
            <p:spPr>
              <a:xfrm>
                <a:off x="449305" y="1181417"/>
                <a:ext cx="1980000" cy="437722"/>
              </a:xfrm>
              <a:prstGeom prst="rect">
                <a:avLst/>
              </a:prstGeom>
              <a:solidFill>
                <a:srgbClr val="ED1B7E"/>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Electronic Mail</a:t>
                </a:r>
              </a:p>
              <a:p>
                <a:pPr marL="0" marR="0" lvl="0" indent="0" algn="ctr" defTabSz="914400" eaLnBrk="1" fontAlgn="auto" latinLnBrk="0" hangingPunct="1">
                  <a:lnSpc>
                    <a:spcPct val="100000"/>
                  </a:lnSpc>
                  <a:spcBef>
                    <a:spcPts val="0"/>
                  </a:spcBef>
                  <a:spcAft>
                    <a:spcPts val="0"/>
                  </a:spcAft>
                  <a:buClrTx/>
                  <a:buSzTx/>
                  <a:buFontTx/>
                  <a:buNone/>
                  <a:tabLst/>
                  <a:defRPr/>
                </a:pPr>
                <a:r>
                  <a:rPr lang="en-US" sz="1100" b="1" kern="1200" dirty="0">
                    <a:solidFill>
                      <a:prstClr val="white"/>
                    </a:solidFill>
                    <a:latin typeface="Arial" panose="020B0604020202020204" pitchFamily="34" charset="0"/>
                    <a:ea typeface="+mn-ea"/>
                    <a:cs typeface="+mn-cs"/>
                  </a:rPr>
                  <a:t>(Email)</a:t>
                </a:r>
                <a:endParaRPr kumimoji="0" lang="en-US" sz="1100" b="1"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EB65BB16-908B-A8F1-51DB-5459CAB867A3}"/>
                  </a:ext>
                </a:extLst>
              </p:cNvPr>
              <p:cNvSpPr txBox="1"/>
              <p:nvPr/>
            </p:nvSpPr>
            <p:spPr>
              <a:xfrm>
                <a:off x="449304" y="1698350"/>
                <a:ext cx="1979999" cy="1031774"/>
              </a:xfrm>
              <a:prstGeom prst="rect">
                <a:avLst/>
              </a:prstGeom>
              <a:solidFill>
                <a:schemeClr val="accent3">
                  <a:lumMod val="20000"/>
                  <a:lumOff val="8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Strengths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Most common workplace communication.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Allows for sharing of a range of media types.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Easy to find old emails.</a:t>
                </a:r>
                <a:endPar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C885F095-F09C-4648-88CF-B443D1C166A9}"/>
                  </a:ext>
                </a:extLst>
              </p:cNvPr>
              <p:cNvSpPr txBox="1"/>
              <p:nvPr/>
            </p:nvSpPr>
            <p:spPr>
              <a:xfrm>
                <a:off x="449303" y="2866393"/>
                <a:ext cx="1980000" cy="1344432"/>
              </a:xfrm>
              <a:prstGeom prst="rect">
                <a:avLst/>
              </a:prstGeom>
              <a:solidFill>
                <a:schemeClr val="accent3">
                  <a:lumMod val="40000"/>
                  <a:lumOff val="6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Weaknesses</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Inboxes can get ‘flooded’ with messages, meaning slower response times.</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Lacks the personal touch of a phone call or video call.</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dirty="0">
                  <a:solidFill>
                    <a:srgbClr val="002060"/>
                  </a:solidFill>
                  <a:latin typeface="Arial" panose="020B0604020202020204" pitchFamily="34" charset="0"/>
                </a:endParaRP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p:txBody>
          </p:sp>
        </p:grpSp>
        <p:grpSp>
          <p:nvGrpSpPr>
            <p:cNvPr id="17" name="Group 16">
              <a:extLst>
                <a:ext uri="{FF2B5EF4-FFF2-40B4-BE49-F238E27FC236}">
                  <a16:creationId xmlns:a16="http://schemas.microsoft.com/office/drawing/2014/main" id="{8FB69360-3FE9-1E28-6C59-E178D6AA28A5}"/>
                </a:ext>
              </a:extLst>
            </p:cNvPr>
            <p:cNvGrpSpPr/>
            <p:nvPr/>
          </p:nvGrpSpPr>
          <p:grpSpPr>
            <a:xfrm>
              <a:off x="2537768" y="1181415"/>
              <a:ext cx="1980001" cy="2875644"/>
              <a:chOff x="2454637" y="1181415"/>
              <a:chExt cx="1980001" cy="2875644"/>
            </a:xfrm>
          </p:grpSpPr>
          <p:sp>
            <p:nvSpPr>
              <p:cNvPr id="7" name="TextBox 6">
                <a:extLst>
                  <a:ext uri="{FF2B5EF4-FFF2-40B4-BE49-F238E27FC236}">
                    <a16:creationId xmlns:a16="http://schemas.microsoft.com/office/drawing/2014/main" id="{A813A292-3682-24F9-2A8B-7394330E47EE}"/>
                  </a:ext>
                </a:extLst>
              </p:cNvPr>
              <p:cNvSpPr txBox="1"/>
              <p:nvPr/>
            </p:nvSpPr>
            <p:spPr>
              <a:xfrm>
                <a:off x="2454638" y="1181415"/>
                <a:ext cx="1980000" cy="437722"/>
              </a:xfrm>
              <a:prstGeom prst="rect">
                <a:avLst/>
              </a:prstGeom>
              <a:solidFill>
                <a:srgbClr val="DF7B1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Instant Messages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a:t>
                </a:r>
                <a:r>
                  <a:rPr lang="en-US" sz="1100" b="1" kern="1200" dirty="0">
                    <a:solidFill>
                      <a:prstClr val="white"/>
                    </a:solidFill>
                    <a:latin typeface="Arial" panose="020B0604020202020204" pitchFamily="34" charset="0"/>
                    <a:ea typeface="+mn-ea"/>
                    <a:cs typeface="+mn-cs"/>
                  </a:rPr>
                  <a:t>IMs)</a:t>
                </a:r>
                <a:endParaRPr kumimoji="0" lang="en-US" sz="1100" b="1"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0" name="TextBox 9">
                <a:extLst>
                  <a:ext uri="{FF2B5EF4-FFF2-40B4-BE49-F238E27FC236}">
                    <a16:creationId xmlns:a16="http://schemas.microsoft.com/office/drawing/2014/main" id="{F135573D-B0FC-C693-60EF-7C634C407C05}"/>
                  </a:ext>
                </a:extLst>
              </p:cNvPr>
              <p:cNvSpPr txBox="1"/>
              <p:nvPr/>
            </p:nvSpPr>
            <p:spPr>
              <a:xfrm>
                <a:off x="2454638" y="1698349"/>
                <a:ext cx="1980000" cy="1031774"/>
              </a:xfrm>
              <a:prstGeom prst="rect">
                <a:avLst/>
              </a:prstGeom>
              <a:solidFill>
                <a:schemeClr val="accent3">
                  <a:lumMod val="20000"/>
                  <a:lumOff val="8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Strengths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Allows for quick communication.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Efficient and effective way to ask questions.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Less disruptive than phone.</a:t>
                </a:r>
                <a:endPar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p:txBody>
          </p:sp>
          <p:sp>
            <p:nvSpPr>
              <p:cNvPr id="13" name="TextBox 12">
                <a:extLst>
                  <a:ext uri="{FF2B5EF4-FFF2-40B4-BE49-F238E27FC236}">
                    <a16:creationId xmlns:a16="http://schemas.microsoft.com/office/drawing/2014/main" id="{75DEE81E-349E-F223-220B-B9B6AAEB6458}"/>
                  </a:ext>
                </a:extLst>
              </p:cNvPr>
              <p:cNvSpPr txBox="1"/>
              <p:nvPr/>
            </p:nvSpPr>
            <p:spPr>
              <a:xfrm>
                <a:off x="2454637" y="2868956"/>
                <a:ext cx="1980000" cy="1188103"/>
              </a:xfrm>
              <a:prstGeom prst="rect">
                <a:avLst/>
              </a:prstGeom>
              <a:solidFill>
                <a:schemeClr val="accent3">
                  <a:lumMod val="40000"/>
                  <a:lumOff val="6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Weaknesses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Can only share few other forms of media within messages.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Must manually scroll through conversations to find old messages.</a:t>
                </a:r>
              </a:p>
            </p:txBody>
          </p:sp>
        </p:grpSp>
        <p:grpSp>
          <p:nvGrpSpPr>
            <p:cNvPr id="16" name="Group 15">
              <a:extLst>
                <a:ext uri="{FF2B5EF4-FFF2-40B4-BE49-F238E27FC236}">
                  <a16:creationId xmlns:a16="http://schemas.microsoft.com/office/drawing/2014/main" id="{A4D15536-DCA9-9A9B-0AA9-823F814FD13A}"/>
                </a:ext>
              </a:extLst>
            </p:cNvPr>
            <p:cNvGrpSpPr/>
            <p:nvPr/>
          </p:nvGrpSpPr>
          <p:grpSpPr>
            <a:xfrm>
              <a:off x="4626232" y="1181415"/>
              <a:ext cx="1980000" cy="2875644"/>
              <a:chOff x="4459968" y="1181415"/>
              <a:chExt cx="1980001" cy="2875644"/>
            </a:xfrm>
          </p:grpSpPr>
          <p:sp>
            <p:nvSpPr>
              <p:cNvPr id="8" name="TextBox 7">
                <a:extLst>
                  <a:ext uri="{FF2B5EF4-FFF2-40B4-BE49-F238E27FC236}">
                    <a16:creationId xmlns:a16="http://schemas.microsoft.com/office/drawing/2014/main" id="{023868D7-CC16-498D-0788-DF49DFA4BF72}"/>
                  </a:ext>
                </a:extLst>
              </p:cNvPr>
              <p:cNvSpPr txBox="1"/>
              <p:nvPr/>
            </p:nvSpPr>
            <p:spPr>
              <a:xfrm>
                <a:off x="4459968" y="1181415"/>
                <a:ext cx="1980000" cy="437722"/>
              </a:xfrm>
              <a:prstGeom prst="rect">
                <a:avLst/>
              </a:prstGeom>
              <a:solidFill>
                <a:srgbClr val="289923"/>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100" b="1" kern="1200" dirty="0">
                    <a:solidFill>
                      <a:prstClr val="white"/>
                    </a:solidFill>
                    <a:latin typeface="Arial" panose="020B0604020202020204" pitchFamily="34" charset="0"/>
                    <a:ea typeface="+mn-ea"/>
                    <a:cs typeface="+mn-cs"/>
                  </a:rPr>
                  <a:t>Phone Calls and Conference Calls</a:t>
                </a:r>
                <a:endParaRPr kumimoji="0" lang="en-US" sz="1100" b="1"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1" name="TextBox 10">
                <a:extLst>
                  <a:ext uri="{FF2B5EF4-FFF2-40B4-BE49-F238E27FC236}">
                    <a16:creationId xmlns:a16="http://schemas.microsoft.com/office/drawing/2014/main" id="{FC4BC606-C36F-F827-707E-F5D5D207F631}"/>
                  </a:ext>
                </a:extLst>
              </p:cNvPr>
              <p:cNvSpPr txBox="1"/>
              <p:nvPr/>
            </p:nvSpPr>
            <p:spPr>
              <a:xfrm>
                <a:off x="4459969" y="1698349"/>
                <a:ext cx="1980000" cy="1031774"/>
              </a:xfrm>
              <a:prstGeom prst="rect">
                <a:avLst/>
              </a:prstGeom>
              <a:solidFill>
                <a:schemeClr val="accent3">
                  <a:lumMod val="20000"/>
                  <a:lumOff val="8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Strengths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Is a direct and more personal way to converse.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Can be a more efficient communication method.</a:t>
                </a:r>
              </a:p>
              <a:p>
                <a:pPr marR="0" lvl="0" algn="l" defTabSz="914400" rtl="0" eaLnBrk="1" fontAlgn="auto" latinLnBrk="0" hangingPunct="1">
                  <a:lnSpc>
                    <a:spcPct val="100000"/>
                  </a:lnSpc>
                  <a:spcBef>
                    <a:spcPts val="0"/>
                  </a:spcBef>
                  <a:spcAft>
                    <a:spcPts val="0"/>
                  </a:spcAft>
                  <a:buClrTx/>
                  <a:buSzTx/>
                  <a:tabLst/>
                  <a:defRPr/>
                </a:pP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4" name="TextBox 13">
                <a:extLst>
                  <a:ext uri="{FF2B5EF4-FFF2-40B4-BE49-F238E27FC236}">
                    <a16:creationId xmlns:a16="http://schemas.microsoft.com/office/drawing/2014/main" id="{6D57BB67-7362-5DA5-8CC3-FA0DD7B02F52}"/>
                  </a:ext>
                </a:extLst>
              </p:cNvPr>
              <p:cNvSpPr txBox="1"/>
              <p:nvPr/>
            </p:nvSpPr>
            <p:spPr>
              <a:xfrm>
                <a:off x="4459969" y="2868956"/>
                <a:ext cx="1980000" cy="1188103"/>
              </a:xfrm>
              <a:prstGeom prst="rect">
                <a:avLst/>
              </a:prstGeom>
              <a:solidFill>
                <a:schemeClr val="accent3">
                  <a:lumMod val="40000"/>
                  <a:lumOff val="6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Weaknesses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Calls are generally not recorded so no records.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Cannot share other forms  of media over a phone call.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Calls can be disruptive to receive.</a:t>
                </a:r>
              </a:p>
            </p:txBody>
          </p:sp>
        </p:grpSp>
        <p:grpSp>
          <p:nvGrpSpPr>
            <p:cNvPr id="3" name="Group 2">
              <a:extLst>
                <a:ext uri="{FF2B5EF4-FFF2-40B4-BE49-F238E27FC236}">
                  <a16:creationId xmlns:a16="http://schemas.microsoft.com/office/drawing/2014/main" id="{EB2698A3-673C-436B-F664-778C9F1DF8C4}"/>
                </a:ext>
              </a:extLst>
            </p:cNvPr>
            <p:cNvGrpSpPr/>
            <p:nvPr/>
          </p:nvGrpSpPr>
          <p:grpSpPr>
            <a:xfrm>
              <a:off x="6714695" y="1178851"/>
              <a:ext cx="1980000" cy="2875646"/>
              <a:chOff x="6714695" y="1178851"/>
              <a:chExt cx="1980000" cy="2875646"/>
            </a:xfrm>
          </p:grpSpPr>
          <p:sp>
            <p:nvSpPr>
              <p:cNvPr id="9" name="TextBox 8">
                <a:extLst>
                  <a:ext uri="{FF2B5EF4-FFF2-40B4-BE49-F238E27FC236}">
                    <a16:creationId xmlns:a16="http://schemas.microsoft.com/office/drawing/2014/main" id="{504A5888-24B6-7C0F-3884-40F74AAB540F}"/>
                  </a:ext>
                </a:extLst>
              </p:cNvPr>
              <p:cNvSpPr txBox="1"/>
              <p:nvPr/>
            </p:nvSpPr>
            <p:spPr>
              <a:xfrm>
                <a:off x="6714695" y="1178851"/>
                <a:ext cx="1980000" cy="437722"/>
              </a:xfrm>
              <a:prstGeom prst="rect">
                <a:avLst/>
              </a:prstGeom>
              <a:solidFill>
                <a:srgbClr val="00B0F0"/>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100" b="1" kern="1200" dirty="0">
                    <a:solidFill>
                      <a:prstClr val="white"/>
                    </a:solidFill>
                    <a:latin typeface="Arial" panose="020B0604020202020204" pitchFamily="34" charset="0"/>
                    <a:ea typeface="+mn-ea"/>
                    <a:cs typeface="+mn-cs"/>
                  </a:rPr>
                  <a:t>Video Calls and Videoconferencing</a:t>
                </a:r>
                <a:endParaRPr kumimoji="0" lang="en-US" sz="1100" b="1"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2" name="TextBox 11">
                <a:extLst>
                  <a:ext uri="{FF2B5EF4-FFF2-40B4-BE49-F238E27FC236}">
                    <a16:creationId xmlns:a16="http://schemas.microsoft.com/office/drawing/2014/main" id="{F58C17D0-0E1B-6D96-EF4D-6806A20E0CDF}"/>
                  </a:ext>
                </a:extLst>
              </p:cNvPr>
              <p:cNvSpPr txBox="1"/>
              <p:nvPr/>
            </p:nvSpPr>
            <p:spPr>
              <a:xfrm>
                <a:off x="6714695" y="1695786"/>
                <a:ext cx="1980000" cy="1031774"/>
              </a:xfrm>
              <a:prstGeom prst="rect">
                <a:avLst/>
              </a:prstGeom>
              <a:solidFill>
                <a:schemeClr val="accent3">
                  <a:lumMod val="20000"/>
                  <a:lumOff val="8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Strengths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Is a direct and more personal way to converse.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Allows for screen sharing and visual demonstrations, great for teaching.</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5" name="TextBox 14">
                <a:extLst>
                  <a:ext uri="{FF2B5EF4-FFF2-40B4-BE49-F238E27FC236}">
                    <a16:creationId xmlns:a16="http://schemas.microsoft.com/office/drawing/2014/main" id="{AB3E924E-188F-492B-5915-91D90730D84A}"/>
                  </a:ext>
                </a:extLst>
              </p:cNvPr>
              <p:cNvSpPr txBox="1"/>
              <p:nvPr/>
            </p:nvSpPr>
            <p:spPr>
              <a:xfrm>
                <a:off x="6714695" y="2866394"/>
                <a:ext cx="1980000" cy="1188103"/>
              </a:xfrm>
              <a:prstGeom prst="rect">
                <a:avLst/>
              </a:prstGeom>
              <a:solidFill>
                <a:schemeClr val="accent3">
                  <a:lumMod val="40000"/>
                  <a:lumOff val="6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Weaknesses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Cannot multi-task while on video calls.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Requires a quiet space to conduct.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Generally, must be organised ahead of time.</a:t>
                </a:r>
              </a:p>
            </p:txBody>
          </p:sp>
        </p:grpSp>
      </p:grpSp>
      <p:sp>
        <p:nvSpPr>
          <p:cNvPr id="20" name="Rectangle 19">
            <a:extLst>
              <a:ext uri="{FF2B5EF4-FFF2-40B4-BE49-F238E27FC236}">
                <a16:creationId xmlns:a16="http://schemas.microsoft.com/office/drawing/2014/main" id="{D94B02C2-C702-E68C-170F-8A2BDA3BF3D6}"/>
              </a:ext>
            </a:extLst>
          </p:cNvPr>
          <p:cNvSpPr/>
          <p:nvPr/>
        </p:nvSpPr>
        <p:spPr>
          <a:xfrm>
            <a:off x="315415" y="4099587"/>
            <a:ext cx="8315688" cy="178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01243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0846C1E7-E846-E7C8-5F16-251F5088DE10}"/>
              </a:ext>
            </a:extLst>
          </p:cNvPr>
          <p:cNvGrpSpPr/>
          <p:nvPr/>
        </p:nvGrpSpPr>
        <p:grpSpPr>
          <a:xfrm>
            <a:off x="4626232" y="1229040"/>
            <a:ext cx="1980000" cy="2971266"/>
            <a:chOff x="4600646" y="980448"/>
            <a:chExt cx="1980000" cy="2971266"/>
          </a:xfrm>
        </p:grpSpPr>
        <p:sp>
          <p:nvSpPr>
            <p:cNvPr id="10" name="TextBox 9">
              <a:extLst>
                <a:ext uri="{FF2B5EF4-FFF2-40B4-BE49-F238E27FC236}">
                  <a16:creationId xmlns:a16="http://schemas.microsoft.com/office/drawing/2014/main" id="{18F68FFE-049F-3BE9-4015-C948538B0254}"/>
                </a:ext>
              </a:extLst>
            </p:cNvPr>
            <p:cNvSpPr txBox="1"/>
            <p:nvPr/>
          </p:nvSpPr>
          <p:spPr>
            <a:xfrm>
              <a:off x="4600646" y="980448"/>
              <a:ext cx="1980000" cy="461665"/>
            </a:xfrm>
            <a:prstGeom prst="rect">
              <a:avLst/>
            </a:prstGeom>
            <a:solidFill>
              <a:srgbClr val="289923"/>
            </a:solidFill>
          </p:spPr>
          <p:txBody>
            <a:bodyPr wrap="square" rtlCol="0">
              <a:spAutoFit/>
            </a:bodyPr>
            <a:lstStyle/>
            <a:p>
              <a:pPr algn="ctr">
                <a:buClrTx/>
                <a:defRPr/>
              </a:pPr>
              <a:r>
                <a:rPr lang="en-US" sz="1200" b="1" kern="1200" dirty="0">
                  <a:solidFill>
                    <a:prstClr val="white"/>
                  </a:solidFill>
                  <a:latin typeface="Arial" panose="020B0604020202020204" pitchFamily="34" charset="0"/>
                  <a:ea typeface="+mn-ea"/>
                  <a:cs typeface="+mn-cs"/>
                </a:rPr>
                <a:t>Project Management </a:t>
              </a:r>
            </a:p>
            <a:p>
              <a:pPr algn="ctr">
                <a:buClrTx/>
                <a:defRPr/>
              </a:pPr>
              <a:r>
                <a:rPr lang="en-US" sz="1200" b="1" kern="1200" dirty="0">
                  <a:solidFill>
                    <a:prstClr val="white"/>
                  </a:solidFill>
                  <a:latin typeface="Arial" panose="020B0604020202020204" pitchFamily="34" charset="0"/>
                  <a:ea typeface="+mn-ea"/>
                  <a:cs typeface="+mn-cs"/>
                </a:rPr>
                <a:t>Tools</a:t>
              </a:r>
            </a:p>
          </p:txBody>
        </p:sp>
        <p:sp>
          <p:nvSpPr>
            <p:cNvPr id="13" name="TextBox 12">
              <a:extLst>
                <a:ext uri="{FF2B5EF4-FFF2-40B4-BE49-F238E27FC236}">
                  <a16:creationId xmlns:a16="http://schemas.microsoft.com/office/drawing/2014/main" id="{77D59B36-4EFD-6390-CDA4-C860E1ABE57B}"/>
                </a:ext>
              </a:extLst>
            </p:cNvPr>
            <p:cNvSpPr txBox="1"/>
            <p:nvPr/>
          </p:nvSpPr>
          <p:spPr>
            <a:xfrm>
              <a:off x="4600646" y="1497382"/>
              <a:ext cx="1980000" cy="1169551"/>
            </a:xfrm>
            <a:prstGeom prst="rect">
              <a:avLst/>
            </a:prstGeom>
            <a:solidFill>
              <a:schemeClr val="accent3">
                <a:lumMod val="20000"/>
                <a:lumOff val="8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Strengths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Effectively communicates project progress.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Collates information regarding projects.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Communicates deadlines and concurrent tasks.</a:t>
              </a:r>
              <a:endParaRPr lang="en-US" sz="1000" kern="1200" dirty="0">
                <a:solidFill>
                  <a:prstClr val="white"/>
                </a:solidFill>
                <a:latin typeface="Arial" panose="020B0604020202020204" pitchFamily="34" charset="0"/>
                <a:ea typeface="+mn-ea"/>
                <a:cs typeface="+mn-cs"/>
              </a:endParaRPr>
            </a:p>
          </p:txBody>
        </p:sp>
        <p:sp>
          <p:nvSpPr>
            <p:cNvPr id="16" name="TextBox 15">
              <a:extLst>
                <a:ext uri="{FF2B5EF4-FFF2-40B4-BE49-F238E27FC236}">
                  <a16:creationId xmlns:a16="http://schemas.microsoft.com/office/drawing/2014/main" id="{A8E5F9DA-F94D-3A6C-0B2B-7566EE58C6AE}"/>
                </a:ext>
              </a:extLst>
            </p:cNvPr>
            <p:cNvSpPr txBox="1"/>
            <p:nvPr/>
          </p:nvSpPr>
          <p:spPr>
            <a:xfrm>
              <a:off x="4600646" y="2782163"/>
              <a:ext cx="1980000" cy="1169551"/>
            </a:xfrm>
            <a:prstGeom prst="rect">
              <a:avLst/>
            </a:prstGeom>
            <a:solidFill>
              <a:schemeClr val="accent3">
                <a:lumMod val="40000"/>
                <a:lumOff val="6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Weaknesses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Limited types of media sharing.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Limited communication types within platform.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kern="1200" dirty="0">
                <a:solidFill>
                  <a:srgbClr val="002060"/>
                </a:solidFill>
                <a:latin typeface="Arial" panose="020B0604020202020204" pitchFamily="34"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p:txBody>
        </p:sp>
      </p:grpSp>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Existing Digital Communication Channels</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grpSp>
        <p:nvGrpSpPr>
          <p:cNvPr id="4" name="Group 3">
            <a:extLst>
              <a:ext uri="{FF2B5EF4-FFF2-40B4-BE49-F238E27FC236}">
                <a16:creationId xmlns:a16="http://schemas.microsoft.com/office/drawing/2014/main" id="{532E698B-427E-72CC-5E22-1AD70039FDDD}"/>
              </a:ext>
            </a:extLst>
          </p:cNvPr>
          <p:cNvGrpSpPr/>
          <p:nvPr/>
        </p:nvGrpSpPr>
        <p:grpSpPr>
          <a:xfrm>
            <a:off x="2537767" y="1229040"/>
            <a:ext cx="1980001" cy="2971266"/>
            <a:chOff x="2595314" y="980448"/>
            <a:chExt cx="1980001" cy="2971266"/>
          </a:xfrm>
        </p:grpSpPr>
        <p:sp>
          <p:nvSpPr>
            <p:cNvPr id="5" name="TextBox 4">
              <a:extLst>
                <a:ext uri="{FF2B5EF4-FFF2-40B4-BE49-F238E27FC236}">
                  <a16:creationId xmlns:a16="http://schemas.microsoft.com/office/drawing/2014/main" id="{5F400886-2470-F682-B5FF-1CD74814EE4B}"/>
                </a:ext>
              </a:extLst>
            </p:cNvPr>
            <p:cNvSpPr txBox="1"/>
            <p:nvPr/>
          </p:nvSpPr>
          <p:spPr>
            <a:xfrm>
              <a:off x="2595315" y="980448"/>
              <a:ext cx="1980000" cy="461665"/>
            </a:xfrm>
            <a:prstGeom prst="rect">
              <a:avLst/>
            </a:prstGeom>
            <a:solidFill>
              <a:srgbClr val="DF7B11"/>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Social Media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Tools</a:t>
              </a:r>
            </a:p>
          </p:txBody>
        </p:sp>
        <p:sp>
          <p:nvSpPr>
            <p:cNvPr id="6" name="TextBox 5">
              <a:extLst>
                <a:ext uri="{FF2B5EF4-FFF2-40B4-BE49-F238E27FC236}">
                  <a16:creationId xmlns:a16="http://schemas.microsoft.com/office/drawing/2014/main" id="{1DB01566-13C3-8B41-6042-443165B951FA}"/>
                </a:ext>
              </a:extLst>
            </p:cNvPr>
            <p:cNvSpPr txBox="1"/>
            <p:nvPr/>
          </p:nvSpPr>
          <p:spPr>
            <a:xfrm>
              <a:off x="2595315" y="1497382"/>
              <a:ext cx="1980000" cy="1169551"/>
            </a:xfrm>
            <a:prstGeom prst="rect">
              <a:avLst/>
            </a:prstGeom>
            <a:solidFill>
              <a:schemeClr val="accent3">
                <a:lumMod val="20000"/>
                <a:lumOff val="8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Strengths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kern="1200" dirty="0">
                  <a:solidFill>
                    <a:srgbClr val="002060"/>
                  </a:solidFill>
                  <a:latin typeface="Arial" panose="020B0604020202020204" pitchFamily="34" charset="0"/>
                  <a:ea typeface="+mn-ea"/>
                  <a:cs typeface="+mn-cs"/>
                </a:rPr>
                <a:t>Connect </a:t>
              </a: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with potential and existing customers.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Can share a range of media types and communicate in different ways (messages, comments, posts, etc.).</a:t>
              </a:r>
            </a:p>
          </p:txBody>
        </p:sp>
        <p:sp>
          <p:nvSpPr>
            <p:cNvPr id="11" name="TextBox 10">
              <a:extLst>
                <a:ext uri="{FF2B5EF4-FFF2-40B4-BE49-F238E27FC236}">
                  <a16:creationId xmlns:a16="http://schemas.microsoft.com/office/drawing/2014/main" id="{508227A7-B93F-6C95-2FF2-9994F9F45308}"/>
                </a:ext>
              </a:extLst>
            </p:cNvPr>
            <p:cNvSpPr txBox="1"/>
            <p:nvPr/>
          </p:nvSpPr>
          <p:spPr>
            <a:xfrm>
              <a:off x="2595314" y="2782163"/>
              <a:ext cx="1980000" cy="1169551"/>
            </a:xfrm>
            <a:prstGeom prst="rect">
              <a:avLst/>
            </a:prstGeom>
            <a:solidFill>
              <a:schemeClr val="accent3">
                <a:lumMod val="40000"/>
                <a:lumOff val="6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Weaknesses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Can be seen as informal.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Can be a lot of work to maintain a strong ‘social media presence’.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p:txBody>
        </p:sp>
      </p:grpSp>
      <p:grpSp>
        <p:nvGrpSpPr>
          <p:cNvPr id="14" name="Group 13">
            <a:extLst>
              <a:ext uri="{FF2B5EF4-FFF2-40B4-BE49-F238E27FC236}">
                <a16:creationId xmlns:a16="http://schemas.microsoft.com/office/drawing/2014/main" id="{DABB75D9-68E1-AF95-A8F4-78484717B9E4}"/>
              </a:ext>
            </a:extLst>
          </p:cNvPr>
          <p:cNvGrpSpPr/>
          <p:nvPr/>
        </p:nvGrpSpPr>
        <p:grpSpPr>
          <a:xfrm>
            <a:off x="449301" y="1229496"/>
            <a:ext cx="1980002" cy="2968701"/>
            <a:chOff x="589980" y="980450"/>
            <a:chExt cx="1980002" cy="2968701"/>
          </a:xfrm>
        </p:grpSpPr>
        <p:sp>
          <p:nvSpPr>
            <p:cNvPr id="17" name="TextBox 16">
              <a:extLst>
                <a:ext uri="{FF2B5EF4-FFF2-40B4-BE49-F238E27FC236}">
                  <a16:creationId xmlns:a16="http://schemas.microsoft.com/office/drawing/2014/main" id="{D97C8D7E-EDFF-01EA-CF06-36B21D857F7F}"/>
                </a:ext>
              </a:extLst>
            </p:cNvPr>
            <p:cNvSpPr txBox="1"/>
            <p:nvPr/>
          </p:nvSpPr>
          <p:spPr>
            <a:xfrm>
              <a:off x="589982" y="980450"/>
              <a:ext cx="1980000" cy="461665"/>
            </a:xfrm>
            <a:prstGeom prst="rect">
              <a:avLst/>
            </a:prstGeom>
            <a:solidFill>
              <a:srgbClr val="ED1B7E"/>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Video-logs (VLOGS)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and Video Tutorials</a:t>
              </a:r>
            </a:p>
          </p:txBody>
        </p:sp>
        <p:sp>
          <p:nvSpPr>
            <p:cNvPr id="18" name="TextBox 17">
              <a:extLst>
                <a:ext uri="{FF2B5EF4-FFF2-40B4-BE49-F238E27FC236}">
                  <a16:creationId xmlns:a16="http://schemas.microsoft.com/office/drawing/2014/main" id="{96299B40-CB6C-2ECC-1C47-95EEB3B420F1}"/>
                </a:ext>
              </a:extLst>
            </p:cNvPr>
            <p:cNvSpPr txBox="1"/>
            <p:nvPr/>
          </p:nvSpPr>
          <p:spPr>
            <a:xfrm>
              <a:off x="589981" y="1497383"/>
              <a:ext cx="1980000" cy="1169551"/>
            </a:xfrm>
            <a:prstGeom prst="rect">
              <a:avLst/>
            </a:prstGeom>
            <a:solidFill>
              <a:schemeClr val="accent3">
                <a:lumMod val="20000"/>
                <a:lumOff val="8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Strengths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Effective for teaching and demonstrations.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Can be made and/or viewed any time.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kern="1200" dirty="0">
                <a:solidFill>
                  <a:srgbClr val="002060"/>
                </a:solidFill>
                <a:latin typeface="Arial" panose="020B0604020202020204" pitchFamily="34"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p:txBody>
        </p:sp>
        <p:sp>
          <p:nvSpPr>
            <p:cNvPr id="19" name="TextBox 18">
              <a:extLst>
                <a:ext uri="{FF2B5EF4-FFF2-40B4-BE49-F238E27FC236}">
                  <a16:creationId xmlns:a16="http://schemas.microsoft.com/office/drawing/2014/main" id="{A4774C4D-1857-BD85-D373-2C9B08B3A04E}"/>
                </a:ext>
              </a:extLst>
            </p:cNvPr>
            <p:cNvSpPr txBox="1"/>
            <p:nvPr/>
          </p:nvSpPr>
          <p:spPr>
            <a:xfrm>
              <a:off x="589980" y="2779600"/>
              <a:ext cx="1980000" cy="1169551"/>
            </a:xfrm>
            <a:prstGeom prst="rect">
              <a:avLst/>
            </a:prstGeom>
            <a:solidFill>
              <a:schemeClr val="accent3">
                <a:lumMod val="40000"/>
                <a:lumOff val="60000"/>
              </a:scheme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Weaknesses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Unable to ask/answer questions in real time.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rPr>
                <a:t>Need digital tools and a quiet setting to record.</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000" b="0" i="0" u="none" strike="noStrike" kern="1200" cap="none" spc="0" normalizeH="0" baseline="0" noProof="0" dirty="0">
                <a:ln>
                  <a:noFill/>
                </a:ln>
                <a:solidFill>
                  <a:srgbClr val="002060"/>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3646619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Selecting the Appropriate Application</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0" y="1076549"/>
            <a:ext cx="8412483"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b="0" i="0" u="none" strike="noStrike" cap="none" dirty="0">
                <a:solidFill>
                  <a:srgbClr val="0C2055"/>
                </a:solidFill>
                <a:latin typeface="Arial"/>
                <a:ea typeface="Arial"/>
                <a:cs typeface="Arial"/>
                <a:sym typeface="Arial"/>
              </a:rPr>
              <a:t>Before selecting your communication channel, consider:</a:t>
            </a: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US"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lang="en-AU"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sz="2000" b="0" i="0" u="none" strike="noStrike" cap="none" dirty="0">
              <a:solidFill>
                <a:srgbClr val="0C2055"/>
              </a:solidFill>
              <a:latin typeface="Arial"/>
              <a:ea typeface="Arial"/>
              <a:cs typeface="Arial"/>
              <a:sym typeface="Arial"/>
            </a:endParaRPr>
          </a:p>
          <a:p>
            <a:pPr marL="0" marR="0" lvl="0" indent="0" algn="l" rtl="0">
              <a:lnSpc>
                <a:spcPct val="100000"/>
              </a:lnSpc>
              <a:spcBef>
                <a:spcPts val="0"/>
              </a:spcBef>
              <a:spcAft>
                <a:spcPts val="0"/>
              </a:spcAft>
              <a:buNone/>
            </a:pPr>
            <a:endParaRPr sz="1800" b="0" i="0" u="none" strike="noStrike" cap="none" dirty="0">
              <a:solidFill>
                <a:srgbClr val="000000"/>
              </a:solidFill>
              <a:latin typeface="Arial"/>
              <a:ea typeface="Arial"/>
              <a:cs typeface="Arial"/>
              <a:sym typeface="Arial"/>
            </a:endParaRPr>
          </a:p>
        </p:txBody>
      </p:sp>
      <p:graphicFrame>
        <p:nvGraphicFramePr>
          <p:cNvPr id="5" name="Content Placeholder 3">
            <a:extLst>
              <a:ext uri="{FF2B5EF4-FFF2-40B4-BE49-F238E27FC236}">
                <a16:creationId xmlns:a16="http://schemas.microsoft.com/office/drawing/2014/main" id="{A961840F-5538-13CC-44BB-E00562A0FD5F}"/>
              </a:ext>
            </a:extLst>
          </p:cNvPr>
          <p:cNvGraphicFramePr>
            <a:graphicFrameLocks/>
          </p:cNvGraphicFramePr>
          <p:nvPr>
            <p:extLst>
              <p:ext uri="{D42A27DB-BD31-4B8C-83A1-F6EECF244321}">
                <p14:modId xmlns:p14="http://schemas.microsoft.com/office/powerpoint/2010/main" val="353372165"/>
              </p:ext>
            </p:extLst>
          </p:nvPr>
        </p:nvGraphicFramePr>
        <p:xfrm>
          <a:off x="468313" y="1683698"/>
          <a:ext cx="7747978" cy="23832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0387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9;p18">
            <a:extLst>
              <a:ext uri="{FF2B5EF4-FFF2-40B4-BE49-F238E27FC236}">
                <a16:creationId xmlns:a16="http://schemas.microsoft.com/office/drawing/2014/main" id="{A532A542-84F5-4FD7-F033-65055DDE068A}"/>
              </a:ext>
            </a:extLst>
          </p:cNvPr>
          <p:cNvSpPr txBox="1"/>
          <p:nvPr/>
        </p:nvSpPr>
        <p:spPr>
          <a:xfrm>
            <a:off x="359999" y="468000"/>
            <a:ext cx="8532110" cy="567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52A5B"/>
              </a:buClr>
              <a:buSzPts val="3000"/>
              <a:buFont typeface="Helvetica Neue"/>
              <a:buNone/>
              <a:defRPr sz="2700" b="1"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2pPr>
            <a:lvl3pPr marR="0" lvl="2"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3pPr>
            <a:lvl4pPr marR="0" lvl="3"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4pPr>
            <a:lvl5pPr marR="0" lvl="4"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5pPr>
            <a:lvl6pPr marR="0" lvl="5"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6pPr>
            <a:lvl7pPr marR="0" lvl="6"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7pPr>
            <a:lvl8pPr marR="0" lvl="7"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8pPr>
            <a:lvl9pPr marR="0" lvl="8" algn="l" rtl="0">
              <a:lnSpc>
                <a:spcPct val="100000"/>
              </a:lnSpc>
              <a:spcBef>
                <a:spcPts val="0"/>
              </a:spcBef>
              <a:spcAft>
                <a:spcPts val="0"/>
              </a:spcAft>
              <a:buClr>
                <a:schemeClr val="dk1"/>
              </a:buClr>
              <a:buSzPts val="2800"/>
              <a:buFont typeface="Helvetica Neue"/>
              <a:buNone/>
              <a:defRPr sz="2800" b="0" i="0" u="none" strike="noStrike" cap="none">
                <a:solidFill>
                  <a:schemeClr val="dk1"/>
                </a:solidFill>
                <a:latin typeface="Helvetica Neue"/>
                <a:ea typeface="Helvetica Neue"/>
                <a:cs typeface="Helvetica Neue"/>
                <a:sym typeface="Helvetica Neue"/>
              </a:defRPr>
            </a:lvl9pPr>
          </a:lstStyle>
          <a:p>
            <a:pPr marL="0" marR="0" lvl="0" indent="0" algn="l" defTabSz="914400" rtl="0" eaLnBrk="1" fontAlgn="auto" latinLnBrk="0" hangingPunct="1">
              <a:lnSpc>
                <a:spcPct val="100000"/>
              </a:lnSpc>
              <a:spcBef>
                <a:spcPts val="0"/>
              </a:spcBef>
              <a:spcAft>
                <a:spcPts val="0"/>
              </a:spcAft>
              <a:buClr>
                <a:srgbClr val="052A5B"/>
              </a:buClr>
              <a:buSzPts val="3000"/>
              <a:buFont typeface="Helvetica Neue"/>
              <a:buNone/>
              <a:tabLst/>
              <a:defRPr/>
            </a:pPr>
            <a:r>
              <a:rPr lang="en-US" kern="0" dirty="0">
                <a:solidFill>
                  <a:srgbClr val="052A5B"/>
                </a:solidFill>
              </a:rPr>
              <a:t>Selecting the Appropriate Application</a:t>
            </a:r>
            <a:endParaRPr kumimoji="0" lang="en-US" b="1" i="0" u="none" strike="noStrike" kern="0" cap="none" spc="0" normalizeH="0" baseline="0" noProof="0" dirty="0">
              <a:ln>
                <a:noFill/>
              </a:ln>
              <a:solidFill>
                <a:srgbClr val="052A5B"/>
              </a:solidFill>
              <a:effectLst/>
              <a:uLnTx/>
              <a:uFillTx/>
              <a:latin typeface="Arial"/>
              <a:cs typeface="Arial"/>
              <a:sym typeface="Arial"/>
            </a:endParaRPr>
          </a:p>
        </p:txBody>
      </p:sp>
      <p:sp>
        <p:nvSpPr>
          <p:cNvPr id="3" name="Google Shape;230;p18">
            <a:extLst>
              <a:ext uri="{FF2B5EF4-FFF2-40B4-BE49-F238E27FC236}">
                <a16:creationId xmlns:a16="http://schemas.microsoft.com/office/drawing/2014/main" id="{3E5913CD-DEF8-0A6F-A90C-BB6A65C64FA7}"/>
              </a:ext>
            </a:extLst>
          </p:cNvPr>
          <p:cNvSpPr txBox="1"/>
          <p:nvPr/>
        </p:nvSpPr>
        <p:spPr>
          <a:xfrm>
            <a:off x="365760" y="1076549"/>
            <a:ext cx="8412483" cy="3231624"/>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2000" dirty="0">
                <a:solidFill>
                  <a:srgbClr val="0C2055"/>
                </a:solidFill>
                <a:latin typeface="Arial"/>
                <a:ea typeface="Arial"/>
                <a:cs typeface="Arial"/>
                <a:sym typeface="Arial"/>
              </a:rPr>
              <a:t>E</a:t>
            </a:r>
            <a:r>
              <a:rPr lang="en-US" sz="2000" b="0" i="0" u="none" strike="noStrike" cap="none" dirty="0">
                <a:solidFill>
                  <a:srgbClr val="0C2055"/>
                </a:solidFill>
                <a:latin typeface="Arial"/>
                <a:ea typeface="Arial"/>
                <a:cs typeface="Arial"/>
                <a:sym typeface="Arial"/>
              </a:rPr>
              <a:t>xamples of communication policies withi</a:t>
            </a:r>
            <a:r>
              <a:rPr lang="en-US" sz="2000" dirty="0">
                <a:solidFill>
                  <a:srgbClr val="0C2055"/>
                </a:solidFill>
                <a:latin typeface="Arial"/>
                <a:ea typeface="Arial"/>
                <a:cs typeface="Arial"/>
                <a:sym typeface="Arial"/>
              </a:rPr>
              <a:t>n the workplace </a:t>
            </a:r>
            <a:r>
              <a:rPr lang="en-US" sz="2000" b="0" i="0" u="none" strike="noStrike" cap="none" dirty="0">
                <a:solidFill>
                  <a:srgbClr val="0C2055"/>
                </a:solidFill>
                <a:latin typeface="Arial"/>
                <a:ea typeface="Arial"/>
                <a:cs typeface="Arial"/>
                <a:sym typeface="Arial"/>
              </a:rPr>
              <a:t>include:</a:t>
            </a:r>
          </a:p>
          <a:p>
            <a:pPr marL="0" marR="0" lvl="0" indent="0" algn="l" rtl="0">
              <a:lnSpc>
                <a:spcPct val="100000"/>
              </a:lnSpc>
              <a:spcBef>
                <a:spcPts val="0"/>
              </a:spcBef>
              <a:spcAft>
                <a:spcPts val="0"/>
              </a:spcAft>
              <a:buNone/>
            </a:pPr>
            <a:endParaRPr lang="en-US" sz="2000" b="0" u="none" strike="noStrike" cap="none" dirty="0">
              <a:solidFill>
                <a:srgbClr val="0C2055"/>
              </a:solidFill>
              <a:latin typeface="Arial"/>
              <a:ea typeface="Arial"/>
              <a:cs typeface="Arial"/>
              <a:sym typeface="Arial"/>
            </a:endParaRPr>
          </a:p>
          <a:p>
            <a:pPr marL="342900" marR="0" lvl="0" indent="-342900" algn="l" rtl="0">
              <a:lnSpc>
                <a:spcPct val="100000"/>
              </a:lnSpc>
              <a:spcBef>
                <a:spcPts val="0"/>
              </a:spcBef>
              <a:spcAft>
                <a:spcPts val="0"/>
              </a:spcAft>
              <a:buBlip>
                <a:blip r:embed="rId3"/>
              </a:buBlip>
            </a:pPr>
            <a:r>
              <a:rPr lang="en-US" sz="2000" b="0" u="none" strike="noStrike" cap="none" dirty="0">
                <a:solidFill>
                  <a:srgbClr val="0C2055"/>
                </a:solidFill>
                <a:latin typeface="Arial"/>
                <a:ea typeface="Arial"/>
                <a:cs typeface="Arial"/>
                <a:sym typeface="Arial"/>
              </a:rPr>
              <a:t>“Email is the most preferred internal method of communication within the </a:t>
            </a:r>
            <a:r>
              <a:rPr lang="en-US" sz="2000" b="0" u="none" strike="noStrike" cap="none" dirty="0" err="1">
                <a:solidFill>
                  <a:srgbClr val="0C2055"/>
                </a:solidFill>
                <a:latin typeface="Arial"/>
                <a:ea typeface="Arial"/>
                <a:cs typeface="Arial"/>
                <a:sym typeface="Arial"/>
              </a:rPr>
              <a:t>organisation</a:t>
            </a:r>
            <a:r>
              <a:rPr lang="en-US" sz="2000" b="0" u="none" strike="noStrike" cap="none" dirty="0">
                <a:solidFill>
                  <a:srgbClr val="0C2055"/>
                </a:solidFill>
                <a:latin typeface="Arial"/>
                <a:ea typeface="Arial"/>
                <a:cs typeface="Arial"/>
                <a:sym typeface="Arial"/>
              </a:rPr>
              <a:t>.”</a:t>
            </a:r>
          </a:p>
          <a:p>
            <a:pPr marR="0" lvl="0" algn="l" rtl="0">
              <a:lnSpc>
                <a:spcPct val="100000"/>
              </a:lnSpc>
              <a:spcBef>
                <a:spcPts val="0"/>
              </a:spcBef>
              <a:spcAft>
                <a:spcPts val="0"/>
              </a:spcAft>
            </a:pPr>
            <a:endParaRPr lang="en-US" sz="800" b="0" u="none" strike="noStrike" cap="none" dirty="0">
              <a:solidFill>
                <a:srgbClr val="0C2055"/>
              </a:solidFill>
              <a:latin typeface="Arial"/>
              <a:ea typeface="Arial"/>
              <a:cs typeface="Arial"/>
              <a:sym typeface="Arial"/>
            </a:endParaRPr>
          </a:p>
          <a:p>
            <a:pPr marL="342900" marR="0" lvl="0" indent="-342900" algn="l" rtl="0">
              <a:lnSpc>
                <a:spcPct val="100000"/>
              </a:lnSpc>
              <a:spcBef>
                <a:spcPts val="0"/>
              </a:spcBef>
              <a:spcAft>
                <a:spcPts val="0"/>
              </a:spcAft>
              <a:buBlip>
                <a:blip r:embed="rId3"/>
              </a:buBlip>
            </a:pPr>
            <a:r>
              <a:rPr lang="en-US" sz="2000" b="0" u="none" strike="noStrike" cap="none" dirty="0">
                <a:solidFill>
                  <a:srgbClr val="0C2055"/>
                </a:solidFill>
                <a:latin typeface="Arial"/>
                <a:ea typeface="Arial"/>
                <a:cs typeface="Arial"/>
                <a:sym typeface="Arial"/>
              </a:rPr>
              <a:t>“Using your company email address (both internally and externally) must be for work related purposes only.”</a:t>
            </a:r>
          </a:p>
          <a:p>
            <a:pPr marR="0" lvl="0" algn="l" rtl="0">
              <a:lnSpc>
                <a:spcPct val="100000"/>
              </a:lnSpc>
              <a:spcBef>
                <a:spcPts val="0"/>
              </a:spcBef>
              <a:spcAft>
                <a:spcPts val="0"/>
              </a:spcAft>
            </a:pPr>
            <a:endParaRPr lang="en-US" sz="800" b="0" u="none" strike="noStrike" cap="none" dirty="0">
              <a:solidFill>
                <a:srgbClr val="0C2055"/>
              </a:solidFill>
              <a:latin typeface="Arial"/>
              <a:ea typeface="Arial"/>
              <a:cs typeface="Arial"/>
              <a:sym typeface="Arial"/>
            </a:endParaRPr>
          </a:p>
          <a:p>
            <a:pPr marL="342900" marR="0" lvl="0" indent="-342900" algn="l" rtl="0">
              <a:lnSpc>
                <a:spcPct val="100000"/>
              </a:lnSpc>
              <a:spcBef>
                <a:spcPts val="0"/>
              </a:spcBef>
              <a:spcAft>
                <a:spcPts val="0"/>
              </a:spcAft>
              <a:buBlip>
                <a:blip r:embed="rId3"/>
              </a:buBlip>
            </a:pPr>
            <a:r>
              <a:rPr lang="en-US" sz="2000" b="0" u="none" strike="noStrike" cap="none" dirty="0">
                <a:solidFill>
                  <a:srgbClr val="0C2055"/>
                </a:solidFill>
                <a:latin typeface="Arial"/>
                <a:ea typeface="Arial"/>
                <a:cs typeface="Arial"/>
                <a:sym typeface="Arial"/>
              </a:rPr>
              <a:t>“Emails should never contain any rude, inappropriate, offensive or derogatory language or media.”</a:t>
            </a:r>
          </a:p>
        </p:txBody>
      </p:sp>
    </p:spTree>
    <p:extLst>
      <p:ext uri="{BB962C8B-B14F-4D97-AF65-F5344CB8AC3E}">
        <p14:creationId xmlns:p14="http://schemas.microsoft.com/office/powerpoint/2010/main" val="4006065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1450</TotalTime>
  <Words>4446</Words>
  <Application>Microsoft Office PowerPoint</Application>
  <PresentationFormat>On-screen Show (16:9)</PresentationFormat>
  <Paragraphs>477</Paragraphs>
  <Slides>28</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Helvetica Neue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 Hossinger</dc:creator>
  <cp:lastModifiedBy>Daisy Hammond</cp:lastModifiedBy>
  <cp:revision>90</cp:revision>
  <cp:lastPrinted>2023-04-03T02:10:42Z</cp:lastPrinted>
  <dcterms:created xsi:type="dcterms:W3CDTF">2022-11-02T00:13:52Z</dcterms:created>
  <dcterms:modified xsi:type="dcterms:W3CDTF">2023-04-03T03:57:18Z</dcterms:modified>
</cp:coreProperties>
</file>